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rts/chart1.xml" ContentType="application/vnd.openxmlformats-officedocument.drawingml.chart+xml"/>
  <Override PartName="/ppt/theme/themeOverride1.xml" ContentType="application/vnd.openxmlformats-officedocument.themeOverride+xml"/>
  <Override PartName="/ppt/charts/chart2.xml" ContentType="application/vnd.openxmlformats-officedocument.drawingml.chart+xml"/>
  <Override PartName="/ppt/theme/themeOverride2.xml" ContentType="application/vnd.openxmlformats-officedocument.themeOverride+xml"/>
  <Override PartName="/ppt/charts/chart3.xml" ContentType="application/vnd.openxmlformats-officedocument.drawingml.chart+xml"/>
  <Override PartName="/ppt/theme/themeOverride3.xml" ContentType="application/vnd.openxmlformats-officedocument.themeOverr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charts/chart4.xml" ContentType="application/vnd.openxmlformats-officedocument.drawingml.chart+xml"/>
  <Override PartName="/ppt/theme/themeOverride4.xml" ContentType="application/vnd.openxmlformats-officedocument.themeOverride+xml"/>
  <Override PartName="/ppt/notesSlides/notesSlide4.xml" ContentType="application/vnd.openxmlformats-officedocument.presentationml.notesSlide+xml"/>
  <Override PartName="/ppt/charts/chart5.xml" ContentType="application/vnd.openxmlformats-officedocument.drawingml.chart+xml"/>
  <Override PartName="/ppt/theme/themeOverride5.xml" ContentType="application/vnd.openxmlformats-officedocument.themeOverride+xml"/>
  <Override PartName="/ppt/charts/chart6.xml" ContentType="application/vnd.openxmlformats-officedocument.drawingml.chart+xml"/>
  <Override PartName="/ppt/theme/themeOverride6.xml" ContentType="application/vnd.openxmlformats-officedocument.themeOverride+xml"/>
  <Override PartName="/ppt/charts/chart7.xml" ContentType="application/vnd.openxmlformats-officedocument.drawingml.chart+xml"/>
  <Override PartName="/ppt/theme/themeOverride7.xml" ContentType="application/vnd.openxmlformats-officedocument.themeOverride+xml"/>
  <Override PartName="/ppt/charts/chart8.xml" ContentType="application/vnd.openxmlformats-officedocument.drawingml.chart+xml"/>
  <Override PartName="/ppt/charts/chart9.xml" ContentType="application/vnd.openxmlformats-officedocument.drawingml.chart+xml"/>
  <Override PartName="/ppt/theme/themeOverride8.xml" ContentType="application/vnd.openxmlformats-officedocument.themeOverr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charts/chart10.xml" ContentType="application/vnd.openxmlformats-officedocument.drawingml.chart+xml"/>
  <Override PartName="/ppt/theme/themeOverride9.xml" ContentType="application/vnd.openxmlformats-officedocument.themeOverride+xml"/>
  <Override PartName="/ppt/notesSlides/notesSlide5.xml" ContentType="application/vnd.openxmlformats-officedocument.presentationml.notesSlide+xml"/>
  <Override PartName="/ppt/charts/chart11.xml" ContentType="application/vnd.openxmlformats-officedocument.drawingml.chart+xml"/>
  <Override PartName="/ppt/theme/themeOverride10.xml" ContentType="application/vnd.openxmlformats-officedocument.themeOverride+xml"/>
  <Override PartName="/ppt/charts/chart12.xml" ContentType="application/vnd.openxmlformats-officedocument.drawingml.chart+xml"/>
  <Override PartName="/ppt/theme/themeOverride11.xml" ContentType="application/vnd.openxmlformats-officedocument.themeOverride+xml"/>
  <Override PartName="/ppt/charts/chart13.xml" ContentType="application/vnd.openxmlformats-officedocument.drawingml.chart+xml"/>
  <Override PartName="/ppt/theme/themeOverride12.xml" ContentType="application/vnd.openxmlformats-officedocument.themeOverride+xml"/>
  <Override PartName="/ppt/charts/chart14.xml" ContentType="application/vnd.openxmlformats-officedocument.drawingml.chart+xml"/>
  <Override PartName="/ppt/theme/themeOverride13.xml" ContentType="application/vnd.openxmlformats-officedocument.themeOverr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notesSlides/notesSlide6.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charts/chart15.xml" ContentType="application/vnd.openxmlformats-officedocument.drawingml.chart+xml"/>
  <Override PartName="/ppt/theme/themeOverride14.xml" ContentType="application/vnd.openxmlformats-officedocument.themeOverr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7.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8.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16.xml" ContentType="application/vnd.openxmlformats-officedocument.drawingml.chart+xml"/>
  <Override PartName="/ppt/theme/themeOverride15.xml" ContentType="application/vnd.openxmlformats-officedocument.themeOverride+xml"/>
  <Override PartName="/ppt/charts/chart17.xml" ContentType="application/vnd.openxmlformats-officedocument.drawingml.chart+xml"/>
  <Override PartName="/ppt/theme/themeOverride16.xml" ContentType="application/vnd.openxmlformats-officedocument.themeOverride+xml"/>
  <Override PartName="/ppt/charts/chart18.xml" ContentType="application/vnd.openxmlformats-officedocument.drawingml.chart+xml"/>
  <Override PartName="/ppt/theme/themeOverride17.xml" ContentType="application/vnd.openxmlformats-officedocument.themeOverride+xml"/>
  <Override PartName="/ppt/charts/chart19.xml" ContentType="application/vnd.openxmlformats-officedocument.drawingml.chart+xml"/>
  <Override PartName="/ppt/theme/themeOverride18.xml" ContentType="application/vnd.openxmlformats-officedocument.themeOverride+xml"/>
  <Override PartName="/ppt/notesSlides/notesSlide12.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charts/chart20.xml" ContentType="application/vnd.openxmlformats-officedocument.drawingml.chart+xml"/>
  <Override PartName="/ppt/theme/themeOverride19.xml" ContentType="application/vnd.openxmlformats-officedocument.themeOverr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charts/chart21.xml" ContentType="application/vnd.openxmlformats-officedocument.drawingml.chart+xml"/>
  <Override PartName="/ppt/theme/themeOverride20.xml" ContentType="application/vnd.openxmlformats-officedocument.themeOverride+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charts/chart22.xml" ContentType="application/vnd.openxmlformats-officedocument.drawingml.chart+xml"/>
  <Override PartName="/ppt/theme/themeOverride21.xml" ContentType="application/vnd.openxmlformats-officedocument.themeOverride+xml"/>
  <Override PartName="/ppt/charts/chart23.xml" ContentType="application/vnd.openxmlformats-officedocument.drawingml.chart+xml"/>
  <Override PartName="/ppt/theme/themeOverride22.xml" ContentType="application/vnd.openxmlformats-officedocument.themeOverride+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charts/chart24.xml" ContentType="application/vnd.openxmlformats-officedocument.drawingml.chart+xml"/>
  <Override PartName="/ppt/theme/themeOverride23.xml" ContentType="application/vnd.openxmlformats-officedocument.themeOverride+xml"/>
  <Override PartName="/ppt/charts/chart25.xml" ContentType="application/vnd.openxmlformats-officedocument.drawingml.chart+xml"/>
  <Override PartName="/ppt/theme/themeOverride24.xml" ContentType="application/vnd.openxmlformats-officedocument.themeOverride+xml"/>
  <Override PartName="/ppt/charts/chart26.xml" ContentType="application/vnd.openxmlformats-officedocument.drawingml.chart+xml"/>
  <Override PartName="/ppt/theme/themeOverride25.xml" ContentType="application/vnd.openxmlformats-officedocument.themeOverride+xml"/>
  <Override PartName="/ppt/charts/chart27.xml" ContentType="application/vnd.openxmlformats-officedocument.drawingml.chart+xml"/>
  <Override PartName="/ppt/theme/themeOverride26.xml" ContentType="application/vnd.openxmlformats-officedocument.themeOverride+xml"/>
  <Override PartName="/ppt/charts/chart28.xml" ContentType="application/vnd.openxmlformats-officedocument.drawingml.chart+xml"/>
  <Override PartName="/ppt/theme/themeOverride27.xml" ContentType="application/vnd.openxmlformats-officedocument.themeOverride+xml"/>
  <Override PartName="/ppt/notesSlides/notesSlide13.xml" ContentType="application/vnd.openxmlformats-officedocument.presentationml.notesSlide+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charts/chart29.xml" ContentType="application/vnd.openxmlformats-officedocument.drawingml.chart+xml"/>
  <Override PartName="/ppt/theme/themeOverride28.xml" ContentType="application/vnd.openxmlformats-officedocument.themeOverride+xml"/>
  <Override PartName="/ppt/drawings/drawing1.xml" ContentType="application/vnd.openxmlformats-officedocument.drawingml.chartshape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1" r:id="rId2"/>
    <p:sldMasterId id="2147483673" r:id="rId3"/>
  </p:sldMasterIdLst>
  <p:notesMasterIdLst>
    <p:notesMasterId r:id="rId31"/>
  </p:notesMasterIdLst>
  <p:handoutMasterIdLst>
    <p:handoutMasterId r:id="rId32"/>
  </p:handoutMasterIdLst>
  <p:sldIdLst>
    <p:sldId id="298" r:id="rId4"/>
    <p:sldId id="335" r:id="rId5"/>
    <p:sldId id="323" r:id="rId6"/>
    <p:sldId id="302" r:id="rId7"/>
    <p:sldId id="324" r:id="rId8"/>
    <p:sldId id="325" r:id="rId9"/>
    <p:sldId id="326" r:id="rId10"/>
    <p:sldId id="310" r:id="rId11"/>
    <p:sldId id="337" r:id="rId12"/>
    <p:sldId id="297" r:id="rId13"/>
    <p:sldId id="334" r:id="rId14"/>
    <p:sldId id="303" r:id="rId15"/>
    <p:sldId id="328" r:id="rId16"/>
    <p:sldId id="327" r:id="rId17"/>
    <p:sldId id="330" r:id="rId18"/>
    <p:sldId id="332" r:id="rId19"/>
    <p:sldId id="331" r:id="rId20"/>
    <p:sldId id="336" r:id="rId21"/>
    <p:sldId id="333" r:id="rId22"/>
    <p:sldId id="311" r:id="rId23"/>
    <p:sldId id="294" r:id="rId24"/>
    <p:sldId id="301" r:id="rId25"/>
    <p:sldId id="269" r:id="rId26"/>
    <p:sldId id="295" r:id="rId27"/>
    <p:sldId id="272" r:id="rId28"/>
    <p:sldId id="274" r:id="rId29"/>
    <p:sldId id="296" r:id="rId30"/>
  </p:sldIdLst>
  <p:sldSz cx="9144000" cy="6858000" type="screen4x3"/>
  <p:notesSz cx="6807200" cy="99393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785" autoAdjust="0"/>
    <p:restoredTop sz="85829" autoAdjust="0"/>
  </p:normalViewPr>
  <p:slideViewPr>
    <p:cSldViewPr>
      <p:cViewPr>
        <p:scale>
          <a:sx n="100" d="100"/>
          <a:sy n="100" d="100"/>
        </p:scale>
        <p:origin x="-941" y="955"/>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notesViewPr>
    <p:cSldViewPr>
      <p:cViewPr>
        <p:scale>
          <a:sx n="120" d="100"/>
          <a:sy n="120" d="100"/>
        </p:scale>
        <p:origin x="-474" y="792"/>
      </p:cViewPr>
      <p:guideLst>
        <p:guide orient="horz" pos="3130"/>
        <p:guide pos="2144"/>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viewProps" Target="view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handoutMaster" Target="handoutMasters/handoutMaster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tableStyles" Target="tableStyle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notesMaster" Target="notesMasters/notesMaster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theme" Target="theme/theme1.xml"/></Relationships>
</file>

<file path=ppt/charts/_rels/chart1.xml.rels><?xml version="1.0" encoding="UTF-8" standalone="yes"?>
<Relationships xmlns="http://schemas.openxmlformats.org/package/2006/relationships"><Relationship Id="rId2" Type="http://schemas.openxmlformats.org/officeDocument/2006/relationships/oleObject" Target="file:///\\bsp.pg.internal\dfs\departments\Finance\Corporate%20Strategy\1.NEW%20FOLDERS\INVESTOR%20RELATIONS\Investor%20Pack\2016\Dec%20Qtr\Investor%20Pack%20worksheet1.xlsx" TargetMode="External"/><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2" Type="http://schemas.openxmlformats.org/officeDocument/2006/relationships/oleObject" Target="file:///\\bsp.pg.internal\dfs\departments\Finance\Corporate%20Strategy\1.NEW%20FOLDERS\INVESTOR%20RELATIONS\Investor%20Pack\2017\Investor%20Presentation_New.xlsx" TargetMode="External"/><Relationship Id="rId1" Type="http://schemas.openxmlformats.org/officeDocument/2006/relationships/themeOverride" Target="../theme/themeOverride2.xml"/></Relationships>
</file>

<file path=ppt/charts/_rels/chart3.xml.rels><?xml version="1.0" encoding="UTF-8" standalone="yes"?>
<Relationships xmlns="http://schemas.openxmlformats.org/package/2006/relationships"><Relationship Id="rId2" Type="http://schemas.openxmlformats.org/officeDocument/2006/relationships/oleObject" Target="file:///\\bsp.pg.internal\dfs\departments\Finance\Corporate%20Strategy\1.NEW%20FOLDERS\INVESTOR%20RELATIONS\Investor%20Pack\2017\Investor%20Presentation_New.xlsx" TargetMode="External"/><Relationship Id="rId1" Type="http://schemas.openxmlformats.org/officeDocument/2006/relationships/themeOverride" Target="../theme/themeOverride3.xml"/></Relationships>
</file>

<file path=ppt/charts/_rels/chart4.xml.rels><?xml version="1.0" encoding="UTF-8" standalone="yes"?>
<Relationships xmlns="http://schemas.openxmlformats.org/package/2006/relationships"><Relationship Id="rId2" Type="http://schemas.openxmlformats.org/officeDocument/2006/relationships/oleObject" Target="file:///\\bsp.pg.internal\dfs\departments\Finance\Corporate%20Strategy\1.NEW%20FOLDERS\INVESTOR%20RELATIONS\Investor%20Pack\2017\Investor%20Presentation_New.xlsx" TargetMode="External"/><Relationship Id="rId1" Type="http://schemas.openxmlformats.org/officeDocument/2006/relationships/themeOverride" Target="../theme/themeOverride4.xml"/></Relationships>
</file>

<file path=ppt/charts/_rels/chart5.xml.rels><?xml version="1.0" encoding="UTF-8" standalone="yes"?>
<Relationships xmlns="http://schemas.openxmlformats.org/package/2006/relationships"><Relationship Id="rId2" Type="http://schemas.openxmlformats.org/officeDocument/2006/relationships/oleObject" Target="file:///\\bsp.pg.internal\dfs\departments\Finance\Corporate%20Strategy\1.NEW%20FOLDERS\INVESTOR%20RELATIONS\Investor%20Pack\2017\Investor%20Presentation_New.xlsx" TargetMode="External"/><Relationship Id="rId1" Type="http://schemas.openxmlformats.org/officeDocument/2006/relationships/themeOverride" Target="../theme/themeOverride5.xml"/></Relationships>
</file>

<file path=ppt/charts/_rels/chart6.xml.rels><?xml version="1.0" encoding="UTF-8" standalone="yes"?>
<Relationships xmlns="http://schemas.openxmlformats.org/package/2006/relationships"><Relationship Id="rId2" Type="http://schemas.openxmlformats.org/officeDocument/2006/relationships/oleObject" Target="file:///\\bsp.pg.internal\dfs\departments\Finance\Corporate%20Strategy\1.NEW%20FOLDERS\INVESTOR%20RELATIONS\Investor%20Pack\2017\Investor%20Presentation_New.xlsx" TargetMode="External"/><Relationship Id="rId1" Type="http://schemas.openxmlformats.org/officeDocument/2006/relationships/themeOverride" Target="../theme/themeOverride6.xml"/></Relationships>
</file>

<file path=ppt/charts/_rels/chart7.xml.rels><?xml version="1.0" encoding="UTF-8" standalone="yes"?>
<Relationships xmlns="http://schemas.openxmlformats.org/package/2006/relationships"><Relationship Id="rId2" Type="http://schemas.openxmlformats.org/officeDocument/2006/relationships/oleObject" Target="file:///\\bsp.pg.internal\dfs\departments\Finance\Corporate%20Strategy\1.NEW%20FOLDERS\INVESTOR%20RELATIONS\Investor%20Pack\2016\Dec%20Qtr\Investor%20Pack%20worksheet.xlsx" TargetMode="External"/><Relationship Id="rId1" Type="http://schemas.openxmlformats.org/officeDocument/2006/relationships/themeOverride" Target="../theme/themeOverride7.xml"/></Relationships>
</file>

<file path=ppt/charts/_rels/chart8.xml.rels><?xml version="1.0" encoding="UTF-8" standalone="yes"?>
<Relationships xmlns="http://schemas.openxmlformats.org/package/2006/relationships"><Relationship Id="rId1" Type="http://schemas.openxmlformats.org/officeDocument/2006/relationships/oleObject" Target="file:///\\bsp.pg.internal\dfs\departments\Finance\Corporate%20Strategy\1.NEW%20FOLDERS\INVESTOR%20RELATIONS\Investor%20Pack\2017\Investor%20Presentation_New.xlsx" TargetMode="External"/></Relationships>
</file>

<file path=ppt/charts/_rels/chart9.xml.rels><?xml version="1.0" encoding="UTF-8" standalone="yes"?>
<Relationships xmlns="http://schemas.openxmlformats.org/package/2006/relationships"><Relationship Id="rId2" Type="http://schemas.openxmlformats.org/officeDocument/2006/relationships/oleObject" Target="file:///\\bsp.pg.internal\dfs\departments\Finance\Corporate%20Strategy\1.NEW%20FOLDERS\INVESTOR%20RELATIONS\Investor%20Pack\2017\Investor%20Presentation_New.xlsx" TargetMode="External"/><Relationship Id="rId1" Type="http://schemas.openxmlformats.org/officeDocument/2006/relationships/themeOverride" Target="../theme/themeOverride8.xml"/></Relationships>
</file>

<file path=ppt/charts/_rels/chart10.xml.rels><?xml version="1.0" encoding="UTF-8" standalone="yes"?>
<Relationships xmlns="http://schemas.openxmlformats.org/package/2006/relationships"><Relationship Id="rId2" Type="http://schemas.openxmlformats.org/officeDocument/2006/relationships/oleObject" Target="file:///\\bsp.pg.internal\dfs\departments\Finance\Corporate%20Strategy\1.NEW%20FOLDERS\INVESTOR%20RELATIONS\Investor%20Pack\2017\Investor%20Presentation_New.xlsx" TargetMode="External"/><Relationship Id="rId1" Type="http://schemas.openxmlformats.org/officeDocument/2006/relationships/themeOverride" Target="../theme/themeOverride9.xml"/></Relationships>
</file>

<file path=ppt/charts/_rels/chart11.xml.rels><?xml version="1.0" encoding="UTF-8" standalone="yes"?>
<Relationships xmlns="http://schemas.openxmlformats.org/package/2006/relationships"><Relationship Id="rId2" Type="http://schemas.openxmlformats.org/officeDocument/2006/relationships/oleObject" Target="file:///\\bsp.pg.internal\dfs\departments\Finance\Corporate%20Strategy\1.NEW%20FOLDERS\INVESTOR%20RELATIONS\Investor%20Pack\2017\Investor%20Presentation_New.xlsx" TargetMode="External"/><Relationship Id="rId1" Type="http://schemas.openxmlformats.org/officeDocument/2006/relationships/themeOverride" Target="../theme/themeOverride10.xml"/></Relationships>
</file>

<file path=ppt/charts/_rels/chart12.xml.rels><?xml version="1.0" encoding="UTF-8" standalone="yes"?>
<Relationships xmlns="http://schemas.openxmlformats.org/package/2006/relationships"><Relationship Id="rId2" Type="http://schemas.openxmlformats.org/officeDocument/2006/relationships/oleObject" Target="file:///\\bsp.pg.internal\dfs\departments\Finance\Corporate%20Strategy\1.NEW%20FOLDERS\INVESTOR%20RELATIONS\Investor%20Pack\2017\Investor%20Presentation_New.xlsx" TargetMode="External"/><Relationship Id="rId1" Type="http://schemas.openxmlformats.org/officeDocument/2006/relationships/themeOverride" Target="../theme/themeOverride11.xml"/></Relationships>
</file>

<file path=ppt/charts/_rels/chart13.xml.rels><?xml version="1.0" encoding="UTF-8" standalone="yes"?>
<Relationships xmlns="http://schemas.openxmlformats.org/package/2006/relationships"><Relationship Id="rId2" Type="http://schemas.openxmlformats.org/officeDocument/2006/relationships/oleObject" Target="file:///\\bsp.pg.internal\dfs\departments\Finance\Corporate%20Strategy\1.NEW%20FOLDERS\INVESTOR%20RELATIONS\Investor%20Pack\2017\Investor%20Presentation_New.xlsx" TargetMode="External"/><Relationship Id="rId1" Type="http://schemas.openxmlformats.org/officeDocument/2006/relationships/themeOverride" Target="../theme/themeOverride12.xml"/></Relationships>
</file>

<file path=ppt/charts/_rels/chart14.xml.rels><?xml version="1.0" encoding="UTF-8" standalone="yes"?>
<Relationships xmlns="http://schemas.openxmlformats.org/package/2006/relationships"><Relationship Id="rId2" Type="http://schemas.openxmlformats.org/officeDocument/2006/relationships/oleObject" Target="file:///\\bsp.pg.internal\dfs\departments\Finance\Corporate%20Strategy\1.NEW%20FOLDERS\INVESTOR%20RELATIONS\Investor%20Pack\2017\Investor%20Presentation_New.xlsx" TargetMode="External"/><Relationship Id="rId1" Type="http://schemas.openxmlformats.org/officeDocument/2006/relationships/themeOverride" Target="../theme/themeOverride13.xml"/></Relationships>
</file>

<file path=ppt/charts/_rels/chart15.xml.rels><?xml version="1.0" encoding="UTF-8" standalone="yes"?>
<Relationships xmlns="http://schemas.openxmlformats.org/package/2006/relationships"><Relationship Id="rId2" Type="http://schemas.openxmlformats.org/officeDocument/2006/relationships/oleObject" Target="file:///\\bsp.pg.internal\dfs\departments\Finance\Corporate%20Strategy\1.NEW%20FOLDERS\INVESTOR%20RELATIONS\Investor%20Pack\2017\Investor%20Presentation_New.xlsx" TargetMode="External"/><Relationship Id="rId1" Type="http://schemas.openxmlformats.org/officeDocument/2006/relationships/themeOverride" Target="../theme/themeOverride14.xml"/></Relationships>
</file>

<file path=ppt/charts/_rels/chart16.xml.rels><?xml version="1.0" encoding="UTF-8" standalone="yes"?>
<Relationships xmlns="http://schemas.openxmlformats.org/package/2006/relationships"><Relationship Id="rId2" Type="http://schemas.openxmlformats.org/officeDocument/2006/relationships/oleObject" Target="file:///\\bsp.pg.internal\dfs\departments\Finance\Corporate%20Strategy\1.NEW%20FOLDERS\INVESTOR%20RELATIONS\Investor%20Pack\2016\Dec%20Qtr\Investor%20Pack%20worksheet.xlsx" TargetMode="External"/><Relationship Id="rId1" Type="http://schemas.openxmlformats.org/officeDocument/2006/relationships/themeOverride" Target="../theme/themeOverride15.xml"/></Relationships>
</file>

<file path=ppt/charts/_rels/chart17.xml.rels><?xml version="1.0" encoding="UTF-8" standalone="yes"?>
<Relationships xmlns="http://schemas.openxmlformats.org/package/2006/relationships"><Relationship Id="rId2" Type="http://schemas.openxmlformats.org/officeDocument/2006/relationships/oleObject" Target="file:///\\bsp.pg.internal\dfs\departments\Finance\Corporate%20Strategy\1.NEW%20FOLDERS\INVESTOR%20RELATIONS\Investor%20Pack\2016\Dec%20Qtr\Investor%20Pack%20worksheet.xlsx" TargetMode="External"/><Relationship Id="rId1" Type="http://schemas.openxmlformats.org/officeDocument/2006/relationships/themeOverride" Target="../theme/themeOverride16.xml"/></Relationships>
</file>

<file path=ppt/charts/_rels/chart18.xml.rels><?xml version="1.0" encoding="UTF-8" standalone="yes"?>
<Relationships xmlns="http://schemas.openxmlformats.org/package/2006/relationships"><Relationship Id="rId2" Type="http://schemas.openxmlformats.org/officeDocument/2006/relationships/oleObject" Target="file:///\\bsp.pg.internal\dfs\departments\Finance\Corporate%20Strategy\1.NEW%20FOLDERS\INVESTOR%20RELATIONS\Investor%20Pack\2016\Dec%20Qtr\Investor%20Pack%20worksheet.xlsx" TargetMode="External"/><Relationship Id="rId1" Type="http://schemas.openxmlformats.org/officeDocument/2006/relationships/themeOverride" Target="../theme/themeOverride17.xml"/></Relationships>
</file>

<file path=ppt/charts/_rels/chart19.xml.rels><?xml version="1.0" encoding="UTF-8" standalone="yes"?>
<Relationships xmlns="http://schemas.openxmlformats.org/package/2006/relationships"><Relationship Id="rId2" Type="http://schemas.openxmlformats.org/officeDocument/2006/relationships/oleObject" Target="file:///\\bsp.pg.internal\dfs\departments\Finance\Corporate%20Strategy\1.NEW%20FOLDERS\INVESTOR%20RELATIONS\Investor%20Pack\2016\Dec%20Qtr\Investor%20Pack%20worksheet.xlsx" TargetMode="External"/><Relationship Id="rId1" Type="http://schemas.openxmlformats.org/officeDocument/2006/relationships/themeOverride" Target="../theme/themeOverride18.xml"/></Relationships>
</file>

<file path=ppt/charts/_rels/chart20.xml.rels><?xml version="1.0" encoding="UTF-8" standalone="yes"?>
<Relationships xmlns="http://schemas.openxmlformats.org/package/2006/relationships"><Relationship Id="rId2" Type="http://schemas.openxmlformats.org/officeDocument/2006/relationships/oleObject" Target="file:///\\PMFS0103\Corporate_strategy$\1.NEW%20FOLDERS\INVESTOR%20RELATIONS\Investor%20Pack\2016\Dec%20Qtr\Investor%20Pack%20Data%20Extraction%20Worksheet%20GRP%20database.xlsx" TargetMode="External"/><Relationship Id="rId1" Type="http://schemas.openxmlformats.org/officeDocument/2006/relationships/themeOverride" Target="../theme/themeOverride19.xml"/></Relationships>
</file>

<file path=ppt/charts/_rels/chart21.xml.rels><?xml version="1.0" encoding="UTF-8" standalone="yes"?>
<Relationships xmlns="http://schemas.openxmlformats.org/package/2006/relationships"><Relationship Id="rId2" Type="http://schemas.openxmlformats.org/officeDocument/2006/relationships/oleObject" Target="../embeddings/oleObject1.bin"/><Relationship Id="rId1" Type="http://schemas.openxmlformats.org/officeDocument/2006/relationships/themeOverride" Target="../theme/themeOverride20.xml"/></Relationships>
</file>

<file path=ppt/charts/_rels/chart22.xml.rels><?xml version="1.0" encoding="UTF-8" standalone="yes"?>
<Relationships xmlns="http://schemas.openxmlformats.org/package/2006/relationships"><Relationship Id="rId2" Type="http://schemas.openxmlformats.org/officeDocument/2006/relationships/oleObject" Target="file:///\\bsp.pg.internal\dfs\departments\Finance\Corporate%20Strategy\1.NEW%20FOLDERS\INVESTOR%20RELATIONS\Investor%20Pack\2016\Dec%20Qtr\Investor%20Pack%20worksheet.xlsx" TargetMode="External"/><Relationship Id="rId1" Type="http://schemas.openxmlformats.org/officeDocument/2006/relationships/themeOverride" Target="../theme/themeOverride21.xml"/></Relationships>
</file>

<file path=ppt/charts/_rels/chart23.xml.rels><?xml version="1.0" encoding="UTF-8" standalone="yes"?>
<Relationships xmlns="http://schemas.openxmlformats.org/package/2006/relationships"><Relationship Id="rId2" Type="http://schemas.openxmlformats.org/officeDocument/2006/relationships/oleObject" Target="file:///\\PMFS0103\Corporate_strategy$\1.NEW%20FOLDERS\INVESTOR%20RELATIONS\Investor%20Pack\2016\Dec%20Qtr\Investor%20Pack%20Data%20Extraction%20Worksheet%20GRP%20database1.xlsx" TargetMode="External"/><Relationship Id="rId1" Type="http://schemas.openxmlformats.org/officeDocument/2006/relationships/themeOverride" Target="../theme/themeOverride22.xml"/></Relationships>
</file>

<file path=ppt/charts/_rels/chart24.xml.rels><?xml version="1.0" encoding="UTF-8" standalone="yes"?>
<Relationships xmlns="http://schemas.openxmlformats.org/package/2006/relationships"><Relationship Id="rId2" Type="http://schemas.openxmlformats.org/officeDocument/2006/relationships/oleObject" Target="file:///\\bsp.pg.internal\dfs\departments\Finance\Corporate%20Strategy\1.NEW%20FOLDERS\INVESTOR%20RELATIONS\Investor%20Pack\2016\Dec%20Qtr\Investor%20Pack%20worksheet.xlsx" TargetMode="External"/><Relationship Id="rId1" Type="http://schemas.openxmlformats.org/officeDocument/2006/relationships/themeOverride" Target="../theme/themeOverride23.xml"/></Relationships>
</file>

<file path=ppt/charts/_rels/chart25.xml.rels><?xml version="1.0" encoding="UTF-8" standalone="yes"?>
<Relationships xmlns="http://schemas.openxmlformats.org/package/2006/relationships"><Relationship Id="rId2" Type="http://schemas.openxmlformats.org/officeDocument/2006/relationships/oleObject" Target="file:///\\bsp.pg.internal\dfs\departments\Finance\Corporate%20Strategy\1.NEW%20FOLDERS\INVESTOR%20RELATIONS\Investor%20Pack\2016\Dec%20Qtr\Investor%20Pack%20worksheet.xlsx" TargetMode="External"/><Relationship Id="rId1" Type="http://schemas.openxmlformats.org/officeDocument/2006/relationships/themeOverride" Target="../theme/themeOverride24.xml"/></Relationships>
</file>

<file path=ppt/charts/_rels/chart26.xml.rels><?xml version="1.0" encoding="UTF-8" standalone="yes"?>
<Relationships xmlns="http://schemas.openxmlformats.org/package/2006/relationships"><Relationship Id="rId2" Type="http://schemas.openxmlformats.org/officeDocument/2006/relationships/oleObject" Target="file:///\\PMFS0103\Corporate_strategy$\1.NEW%20FOLDERS\INVESTOR%20RELATIONS\Investor%20Pack\2016\Dec%20Qtr\Investor%20Pack%20Data%20Extraction%20Worksheet%20GRP%20database1.xlsx" TargetMode="External"/><Relationship Id="rId1" Type="http://schemas.openxmlformats.org/officeDocument/2006/relationships/themeOverride" Target="../theme/themeOverride25.xml"/></Relationships>
</file>

<file path=ppt/charts/_rels/chart27.xml.rels><?xml version="1.0" encoding="UTF-8" standalone="yes"?>
<Relationships xmlns="http://schemas.openxmlformats.org/package/2006/relationships"><Relationship Id="rId2" Type="http://schemas.openxmlformats.org/officeDocument/2006/relationships/oleObject" Target="file:///\\PMFS0103\Corporate_strategy$\1.NEW%20FOLDERS\INVESTOR%20RELATIONS\Investor%20Pack\2016\Dec%20Qtr\Investor%20Pack%20Data%20Extraction%20Worksheet%20GRP%20database.xlsx" TargetMode="External"/><Relationship Id="rId1" Type="http://schemas.openxmlformats.org/officeDocument/2006/relationships/themeOverride" Target="../theme/themeOverride26.xml"/></Relationships>
</file>

<file path=ppt/charts/_rels/chart28.xml.rels><?xml version="1.0" encoding="UTF-8" standalone="yes"?>
<Relationships xmlns="http://schemas.openxmlformats.org/package/2006/relationships"><Relationship Id="rId2" Type="http://schemas.openxmlformats.org/officeDocument/2006/relationships/oleObject" Target="file:///\\PMFS0103\Corporate_strategy$\1.NEW%20FOLDERS\INVESTOR%20RELATIONS\Investor%20Pack\2016\Dec%20Qtr\Investor%20Pack%20Data%20Extraction%20Worksheet%20GRP%20database.xlsx" TargetMode="External"/><Relationship Id="rId1" Type="http://schemas.openxmlformats.org/officeDocument/2006/relationships/themeOverride" Target="../theme/themeOverride27.xml"/></Relationships>
</file>

<file path=ppt/charts/_rels/chart29.xml.rels><?xml version="1.0" encoding="UTF-8" standalone="yes"?>
<Relationships xmlns="http://schemas.openxmlformats.org/package/2006/relationships"><Relationship Id="rId3" Type="http://schemas.openxmlformats.org/officeDocument/2006/relationships/chartUserShapes" Target="../drawings/drawing1.xml"/><Relationship Id="rId2" Type="http://schemas.openxmlformats.org/officeDocument/2006/relationships/oleObject" Target="file:///\\bsp.pg.internal\dfs\departments\Finance\Corporate%20Strategy\1.NEW%20FOLDERS\INVESTOR%20RELATIONS\Investor%20Pack\2016\Dec%20Qtr\Investor%20Pack%20worksheet.xlsx" TargetMode="External"/><Relationship Id="rId1" Type="http://schemas.openxmlformats.org/officeDocument/2006/relationships/themeOverride" Target="../theme/themeOverride28.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AU"/>
  <c:roundedCorners val="0"/>
  <mc:AlternateContent xmlns:mc="http://schemas.openxmlformats.org/markup-compatibility/2006">
    <mc:Choice xmlns:c14="http://schemas.microsoft.com/office/drawing/2007/8/2/chart" Requires="c14">
      <c14:style val="113"/>
    </mc:Choice>
    <mc:Fallback>
      <c:style val="13"/>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4.5950121959136739E-2"/>
          <c:y val="0.2567545615569698"/>
          <c:w val="0.90929133858267719"/>
          <c:h val="0.63580725779857039"/>
        </c:manualLayout>
      </c:layout>
      <c:barChart>
        <c:barDir val="col"/>
        <c:grouping val="clustered"/>
        <c:varyColors val="0"/>
        <c:ser>
          <c:idx val="0"/>
          <c:order val="0"/>
          <c:spPr>
            <a:solidFill>
              <a:srgbClr val="EEECE1">
                <a:lumMod val="75000"/>
              </a:srgbClr>
            </a:solidFill>
          </c:spPr>
          <c:invertIfNegative val="0"/>
          <c:dPt>
            <c:idx val="4"/>
            <c:invertIfNegative val="0"/>
            <c:bubble3D val="0"/>
            <c:spPr>
              <a:solidFill>
                <a:srgbClr val="92D050"/>
              </a:solidFill>
            </c:spPr>
          </c:dPt>
          <c:dPt>
            <c:idx val="5"/>
            <c:invertIfNegative val="0"/>
            <c:bubble3D val="0"/>
            <c:spPr>
              <a:solidFill>
                <a:srgbClr val="EEECE1">
                  <a:lumMod val="75000"/>
                </a:srgbClr>
              </a:solidFill>
            </c:spPr>
          </c:dPt>
          <c:dPt>
            <c:idx val="7"/>
            <c:invertIfNegative val="0"/>
            <c:bubble3D val="0"/>
            <c:spPr>
              <a:solidFill>
                <a:srgbClr val="EEECE1">
                  <a:lumMod val="75000"/>
                </a:srgbClr>
              </a:solidFill>
            </c:spPr>
          </c:dPt>
          <c:dPt>
            <c:idx val="10"/>
            <c:invertIfNegative val="0"/>
            <c:bubble3D val="0"/>
            <c:spPr>
              <a:solidFill>
                <a:srgbClr val="EEECE1">
                  <a:lumMod val="75000"/>
                </a:srgbClr>
              </a:solidFill>
            </c:spPr>
          </c:dPt>
          <c:dLbls>
            <c:dLbl>
              <c:idx val="0"/>
              <c:layout>
                <c:manualLayout>
                  <c:x val="2.355712603062405E-3"/>
                  <c:y val="-3.720929626901117E-2"/>
                </c:manualLayout>
              </c:layout>
              <c:showLegendKey val="0"/>
              <c:showVal val="1"/>
              <c:showCatName val="0"/>
              <c:showSerName val="0"/>
              <c:showPercent val="0"/>
              <c:showBubbleSize val="0"/>
            </c:dLbl>
            <c:dLbl>
              <c:idx val="1"/>
              <c:layout>
                <c:manualLayout>
                  <c:x val="0"/>
                  <c:y val="-5.7881127529572925E-2"/>
                </c:manualLayout>
              </c:layout>
              <c:showLegendKey val="0"/>
              <c:showVal val="1"/>
              <c:showCatName val="0"/>
              <c:showSerName val="0"/>
              <c:showPercent val="0"/>
              <c:showBubbleSize val="0"/>
            </c:dLbl>
            <c:dLbl>
              <c:idx val="2"/>
              <c:layout>
                <c:manualLayout>
                  <c:x val="-2.3557126030624262E-3"/>
                  <c:y val="-4.961239502534822E-2"/>
                </c:manualLayout>
              </c:layout>
              <c:showLegendKey val="0"/>
              <c:showVal val="1"/>
              <c:showCatName val="0"/>
              <c:showSerName val="0"/>
              <c:showPercent val="0"/>
              <c:showBubbleSize val="0"/>
            </c:dLbl>
            <c:dLbl>
              <c:idx val="3"/>
              <c:layout>
                <c:manualLayout>
                  <c:x val="2.3557126030624262E-3"/>
                  <c:y val="-7.0284226285909981E-2"/>
                </c:manualLayout>
              </c:layout>
              <c:showLegendKey val="0"/>
              <c:showVal val="1"/>
              <c:showCatName val="0"/>
              <c:showSerName val="0"/>
              <c:showPercent val="0"/>
              <c:showBubbleSize val="0"/>
            </c:dLbl>
            <c:dLbl>
              <c:idx val="4"/>
              <c:layout>
                <c:manualLayout>
                  <c:x val="2.3557126030624262E-3"/>
                  <c:y val="-5.3746761277460559E-2"/>
                </c:manualLayout>
              </c:layout>
              <c:spPr>
                <a:solidFill>
                  <a:srgbClr val="4BACC6"/>
                </a:solidFill>
                <a:ln cap="rnd" cmpd="dbl">
                  <a:solidFill>
                    <a:schemeClr val="accent5">
                      <a:lumMod val="75000"/>
                    </a:schemeClr>
                  </a:solidFill>
                  <a:round/>
                </a:ln>
                <a:effectLst>
                  <a:outerShdw blurRad="50800" dist="50800" dir="5400000" algn="ctr" rotWithShape="0">
                    <a:schemeClr val="tx1"/>
                  </a:outerShdw>
                </a:effectLst>
              </c:spPr>
              <c:txPr>
                <a:bodyPr/>
                <a:lstStyle/>
                <a:p>
                  <a:pPr>
                    <a:defRPr sz="1800" b="1">
                      <a:solidFill>
                        <a:schemeClr val="bg1"/>
                      </a:solidFill>
                      <a:effectLst>
                        <a:outerShdw blurRad="38100" dist="38100" dir="2700000" algn="tl">
                          <a:srgbClr val="000000">
                            <a:alpha val="43137"/>
                          </a:srgbClr>
                        </a:outerShdw>
                      </a:effectLst>
                    </a:defRPr>
                  </a:pPr>
                  <a:endParaRPr lang="en-US"/>
                </a:p>
              </c:txPr>
              <c:showLegendKey val="0"/>
              <c:showVal val="1"/>
              <c:showCatName val="0"/>
              <c:showSerName val="0"/>
              <c:showPercent val="0"/>
              <c:showBubbleSize val="0"/>
            </c:dLbl>
            <c:spPr>
              <a:solidFill>
                <a:sysClr val="window" lastClr="FFFFFF">
                  <a:lumMod val="65000"/>
                </a:sysClr>
              </a:solidFill>
              <a:ln cap="rnd" cmpd="dbl">
                <a:solidFill>
                  <a:schemeClr val="accent5">
                    <a:lumMod val="75000"/>
                  </a:schemeClr>
                </a:solidFill>
                <a:round/>
              </a:ln>
              <a:effectLst>
                <a:outerShdw blurRad="50800" dist="50800" dir="5400000" algn="ctr" rotWithShape="0">
                  <a:schemeClr val="tx1"/>
                </a:outerShdw>
              </a:effectLst>
            </c:spPr>
            <c:txPr>
              <a:bodyPr/>
              <a:lstStyle/>
              <a:p>
                <a:pPr>
                  <a:defRPr sz="1200" b="1">
                    <a:solidFill>
                      <a:schemeClr val="bg1"/>
                    </a:solidFill>
                    <a:effectLst>
                      <a:outerShdw blurRad="38100" dist="38100" dir="2700000" algn="tl">
                        <a:srgbClr val="000000">
                          <a:alpha val="43137"/>
                        </a:srgbClr>
                      </a:outerShdw>
                    </a:effectLst>
                  </a:defRPr>
                </a:pPr>
                <a:endParaRPr lang="en-US"/>
              </a:p>
            </c:txPr>
            <c:showLegendKey val="0"/>
            <c:showVal val="1"/>
            <c:showCatName val="0"/>
            <c:showSerName val="0"/>
            <c:showPercent val="0"/>
            <c:showBubbleSize val="0"/>
            <c:showLeaderLines val="0"/>
          </c:dLbls>
          <c:cat>
            <c:numRef>
              <c:f>'GP trend'!$J$4:$N$4</c:f>
              <c:numCache>
                <c:formatCode>General</c:formatCode>
                <c:ptCount val="5"/>
                <c:pt idx="0">
                  <c:v>2012</c:v>
                </c:pt>
                <c:pt idx="1">
                  <c:v>2013</c:v>
                </c:pt>
                <c:pt idx="2">
                  <c:v>2014</c:v>
                </c:pt>
                <c:pt idx="3">
                  <c:v>2015</c:v>
                </c:pt>
                <c:pt idx="4">
                  <c:v>2016</c:v>
                </c:pt>
              </c:numCache>
            </c:numRef>
          </c:cat>
          <c:val>
            <c:numRef>
              <c:f>'GP trend'!$J$5:$N$5</c:f>
              <c:numCache>
                <c:formatCode>_-* #,##0_-;\-* #,##0_-;_-* "-"??_-;_-@_-</c:formatCode>
                <c:ptCount val="5"/>
                <c:pt idx="0">
                  <c:v>407.74400000000003</c:v>
                </c:pt>
                <c:pt idx="1">
                  <c:v>436.82799999999997</c:v>
                </c:pt>
                <c:pt idx="2">
                  <c:v>507</c:v>
                </c:pt>
                <c:pt idx="3">
                  <c:v>531.87900000000002</c:v>
                </c:pt>
                <c:pt idx="4">
                  <c:v>643</c:v>
                </c:pt>
              </c:numCache>
            </c:numRef>
          </c:val>
        </c:ser>
        <c:dLbls>
          <c:showLegendKey val="0"/>
          <c:showVal val="0"/>
          <c:showCatName val="0"/>
          <c:showSerName val="0"/>
          <c:showPercent val="0"/>
          <c:showBubbleSize val="0"/>
        </c:dLbls>
        <c:gapWidth val="150"/>
        <c:axId val="102373248"/>
        <c:axId val="102374784"/>
      </c:barChart>
      <c:catAx>
        <c:axId val="102373248"/>
        <c:scaling>
          <c:orientation val="minMax"/>
        </c:scaling>
        <c:delete val="0"/>
        <c:axPos val="b"/>
        <c:numFmt formatCode="General" sourceLinked="1"/>
        <c:majorTickMark val="none"/>
        <c:minorTickMark val="none"/>
        <c:tickLblPos val="nextTo"/>
        <c:txPr>
          <a:bodyPr/>
          <a:lstStyle/>
          <a:p>
            <a:pPr>
              <a:defRPr sz="1600" b="1">
                <a:latin typeface="Aparajita" pitchFamily="34" charset="0"/>
                <a:cs typeface="Aparajita" pitchFamily="34" charset="0"/>
              </a:defRPr>
            </a:pPr>
            <a:endParaRPr lang="en-US"/>
          </a:p>
        </c:txPr>
        <c:crossAx val="102374784"/>
        <c:crosses val="autoZero"/>
        <c:auto val="1"/>
        <c:lblAlgn val="ctr"/>
        <c:lblOffset val="100"/>
        <c:noMultiLvlLbl val="0"/>
      </c:catAx>
      <c:valAx>
        <c:axId val="102374784"/>
        <c:scaling>
          <c:orientation val="minMax"/>
        </c:scaling>
        <c:delete val="1"/>
        <c:axPos val="l"/>
        <c:numFmt formatCode="_-* #,##0_-;\-* #,##0_-;_-* &quot;-&quot;??_-;_-@_-" sourceLinked="1"/>
        <c:majorTickMark val="none"/>
        <c:minorTickMark val="none"/>
        <c:tickLblPos val="nextTo"/>
        <c:crossAx val="102373248"/>
        <c:crosses val="autoZero"/>
        <c:crossBetween val="between"/>
      </c:valAx>
    </c:plotArea>
    <c:plotVisOnly val="1"/>
    <c:dispBlanksAs val="gap"/>
    <c:showDLblsOverMax val="0"/>
  </c:chart>
  <c:spPr>
    <a:ln>
      <a:noFill/>
    </a:ln>
  </c:sp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AU"/>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1.989901499163586E-2"/>
          <c:y val="3.0000397285146582E-2"/>
          <c:w val="0.96020197001672825"/>
          <c:h val="0.76064171214865761"/>
        </c:manualLayout>
      </c:layout>
      <c:barChart>
        <c:barDir val="col"/>
        <c:grouping val="stacked"/>
        <c:varyColors val="0"/>
        <c:ser>
          <c:idx val="0"/>
          <c:order val="0"/>
          <c:spPr>
            <a:noFill/>
            <a:ln w="25400">
              <a:noFill/>
            </a:ln>
          </c:spPr>
          <c:invertIfNegative val="0"/>
          <c:dPt>
            <c:idx val="9"/>
            <c:invertIfNegative val="0"/>
            <c:bubble3D val="0"/>
            <c:spPr>
              <a:solidFill>
                <a:srgbClr val="92D050"/>
              </a:solidFill>
              <a:ln w="25400">
                <a:noFill/>
              </a:ln>
            </c:spPr>
          </c:dPt>
          <c:dPt>
            <c:idx val="10"/>
            <c:invertIfNegative val="0"/>
            <c:bubble3D val="0"/>
          </c:dPt>
          <c:dPt>
            <c:idx val="11"/>
            <c:invertIfNegative val="0"/>
            <c:bubble3D val="0"/>
            <c:spPr>
              <a:solidFill>
                <a:schemeClr val="accent3"/>
              </a:solidFill>
              <a:ln w="25400">
                <a:noFill/>
              </a:ln>
            </c:spPr>
          </c:dPt>
          <c:dLbls>
            <c:dLbl>
              <c:idx val="9"/>
              <c:layout>
                <c:manualLayout>
                  <c:x val="2.0611220252610661E-3"/>
                  <c:y val="-0.32727727604123608"/>
                </c:manualLayout>
              </c:layout>
              <c:showLegendKey val="0"/>
              <c:showVal val="1"/>
              <c:showCatName val="0"/>
              <c:showSerName val="0"/>
              <c:showPercent val="0"/>
              <c:showBubbleSize val="0"/>
            </c:dLbl>
            <c:dLbl>
              <c:idx val="11"/>
              <c:showLegendKey val="0"/>
              <c:showVal val="1"/>
              <c:showCatName val="0"/>
              <c:showSerName val="0"/>
              <c:showPercent val="0"/>
              <c:showBubbleSize val="0"/>
            </c:dLbl>
            <c:spPr>
              <a:solidFill>
                <a:srgbClr val="9BBB59">
                  <a:lumMod val="75000"/>
                </a:srgbClr>
              </a:solidFill>
              <a:ln>
                <a:solidFill>
                  <a:schemeClr val="tx1"/>
                </a:solidFill>
              </a:ln>
              <a:effectLst>
                <a:outerShdw blurRad="50800" dist="50800" dir="5400000" algn="ctr" rotWithShape="0">
                  <a:schemeClr val="bg2">
                    <a:lumMod val="10000"/>
                  </a:schemeClr>
                </a:outerShdw>
              </a:effectLst>
            </c:spPr>
            <c:txPr>
              <a:bodyPr/>
              <a:lstStyle/>
              <a:p>
                <a:pPr>
                  <a:defRPr sz="2000" b="1">
                    <a:solidFill>
                      <a:schemeClr val="bg1"/>
                    </a:solidFill>
                    <a:effectLst>
                      <a:outerShdw blurRad="38100" dist="38100" dir="2700000" algn="tl">
                        <a:srgbClr val="000000">
                          <a:alpha val="43137"/>
                        </a:srgbClr>
                      </a:outerShdw>
                    </a:effectLst>
                  </a:defRPr>
                </a:pPr>
                <a:endParaRPr lang="en-US"/>
              </a:p>
            </c:txPr>
            <c:showLegendKey val="0"/>
            <c:showVal val="0"/>
            <c:showCatName val="0"/>
            <c:showSerName val="0"/>
            <c:showPercent val="0"/>
            <c:showBubbleSize val="0"/>
          </c:dLbls>
          <c:cat>
            <c:strRef>
              <c:f>'Waterfall B'!$C$4:$C$13</c:f>
              <c:strCache>
                <c:ptCount val="10"/>
                <c:pt idx="0">
                  <c:v>Dec 15 Profit (km)</c:v>
                </c:pt>
                <c:pt idx="1">
                  <c:v>PNG Bank</c:v>
                </c:pt>
                <c:pt idx="2">
                  <c:v>Fiji Bank</c:v>
                </c:pt>
                <c:pt idx="3">
                  <c:v>Sol Isl</c:v>
                </c:pt>
                <c:pt idx="4">
                  <c:v>Tonga</c:v>
                </c:pt>
                <c:pt idx="5">
                  <c:v>Non Bank Business</c:v>
                </c:pt>
                <c:pt idx="6">
                  <c:v>Samoa</c:v>
                </c:pt>
                <c:pt idx="7">
                  <c:v>Vanuatu</c:v>
                </c:pt>
                <c:pt idx="8">
                  <c:v>Cook Isl</c:v>
                </c:pt>
                <c:pt idx="9">
                  <c:v>Dec 16 Profit (Km)</c:v>
                </c:pt>
              </c:strCache>
            </c:strRef>
          </c:cat>
          <c:val>
            <c:numRef>
              <c:f>'Waterfall B'!$F$4:$F$13</c:f>
              <c:numCache>
                <c:formatCode>_-* #,##0_-;\-* #,##0_-;_-* "-"??_-;_-@_-</c:formatCode>
                <c:ptCount val="10"/>
                <c:pt idx="0">
                  <c:v>0</c:v>
                </c:pt>
                <c:pt idx="1">
                  <c:v>531533.50000000012</c:v>
                </c:pt>
                <c:pt idx="2">
                  <c:v>583058.90000000014</c:v>
                </c:pt>
                <c:pt idx="3">
                  <c:v>599518.20000000019</c:v>
                </c:pt>
                <c:pt idx="4">
                  <c:v>612575.70000000019</c:v>
                </c:pt>
                <c:pt idx="5">
                  <c:v>620961.10000000021</c:v>
                </c:pt>
                <c:pt idx="6">
                  <c:v>634659.40000000026</c:v>
                </c:pt>
                <c:pt idx="7">
                  <c:v>639596.40000000026</c:v>
                </c:pt>
                <c:pt idx="8">
                  <c:v>642154.90000000026</c:v>
                </c:pt>
                <c:pt idx="9">
                  <c:v>643450.7000000003</c:v>
                </c:pt>
              </c:numCache>
            </c:numRef>
          </c:val>
        </c:ser>
        <c:ser>
          <c:idx val="1"/>
          <c:order val="1"/>
          <c:spPr>
            <a:solidFill>
              <a:schemeClr val="accent5">
                <a:lumMod val="75000"/>
              </a:schemeClr>
            </a:solidFill>
            <a:ln w="25400">
              <a:noFill/>
            </a:ln>
          </c:spPr>
          <c:invertIfNegative val="0"/>
          <c:dPt>
            <c:idx val="0"/>
            <c:invertIfNegative val="0"/>
            <c:bubble3D val="0"/>
            <c:spPr>
              <a:solidFill>
                <a:schemeClr val="accent6">
                  <a:lumMod val="75000"/>
                </a:schemeClr>
              </a:solidFill>
              <a:ln w="25400">
                <a:noFill/>
              </a:ln>
            </c:spPr>
          </c:dPt>
          <c:dPt>
            <c:idx val="7"/>
            <c:invertIfNegative val="0"/>
            <c:bubble3D val="0"/>
          </c:dPt>
          <c:dPt>
            <c:idx val="8"/>
            <c:invertIfNegative val="0"/>
            <c:bubble3D val="0"/>
          </c:dPt>
          <c:dPt>
            <c:idx val="9"/>
            <c:invertIfNegative val="0"/>
            <c:bubble3D val="0"/>
            <c:spPr>
              <a:solidFill>
                <a:srgbClr val="FF0000"/>
              </a:solidFill>
              <a:ln w="25400">
                <a:noFill/>
              </a:ln>
            </c:spPr>
          </c:dPt>
          <c:dLbls>
            <c:dLbl>
              <c:idx val="0"/>
              <c:layout>
                <c:manualLayout>
                  <c:x val="5.4270040886279626E-3"/>
                  <c:y val="-0.11657226670503511"/>
                </c:manualLayout>
              </c:layout>
              <c:spPr>
                <a:solidFill>
                  <a:sysClr val="window" lastClr="FFFFFF">
                    <a:lumMod val="50000"/>
                  </a:sysClr>
                </a:solidFill>
                <a:ln>
                  <a:solidFill>
                    <a:schemeClr val="tx1"/>
                  </a:solidFill>
                </a:ln>
                <a:effectLst>
                  <a:outerShdw blurRad="50800" dist="50800" dir="5400000" algn="ctr" rotWithShape="0">
                    <a:schemeClr val="bg2">
                      <a:lumMod val="10000"/>
                    </a:schemeClr>
                  </a:outerShdw>
                </a:effectLst>
              </c:spPr>
              <c:txPr>
                <a:bodyPr/>
                <a:lstStyle/>
                <a:p>
                  <a:pPr>
                    <a:defRPr sz="1400" b="1">
                      <a:solidFill>
                        <a:schemeClr val="bg1"/>
                      </a:solidFill>
                    </a:defRPr>
                  </a:pPr>
                  <a:endParaRPr lang="en-US"/>
                </a:p>
              </c:txPr>
              <c:showLegendKey val="0"/>
              <c:showVal val="1"/>
              <c:showCatName val="0"/>
              <c:showSerName val="0"/>
              <c:showPercent val="0"/>
              <c:showBubbleSize val="0"/>
            </c:dLbl>
            <c:dLbl>
              <c:idx val="1"/>
              <c:layout>
                <c:manualLayout>
                  <c:x val="0"/>
                  <c:y val="-0.11413100316647"/>
                </c:manualLayout>
              </c:layout>
              <c:showLegendKey val="0"/>
              <c:showVal val="1"/>
              <c:showCatName val="0"/>
              <c:showSerName val="0"/>
              <c:showPercent val="0"/>
              <c:showBubbleSize val="0"/>
            </c:dLbl>
            <c:dLbl>
              <c:idx val="2"/>
              <c:layout>
                <c:manualLayout>
                  <c:x val="-1.4740474778900248E-7"/>
                  <c:y val="-6.7792737412771753E-2"/>
                </c:manualLayout>
              </c:layout>
              <c:showLegendKey val="0"/>
              <c:showVal val="1"/>
              <c:showCatName val="0"/>
              <c:showSerName val="0"/>
              <c:showPercent val="0"/>
              <c:showBubbleSize val="0"/>
            </c:dLbl>
            <c:dLbl>
              <c:idx val="3"/>
              <c:layout>
                <c:manualLayout>
                  <c:x val="0"/>
                  <c:y val="-4.8753544696189609E-2"/>
                </c:manualLayout>
              </c:layout>
              <c:showLegendKey val="0"/>
              <c:showVal val="1"/>
              <c:showCatName val="0"/>
              <c:showSerName val="0"/>
              <c:showPercent val="0"/>
              <c:showBubbleSize val="0"/>
            </c:dLbl>
            <c:dLbl>
              <c:idx val="4"/>
              <c:layout>
                <c:manualLayout>
                  <c:x val="0"/>
                  <c:y val="-3.7948247704067663E-2"/>
                </c:manualLayout>
              </c:layout>
              <c:showLegendKey val="0"/>
              <c:showVal val="1"/>
              <c:showCatName val="0"/>
              <c:showSerName val="0"/>
              <c:showPercent val="0"/>
              <c:showBubbleSize val="0"/>
            </c:dLbl>
            <c:dLbl>
              <c:idx val="5"/>
              <c:layout>
                <c:manualLayout>
                  <c:x val="-3.7440805938406632E-3"/>
                  <c:y val="-4.3402865392276134E-2"/>
                </c:manualLayout>
              </c:layout>
              <c:showLegendKey val="0"/>
              <c:showVal val="1"/>
              <c:showCatName val="0"/>
              <c:showSerName val="0"/>
              <c:showPercent val="0"/>
              <c:showBubbleSize val="0"/>
            </c:dLbl>
            <c:dLbl>
              <c:idx val="6"/>
              <c:layout>
                <c:manualLayout>
                  <c:x val="0"/>
                  <c:y val="-2.7013063474956231E-2"/>
                </c:manualLayout>
              </c:layout>
              <c:showLegendKey val="0"/>
              <c:showVal val="1"/>
              <c:showCatName val="0"/>
              <c:showSerName val="0"/>
              <c:showPercent val="0"/>
              <c:showBubbleSize val="0"/>
            </c:dLbl>
            <c:dLbl>
              <c:idx val="7"/>
              <c:layout>
                <c:manualLayout>
                  <c:x val="0"/>
                  <c:y val="-4.8233423277258859E-2"/>
                </c:manualLayout>
              </c:layout>
              <c:showLegendKey val="0"/>
              <c:showVal val="1"/>
              <c:showCatName val="0"/>
              <c:showSerName val="0"/>
              <c:showPercent val="0"/>
              <c:showBubbleSize val="0"/>
            </c:dLbl>
            <c:dLbl>
              <c:idx val="8"/>
              <c:layout>
                <c:manualLayout>
                  <c:x val="1.8720402969203316E-3"/>
                  <c:y val="-3.2415676169947477E-2"/>
                </c:manualLayout>
              </c:layout>
              <c:showLegendKey val="0"/>
              <c:showVal val="1"/>
              <c:showCatName val="0"/>
              <c:showSerName val="0"/>
              <c:showPercent val="0"/>
              <c:showBubbleSize val="0"/>
            </c:dLbl>
            <c:dLbl>
              <c:idx val="9"/>
              <c:delete val="1"/>
            </c:dLbl>
            <c:dLbl>
              <c:idx val="10"/>
              <c:delete val="1"/>
            </c:dLbl>
            <c:txPr>
              <a:bodyPr/>
              <a:lstStyle/>
              <a:p>
                <a:pPr>
                  <a:defRPr sz="1400" b="1"/>
                </a:pPr>
                <a:endParaRPr lang="en-US"/>
              </a:p>
            </c:txPr>
            <c:showLegendKey val="0"/>
            <c:showVal val="1"/>
            <c:showCatName val="0"/>
            <c:showSerName val="0"/>
            <c:showPercent val="0"/>
            <c:showBubbleSize val="0"/>
            <c:showLeaderLines val="0"/>
          </c:dLbls>
          <c:cat>
            <c:strRef>
              <c:f>'Waterfall B'!$C$4:$C$13</c:f>
              <c:strCache>
                <c:ptCount val="10"/>
                <c:pt idx="0">
                  <c:v>Dec 15 Profit (km)</c:v>
                </c:pt>
                <c:pt idx="1">
                  <c:v>PNG Bank</c:v>
                </c:pt>
                <c:pt idx="2">
                  <c:v>Fiji Bank</c:v>
                </c:pt>
                <c:pt idx="3">
                  <c:v>Sol Isl</c:v>
                </c:pt>
                <c:pt idx="4">
                  <c:v>Tonga</c:v>
                </c:pt>
                <c:pt idx="5">
                  <c:v>Non Bank Business</c:v>
                </c:pt>
                <c:pt idx="6">
                  <c:v>Samoa</c:v>
                </c:pt>
                <c:pt idx="7">
                  <c:v>Vanuatu</c:v>
                </c:pt>
                <c:pt idx="8">
                  <c:v>Cook Isl</c:v>
                </c:pt>
                <c:pt idx="9">
                  <c:v>Dec 16 Profit (Km)</c:v>
                </c:pt>
              </c:strCache>
            </c:strRef>
          </c:cat>
          <c:val>
            <c:numRef>
              <c:f>'Waterfall B'!$G$4:$G$15</c:f>
              <c:numCache>
                <c:formatCode>_-* #,##0_-;\-* #,##0_-;_-* "-"??_-;_-@_-</c:formatCode>
                <c:ptCount val="12"/>
                <c:pt idx="0">
                  <c:v>531533.50000000012</c:v>
                </c:pt>
                <c:pt idx="1">
                  <c:v>51525.399999999994</c:v>
                </c:pt>
                <c:pt idx="2">
                  <c:v>16459.3</c:v>
                </c:pt>
                <c:pt idx="3">
                  <c:v>13057.5</c:v>
                </c:pt>
                <c:pt idx="4">
                  <c:v>8385.4000000000015</c:v>
                </c:pt>
                <c:pt idx="5">
                  <c:v>13698.3</c:v>
                </c:pt>
                <c:pt idx="6">
                  <c:v>4937</c:v>
                </c:pt>
                <c:pt idx="7">
                  <c:v>2558.5</c:v>
                </c:pt>
                <c:pt idx="8">
                  <c:v>1295.8000000000002</c:v>
                </c:pt>
                <c:pt idx="9">
                  <c:v>0</c:v>
                </c:pt>
                <c:pt idx="10">
                  <c:v>0</c:v>
                </c:pt>
              </c:numCache>
            </c:numRef>
          </c:val>
        </c:ser>
        <c:ser>
          <c:idx val="2"/>
          <c:order val="2"/>
          <c:invertIfNegative val="0"/>
          <c:cat>
            <c:strRef>
              <c:f>'Waterfall B'!$C$4:$C$13</c:f>
              <c:strCache>
                <c:ptCount val="10"/>
                <c:pt idx="0">
                  <c:v>Dec 15 Profit (km)</c:v>
                </c:pt>
                <c:pt idx="1">
                  <c:v>PNG Bank</c:v>
                </c:pt>
                <c:pt idx="2">
                  <c:v>Fiji Bank</c:v>
                </c:pt>
                <c:pt idx="3">
                  <c:v>Sol Isl</c:v>
                </c:pt>
                <c:pt idx="4">
                  <c:v>Tonga</c:v>
                </c:pt>
                <c:pt idx="5">
                  <c:v>Non Bank Business</c:v>
                </c:pt>
                <c:pt idx="6">
                  <c:v>Samoa</c:v>
                </c:pt>
                <c:pt idx="7">
                  <c:v>Vanuatu</c:v>
                </c:pt>
                <c:pt idx="8">
                  <c:v>Cook Isl</c:v>
                </c:pt>
                <c:pt idx="9">
                  <c:v>Dec 16 Profit (Km)</c:v>
                </c:pt>
              </c:strCache>
            </c:strRef>
          </c:cat>
          <c:val>
            <c:numRef>
              <c:f>'Waterfall B'!$H$4:$H$15</c:f>
              <c:numCache>
                <c:formatCode>_-* #,##0_-;\-* #,##0_-;_-* "-"??_-;_-@_-</c:formatCode>
                <c:ptCount val="12"/>
                <c:pt idx="0">
                  <c:v>0</c:v>
                </c:pt>
                <c:pt idx="1">
                  <c:v>0</c:v>
                </c:pt>
                <c:pt idx="2">
                  <c:v>0</c:v>
                </c:pt>
                <c:pt idx="3">
                  <c:v>0</c:v>
                </c:pt>
                <c:pt idx="4">
                  <c:v>0</c:v>
                </c:pt>
                <c:pt idx="5">
                  <c:v>0</c:v>
                </c:pt>
                <c:pt idx="6">
                  <c:v>0</c:v>
                </c:pt>
                <c:pt idx="7">
                  <c:v>0</c:v>
                </c:pt>
                <c:pt idx="8">
                  <c:v>0</c:v>
                </c:pt>
                <c:pt idx="9">
                  <c:v>0</c:v>
                </c:pt>
                <c:pt idx="10">
                  <c:v>0</c:v>
                </c:pt>
              </c:numCache>
            </c:numRef>
          </c:val>
        </c:ser>
        <c:dLbls>
          <c:showLegendKey val="0"/>
          <c:showVal val="0"/>
          <c:showCatName val="0"/>
          <c:showSerName val="0"/>
          <c:showPercent val="0"/>
          <c:showBubbleSize val="0"/>
        </c:dLbls>
        <c:gapWidth val="75"/>
        <c:overlap val="100"/>
        <c:axId val="119313920"/>
        <c:axId val="119315456"/>
      </c:barChart>
      <c:catAx>
        <c:axId val="119313920"/>
        <c:scaling>
          <c:orientation val="minMax"/>
        </c:scaling>
        <c:delete val="0"/>
        <c:axPos val="b"/>
        <c:numFmt formatCode="General" sourceLinked="1"/>
        <c:majorTickMark val="none"/>
        <c:minorTickMark val="none"/>
        <c:tickLblPos val="low"/>
        <c:spPr>
          <a:ln w="3175">
            <a:solidFill>
              <a:srgbClr val="C0C0C0"/>
            </a:solidFill>
            <a:prstDash val="sysDash"/>
          </a:ln>
        </c:spPr>
        <c:txPr>
          <a:bodyPr rot="0" vert="horz"/>
          <a:lstStyle/>
          <a:p>
            <a:pPr>
              <a:defRPr sz="1050" b="1">
                <a:latin typeface="Book Antiqua" pitchFamily="18" charset="0"/>
              </a:defRPr>
            </a:pPr>
            <a:endParaRPr lang="en-US"/>
          </a:p>
        </c:txPr>
        <c:crossAx val="119315456"/>
        <c:crosses val="autoZero"/>
        <c:auto val="1"/>
        <c:lblAlgn val="ctr"/>
        <c:lblOffset val="100"/>
        <c:tickLblSkip val="1"/>
        <c:tickMarkSkip val="1"/>
        <c:noMultiLvlLbl val="0"/>
      </c:catAx>
      <c:valAx>
        <c:axId val="119315456"/>
        <c:scaling>
          <c:orientation val="minMax"/>
          <c:max val="700000"/>
          <c:min val="500000"/>
        </c:scaling>
        <c:delete val="1"/>
        <c:axPos val="l"/>
        <c:majorGridlines>
          <c:spPr>
            <a:ln w="3175">
              <a:solidFill>
                <a:srgbClr val="FFFFFF"/>
              </a:solidFill>
              <a:prstDash val="solid"/>
            </a:ln>
          </c:spPr>
        </c:majorGridlines>
        <c:numFmt formatCode="#,##0" sourceLinked="0"/>
        <c:majorTickMark val="none"/>
        <c:minorTickMark val="none"/>
        <c:tickLblPos val="nextTo"/>
        <c:crossAx val="119313920"/>
        <c:crosses val="autoZero"/>
        <c:crossBetween val="between"/>
        <c:majorUnit val="30000"/>
        <c:dispUnits>
          <c:builtInUnit val="thousands"/>
        </c:dispUnits>
      </c:valAx>
      <c:spPr>
        <a:noFill/>
        <a:ln w="25400">
          <a:noFill/>
        </a:ln>
      </c:spPr>
    </c:plotArea>
    <c:plotVisOnly val="1"/>
    <c:dispBlanksAs val="gap"/>
    <c:showDLblsOverMax val="0"/>
  </c:chart>
  <c:spPr>
    <a:solidFill>
      <a:srgbClr val="FFFFFF"/>
    </a:solidFill>
    <a:ln w="9525">
      <a:noFill/>
    </a:ln>
  </c:spPr>
  <c:txPr>
    <a:bodyPr/>
    <a:lstStyle/>
    <a:p>
      <a:pPr>
        <a:defRPr sz="1050" b="0" i="0" u="none" strike="noStrike" baseline="0">
          <a:solidFill>
            <a:sysClr val="windowText" lastClr="000000"/>
          </a:solidFill>
          <a:latin typeface="Arial"/>
          <a:ea typeface="Arial"/>
          <a:cs typeface="Arial"/>
        </a:defRPr>
      </a:pPr>
      <a:endParaRPr lang="en-US"/>
    </a:p>
  </c:txPr>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AU"/>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1054447759851423"/>
          <c:y val="4.1353843599236682E-2"/>
          <c:w val="0.96707070862777511"/>
          <c:h val="0.61324292511560019"/>
        </c:manualLayout>
      </c:layout>
      <c:barChart>
        <c:barDir val="col"/>
        <c:grouping val="stacked"/>
        <c:varyColors val="0"/>
        <c:ser>
          <c:idx val="0"/>
          <c:order val="0"/>
          <c:spPr>
            <a:noFill/>
            <a:ln w="25400">
              <a:noFill/>
            </a:ln>
          </c:spPr>
          <c:invertIfNegative val="0"/>
          <c:dPt>
            <c:idx val="9"/>
            <c:invertIfNegative val="0"/>
            <c:bubble3D val="0"/>
            <c:spPr>
              <a:solidFill>
                <a:srgbClr val="92D050"/>
              </a:solidFill>
              <a:ln w="25400">
                <a:noFill/>
              </a:ln>
            </c:spPr>
          </c:dPt>
          <c:dPt>
            <c:idx val="10"/>
            <c:invertIfNegative val="0"/>
            <c:bubble3D val="0"/>
            <c:spPr>
              <a:solidFill>
                <a:srgbClr val="92D050"/>
              </a:solidFill>
              <a:ln w="25400">
                <a:noFill/>
              </a:ln>
            </c:spPr>
          </c:dPt>
          <c:dLbls>
            <c:dLbl>
              <c:idx val="9"/>
              <c:layout>
                <c:manualLayout>
                  <c:x val="9.1634333696455419E-3"/>
                  <c:y val="-0.35654489819171303"/>
                </c:manualLayout>
              </c:layout>
              <c:tx>
                <c:rich>
                  <a:bodyPr/>
                  <a:lstStyle/>
                  <a:p>
                    <a:pPr>
                      <a:defRPr sz="1800" b="1">
                        <a:solidFill>
                          <a:schemeClr val="bg1"/>
                        </a:solidFill>
                        <a:effectLst>
                          <a:outerShdw blurRad="38100" dist="38100" dir="2700000" algn="tl">
                            <a:srgbClr val="000000">
                              <a:alpha val="43137"/>
                            </a:srgbClr>
                          </a:outerShdw>
                        </a:effectLst>
                      </a:defRPr>
                    </a:pPr>
                    <a:r>
                      <a:rPr lang="en-US" sz="1800" dirty="0">
                        <a:effectLst>
                          <a:outerShdw blurRad="38100" dist="38100" dir="2700000" algn="tl">
                            <a:srgbClr val="000000">
                              <a:alpha val="43137"/>
                            </a:srgbClr>
                          </a:outerShdw>
                        </a:effectLst>
                      </a:rPr>
                      <a:t> </a:t>
                    </a:r>
                    <a:r>
                      <a:rPr lang="en-US" sz="1800" dirty="0" smtClean="0">
                        <a:effectLst>
                          <a:outerShdw blurRad="38100" dist="38100" dir="2700000" algn="tl">
                            <a:srgbClr val="000000">
                              <a:alpha val="43137"/>
                            </a:srgbClr>
                          </a:outerShdw>
                        </a:effectLst>
                      </a:rPr>
                      <a:t>20,832 </a:t>
                    </a:r>
                    <a:endParaRPr lang="en-US" dirty="0">
                      <a:effectLst>
                        <a:outerShdw blurRad="38100" dist="38100" dir="2700000" algn="tl">
                          <a:srgbClr val="000000">
                            <a:alpha val="43137"/>
                          </a:srgbClr>
                        </a:outerShdw>
                      </a:effectLst>
                    </a:endParaRPr>
                  </a:p>
                </c:rich>
              </c:tx>
              <c:spPr>
                <a:solidFill>
                  <a:schemeClr val="accent3">
                    <a:lumMod val="75000"/>
                  </a:schemeClr>
                </a:solidFill>
                <a:ln>
                  <a:solidFill>
                    <a:schemeClr val="tx1">
                      <a:alpha val="77000"/>
                    </a:schemeClr>
                  </a:solidFill>
                </a:ln>
                <a:effectLst>
                  <a:outerShdw blurRad="50800" dist="50800" dir="5400000" algn="ctr" rotWithShape="0">
                    <a:schemeClr val="bg2">
                      <a:lumMod val="25000"/>
                    </a:schemeClr>
                  </a:outerShdw>
                </a:effectLst>
              </c:spPr>
              <c:showLegendKey val="0"/>
              <c:showVal val="1"/>
              <c:showCatName val="0"/>
              <c:showSerName val="0"/>
              <c:showPercent val="0"/>
              <c:showBubbleSize val="0"/>
            </c:dLbl>
            <c:dLbl>
              <c:idx val="10"/>
              <c:showLegendKey val="0"/>
              <c:showVal val="1"/>
              <c:showCatName val="0"/>
              <c:showSerName val="0"/>
              <c:showPercent val="0"/>
              <c:showBubbleSize val="0"/>
            </c:dLbl>
            <c:spPr>
              <a:solidFill>
                <a:schemeClr val="accent3">
                  <a:lumMod val="75000"/>
                </a:schemeClr>
              </a:solidFill>
              <a:ln>
                <a:solidFill>
                  <a:schemeClr val="tx1">
                    <a:alpha val="77000"/>
                  </a:schemeClr>
                </a:solidFill>
              </a:ln>
            </c:spPr>
            <c:txPr>
              <a:bodyPr/>
              <a:lstStyle/>
              <a:p>
                <a:pPr>
                  <a:defRPr sz="1800" b="1">
                    <a:solidFill>
                      <a:schemeClr val="bg1"/>
                    </a:solidFill>
                    <a:effectLst>
                      <a:outerShdw blurRad="38100" dist="38100" dir="2700000" algn="tl">
                        <a:srgbClr val="000000">
                          <a:alpha val="43137"/>
                        </a:srgbClr>
                      </a:outerShdw>
                    </a:effectLst>
                  </a:defRPr>
                </a:pPr>
                <a:endParaRPr lang="en-US"/>
              </a:p>
            </c:txPr>
            <c:showLegendKey val="0"/>
            <c:showVal val="0"/>
            <c:showCatName val="0"/>
            <c:showSerName val="0"/>
            <c:showPercent val="0"/>
            <c:showBubbleSize val="0"/>
          </c:dLbls>
          <c:cat>
            <c:strRef>
              <c:f>'Waterfall D'!$C$4:$C$13</c:f>
              <c:strCache>
                <c:ptCount val="10"/>
                <c:pt idx="0">
                  <c:v>2015 Assets (Km)</c:v>
                </c:pt>
                <c:pt idx="1">
                  <c:v>PNG Bank</c:v>
                </c:pt>
                <c:pt idx="2">
                  <c:v>Vanuatu</c:v>
                </c:pt>
                <c:pt idx="3">
                  <c:v>Fiji Bank</c:v>
                </c:pt>
                <c:pt idx="4">
                  <c:v>Non Bank Business</c:v>
                </c:pt>
                <c:pt idx="5">
                  <c:v>Sol Isl</c:v>
                </c:pt>
                <c:pt idx="6">
                  <c:v>Tonga</c:v>
                </c:pt>
                <c:pt idx="7">
                  <c:v>Samoa</c:v>
                </c:pt>
                <c:pt idx="8">
                  <c:v>Cook Isl</c:v>
                </c:pt>
                <c:pt idx="9">
                  <c:v>2016 Assets (Km)</c:v>
                </c:pt>
              </c:strCache>
            </c:strRef>
          </c:cat>
          <c:val>
            <c:numRef>
              <c:f>'Waterfall D'!$F$4:$F$14</c:f>
              <c:numCache>
                <c:formatCode>_(* #,##0_);_(* \(#,##0\);_(* "-"??_);_(@_)</c:formatCode>
                <c:ptCount val="11"/>
                <c:pt idx="0">
                  <c:v>0</c:v>
                </c:pt>
                <c:pt idx="1">
                  <c:v>18196.3024</c:v>
                </c:pt>
                <c:pt idx="2">
                  <c:v>19707.2637</c:v>
                </c:pt>
                <c:pt idx="3">
                  <c:v>20044.625100000001</c:v>
                </c:pt>
                <c:pt idx="4">
                  <c:v>20325.777399999999</c:v>
                </c:pt>
                <c:pt idx="5">
                  <c:v>20466.139799999997</c:v>
                </c:pt>
                <c:pt idx="6">
                  <c:v>20597.365799999996</c:v>
                </c:pt>
                <c:pt idx="7">
                  <c:v>20678.133399999995</c:v>
                </c:pt>
                <c:pt idx="8">
                  <c:v>20758.682799999995</c:v>
                </c:pt>
                <c:pt idx="9">
                  <c:v>20824.938099999996</c:v>
                </c:pt>
              </c:numCache>
            </c:numRef>
          </c:val>
        </c:ser>
        <c:ser>
          <c:idx val="1"/>
          <c:order val="1"/>
          <c:spPr>
            <a:solidFill>
              <a:srgbClr val="4BACC6">
                <a:lumMod val="75000"/>
              </a:srgbClr>
            </a:solidFill>
            <a:ln w="25400">
              <a:noFill/>
            </a:ln>
          </c:spPr>
          <c:invertIfNegative val="0"/>
          <c:dPt>
            <c:idx val="0"/>
            <c:invertIfNegative val="0"/>
            <c:bubble3D val="0"/>
            <c:spPr>
              <a:solidFill>
                <a:srgbClr val="F79646">
                  <a:lumMod val="75000"/>
                </a:srgbClr>
              </a:solidFill>
              <a:ln w="25400">
                <a:noFill/>
              </a:ln>
            </c:spPr>
          </c:dPt>
          <c:dPt>
            <c:idx val="4"/>
            <c:invertIfNegative val="0"/>
            <c:bubble3D val="0"/>
          </c:dPt>
          <c:dPt>
            <c:idx val="7"/>
            <c:invertIfNegative val="0"/>
            <c:bubble3D val="0"/>
          </c:dPt>
          <c:dPt>
            <c:idx val="8"/>
            <c:invertIfNegative val="0"/>
            <c:bubble3D val="0"/>
          </c:dPt>
          <c:dPt>
            <c:idx val="9"/>
            <c:invertIfNegative val="0"/>
            <c:bubble3D val="0"/>
          </c:dPt>
          <c:dLbls>
            <c:dLbl>
              <c:idx val="0"/>
              <c:layout>
                <c:manualLayout>
                  <c:x val="-5.978932501618313E-3"/>
                  <c:y val="-0.13798392440522475"/>
                </c:manualLayout>
              </c:layout>
              <c:numFmt formatCode="#,##0" sourceLinked="0"/>
              <c:spPr>
                <a:solidFill>
                  <a:schemeClr val="bg1">
                    <a:lumMod val="50000"/>
                  </a:schemeClr>
                </a:solidFill>
                <a:ln w="25400">
                  <a:solidFill>
                    <a:sysClr val="windowText" lastClr="000000">
                      <a:alpha val="60000"/>
                    </a:sysClr>
                  </a:solidFill>
                </a:ln>
                <a:effectLst>
                  <a:outerShdw blurRad="50800" dist="50800" dir="5400000" algn="ctr" rotWithShape="0">
                    <a:schemeClr val="bg2">
                      <a:lumMod val="25000"/>
                    </a:schemeClr>
                  </a:outerShdw>
                </a:effectLst>
              </c:spPr>
              <c:txPr>
                <a:bodyPr/>
                <a:lstStyle/>
                <a:p>
                  <a:pPr>
                    <a:defRPr sz="1200" b="1">
                      <a:solidFill>
                        <a:schemeClr val="bg1"/>
                      </a:solidFill>
                    </a:defRPr>
                  </a:pPr>
                  <a:endParaRPr lang="en-US"/>
                </a:p>
              </c:txPr>
              <c:dLblPos val="ctr"/>
              <c:showLegendKey val="0"/>
              <c:showVal val="1"/>
              <c:showCatName val="0"/>
              <c:showSerName val="0"/>
              <c:showPercent val="0"/>
              <c:showBubbleSize val="0"/>
            </c:dLbl>
            <c:dLbl>
              <c:idx val="1"/>
              <c:layout>
                <c:manualLayout>
                  <c:x val="1.8326866739291085E-3"/>
                  <c:y val="-0.1371623314427714"/>
                </c:manualLayout>
              </c:layout>
              <c:dLblPos val="ctr"/>
              <c:showLegendKey val="0"/>
              <c:showVal val="1"/>
              <c:showCatName val="0"/>
              <c:showSerName val="0"/>
              <c:showPercent val="0"/>
              <c:showBubbleSize val="0"/>
            </c:dLbl>
            <c:dLbl>
              <c:idx val="2"/>
              <c:layout>
                <c:manualLayout>
                  <c:x val="0"/>
                  <c:y val="-5.9666968644341331E-2"/>
                </c:manualLayout>
              </c:layout>
              <c:dLblPos val="ctr"/>
              <c:showLegendKey val="0"/>
              <c:showVal val="1"/>
              <c:showCatName val="0"/>
              <c:showSerName val="0"/>
              <c:showPercent val="0"/>
              <c:showBubbleSize val="0"/>
            </c:dLbl>
            <c:dLbl>
              <c:idx val="3"/>
              <c:layout>
                <c:manualLayout>
                  <c:x val="-7.3875532234672315E-3"/>
                  <c:y val="-4.1596671251087042E-2"/>
                </c:manualLayout>
              </c:layout>
              <c:dLblPos val="ctr"/>
              <c:showLegendKey val="0"/>
              <c:showVal val="1"/>
              <c:showCatName val="0"/>
              <c:showSerName val="0"/>
              <c:showPercent val="0"/>
              <c:showBubbleSize val="0"/>
            </c:dLbl>
            <c:dLbl>
              <c:idx val="4"/>
              <c:layout>
                <c:manualLayout>
                  <c:x val="5.4365204899032684E-3"/>
                  <c:y val="-3.0998727106708347E-2"/>
                </c:manualLayout>
              </c:layout>
              <c:dLblPos val="ctr"/>
              <c:showLegendKey val="0"/>
              <c:showVal val="1"/>
              <c:showCatName val="0"/>
              <c:showSerName val="0"/>
              <c:showPercent val="0"/>
              <c:showBubbleSize val="0"/>
            </c:dLbl>
            <c:dLbl>
              <c:idx val="5"/>
              <c:layout>
                <c:manualLayout>
                  <c:x val="1.8121319038902593E-3"/>
                  <c:y val="-2.9622905884020535E-2"/>
                </c:manualLayout>
              </c:layout>
              <c:showLegendKey val="0"/>
              <c:showVal val="1"/>
              <c:showCatName val="0"/>
              <c:showSerName val="0"/>
              <c:showPercent val="0"/>
              <c:showBubbleSize val="0"/>
            </c:dLbl>
            <c:dLbl>
              <c:idx val="6"/>
              <c:layout>
                <c:manualLayout>
                  <c:x val="0"/>
                  <c:y val="-3.0775428227166543E-2"/>
                </c:manualLayout>
              </c:layout>
              <c:dLblPos val="ctr"/>
              <c:showLegendKey val="0"/>
              <c:showVal val="1"/>
              <c:showCatName val="0"/>
              <c:showSerName val="0"/>
              <c:showPercent val="0"/>
              <c:showBubbleSize val="0"/>
            </c:dLbl>
            <c:dLbl>
              <c:idx val="7"/>
              <c:layout>
                <c:manualLayout>
                  <c:x val="0"/>
                  <c:y val="-2.6266405069189494E-2"/>
                </c:manualLayout>
              </c:layout>
              <c:dLblPos val="ctr"/>
              <c:showLegendKey val="0"/>
              <c:showVal val="1"/>
              <c:showCatName val="0"/>
              <c:showSerName val="0"/>
              <c:showPercent val="0"/>
              <c:showBubbleSize val="0"/>
            </c:dLbl>
            <c:dLbl>
              <c:idx val="8"/>
              <c:layout>
                <c:manualLayout>
                  <c:x val="3.6937766117336158E-3"/>
                  <c:y val="-2.664167582912242E-2"/>
                </c:manualLayout>
              </c:layout>
              <c:dLblPos val="ctr"/>
              <c:showLegendKey val="0"/>
              <c:showVal val="1"/>
              <c:showCatName val="0"/>
              <c:showSerName val="0"/>
              <c:showPercent val="0"/>
              <c:showBubbleSize val="0"/>
            </c:dLbl>
            <c:dLbl>
              <c:idx val="9"/>
              <c:delete val="1"/>
            </c:dLbl>
            <c:dLbl>
              <c:idx val="10"/>
              <c:delete val="1"/>
            </c:dLbl>
            <c:numFmt formatCode="#,##0" sourceLinked="0"/>
            <c:spPr>
              <a:noFill/>
              <a:ln w="25400">
                <a:noFill/>
              </a:ln>
            </c:spPr>
            <c:txPr>
              <a:bodyPr/>
              <a:lstStyle/>
              <a:p>
                <a:pPr>
                  <a:defRPr sz="1200" b="1"/>
                </a:pPr>
                <a:endParaRPr lang="en-US"/>
              </a:p>
            </c:txPr>
            <c:dLblPos val="inEnd"/>
            <c:showLegendKey val="0"/>
            <c:showVal val="1"/>
            <c:showCatName val="0"/>
            <c:showSerName val="0"/>
            <c:showPercent val="0"/>
            <c:showBubbleSize val="0"/>
            <c:showLeaderLines val="0"/>
          </c:dLbls>
          <c:cat>
            <c:strRef>
              <c:f>'Waterfall D'!$C$4:$C$13</c:f>
              <c:strCache>
                <c:ptCount val="10"/>
                <c:pt idx="0">
                  <c:v>2015 Assets (Km)</c:v>
                </c:pt>
                <c:pt idx="1">
                  <c:v>PNG Bank</c:v>
                </c:pt>
                <c:pt idx="2">
                  <c:v>Vanuatu</c:v>
                </c:pt>
                <c:pt idx="3">
                  <c:v>Fiji Bank</c:v>
                </c:pt>
                <c:pt idx="4">
                  <c:v>Non Bank Business</c:v>
                </c:pt>
                <c:pt idx="5">
                  <c:v>Sol Isl</c:v>
                </c:pt>
                <c:pt idx="6">
                  <c:v>Tonga</c:v>
                </c:pt>
                <c:pt idx="7">
                  <c:v>Samoa</c:v>
                </c:pt>
                <c:pt idx="8">
                  <c:v>Cook Isl</c:v>
                </c:pt>
                <c:pt idx="9">
                  <c:v>2016 Assets (Km)</c:v>
                </c:pt>
              </c:strCache>
            </c:strRef>
          </c:cat>
          <c:val>
            <c:numRef>
              <c:f>'Waterfall D'!$G$4:$G$14</c:f>
              <c:numCache>
                <c:formatCode>_(* #,##0_);_(* \(#,##0\);_(* "-"??_);_(@_)</c:formatCode>
                <c:ptCount val="11"/>
                <c:pt idx="0">
                  <c:v>18196.3024</c:v>
                </c:pt>
                <c:pt idx="1">
                  <c:v>1510.961299999999</c:v>
                </c:pt>
                <c:pt idx="2">
                  <c:v>337.3614</c:v>
                </c:pt>
                <c:pt idx="3">
                  <c:v>281.15229999999974</c:v>
                </c:pt>
                <c:pt idx="4">
                  <c:v>140.36239999999998</c:v>
                </c:pt>
                <c:pt idx="5">
                  <c:v>131.226</c:v>
                </c:pt>
                <c:pt idx="6">
                  <c:v>80.767600000000016</c:v>
                </c:pt>
                <c:pt idx="7">
                  <c:v>80.549399999999935</c:v>
                </c:pt>
                <c:pt idx="8">
                  <c:v>66.255300000000062</c:v>
                </c:pt>
                <c:pt idx="9">
                  <c:v>0</c:v>
                </c:pt>
              </c:numCache>
            </c:numRef>
          </c:val>
        </c:ser>
        <c:ser>
          <c:idx val="2"/>
          <c:order val="2"/>
          <c:spPr>
            <a:solidFill>
              <a:srgbClr val="C0C0C0"/>
            </a:solidFill>
            <a:ln w="25400">
              <a:noFill/>
            </a:ln>
          </c:spPr>
          <c:invertIfNegative val="0"/>
          <c:cat>
            <c:strRef>
              <c:f>'Waterfall D'!$C$4:$C$13</c:f>
              <c:strCache>
                <c:ptCount val="10"/>
                <c:pt idx="0">
                  <c:v>2015 Assets (Km)</c:v>
                </c:pt>
                <c:pt idx="1">
                  <c:v>PNG Bank</c:v>
                </c:pt>
                <c:pt idx="2">
                  <c:v>Vanuatu</c:v>
                </c:pt>
                <c:pt idx="3">
                  <c:v>Fiji Bank</c:v>
                </c:pt>
                <c:pt idx="4">
                  <c:v>Non Bank Business</c:v>
                </c:pt>
                <c:pt idx="5">
                  <c:v>Sol Isl</c:v>
                </c:pt>
                <c:pt idx="6">
                  <c:v>Tonga</c:v>
                </c:pt>
                <c:pt idx="7">
                  <c:v>Samoa</c:v>
                </c:pt>
                <c:pt idx="8">
                  <c:v>Cook Isl</c:v>
                </c:pt>
                <c:pt idx="9">
                  <c:v>2016 Assets (Km)</c:v>
                </c:pt>
              </c:strCache>
            </c:strRef>
          </c:cat>
          <c:val>
            <c:numRef>
              <c:f>'Waterfall D'!$H$4:$H$9</c:f>
              <c:numCache>
                <c:formatCode>_(* #,##0_);_(* \(#,##0\);_(* "-"??_);_(@_)</c:formatCode>
                <c:ptCount val="6"/>
                <c:pt idx="0">
                  <c:v>0</c:v>
                </c:pt>
                <c:pt idx="1">
                  <c:v>0</c:v>
                </c:pt>
                <c:pt idx="2">
                  <c:v>0</c:v>
                </c:pt>
                <c:pt idx="3">
                  <c:v>0</c:v>
                </c:pt>
                <c:pt idx="4">
                  <c:v>0</c:v>
                </c:pt>
                <c:pt idx="5">
                  <c:v>0</c:v>
                </c:pt>
              </c:numCache>
            </c:numRef>
          </c:val>
        </c:ser>
        <c:dLbls>
          <c:showLegendKey val="0"/>
          <c:showVal val="0"/>
          <c:showCatName val="0"/>
          <c:showSerName val="0"/>
          <c:showPercent val="0"/>
          <c:showBubbleSize val="0"/>
        </c:dLbls>
        <c:gapWidth val="10"/>
        <c:overlap val="100"/>
        <c:axId val="118797824"/>
        <c:axId val="118799360"/>
      </c:barChart>
      <c:catAx>
        <c:axId val="118797824"/>
        <c:scaling>
          <c:orientation val="minMax"/>
        </c:scaling>
        <c:delete val="0"/>
        <c:axPos val="b"/>
        <c:numFmt formatCode="General" sourceLinked="1"/>
        <c:majorTickMark val="none"/>
        <c:minorTickMark val="none"/>
        <c:tickLblPos val="low"/>
        <c:spPr>
          <a:ln w="3175">
            <a:solidFill>
              <a:srgbClr val="C0C0C0"/>
            </a:solidFill>
            <a:prstDash val="sysDash"/>
          </a:ln>
        </c:spPr>
        <c:txPr>
          <a:bodyPr rot="0" vert="horz"/>
          <a:lstStyle/>
          <a:p>
            <a:pPr>
              <a:defRPr sz="1100" b="1">
                <a:latin typeface="Book Antiqua" pitchFamily="18" charset="0"/>
              </a:defRPr>
            </a:pPr>
            <a:endParaRPr lang="en-US"/>
          </a:p>
        </c:txPr>
        <c:crossAx val="118799360"/>
        <c:crosses val="autoZero"/>
        <c:auto val="1"/>
        <c:lblAlgn val="ctr"/>
        <c:lblOffset val="100"/>
        <c:tickLblSkip val="1"/>
        <c:tickMarkSkip val="1"/>
        <c:noMultiLvlLbl val="0"/>
      </c:catAx>
      <c:valAx>
        <c:axId val="118799360"/>
        <c:scaling>
          <c:orientation val="minMax"/>
          <c:min val="17000"/>
        </c:scaling>
        <c:delete val="1"/>
        <c:axPos val="l"/>
        <c:majorGridlines>
          <c:spPr>
            <a:ln w="3175">
              <a:solidFill>
                <a:srgbClr val="FFFFFF"/>
              </a:solidFill>
              <a:prstDash val="solid"/>
            </a:ln>
          </c:spPr>
        </c:majorGridlines>
        <c:numFmt formatCode="#,##0" sourceLinked="0"/>
        <c:majorTickMark val="out"/>
        <c:minorTickMark val="none"/>
        <c:tickLblPos val="nextTo"/>
        <c:crossAx val="118797824"/>
        <c:crosses val="autoZero"/>
        <c:crossBetween val="between"/>
      </c:valAx>
      <c:spPr>
        <a:noFill/>
        <a:ln w="25400">
          <a:noFill/>
        </a:ln>
      </c:spPr>
    </c:plotArea>
    <c:plotVisOnly val="1"/>
    <c:dispBlanksAs val="gap"/>
    <c:showDLblsOverMax val="0"/>
  </c:chart>
  <c:spPr>
    <a:solidFill>
      <a:srgbClr val="FFFFFF"/>
    </a:solidFill>
    <a:ln w="9525">
      <a:noFill/>
    </a:ln>
  </c:spPr>
  <c:txPr>
    <a:bodyPr/>
    <a:lstStyle/>
    <a:p>
      <a:pPr>
        <a:defRPr sz="1000" b="0" i="0" u="none" strike="noStrike" baseline="0">
          <a:solidFill>
            <a:sysClr val="windowText" lastClr="000000"/>
          </a:solidFill>
          <a:latin typeface="Arial"/>
          <a:ea typeface="Arial"/>
          <a:cs typeface="Arial"/>
        </a:defRPr>
      </a:pPr>
      <a:endParaRPr lang="en-US"/>
    </a:p>
  </c:txPr>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AU"/>
  <c:roundedCorners val="0"/>
  <mc:AlternateContent xmlns:mc="http://schemas.openxmlformats.org/markup-compatibility/2006">
    <mc:Choice xmlns:c14="http://schemas.microsoft.com/office/drawing/2007/8/2/chart" Requires="c14">
      <c14:style val="107"/>
    </mc:Choice>
    <mc:Fallback>
      <c:style val="7"/>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'BS Detail breakup'!$Q$50</c:f>
              <c:strCache>
                <c:ptCount val="1"/>
                <c:pt idx="0">
                  <c:v>2015</c:v>
                </c:pt>
              </c:strCache>
            </c:strRef>
          </c:tx>
          <c:spPr>
            <a:solidFill>
              <a:sysClr val="window" lastClr="FFFFFF">
                <a:lumMod val="65000"/>
              </a:sysClr>
            </a:solidFill>
          </c:spPr>
          <c:invertIfNegative val="0"/>
          <c:dLbls>
            <c:dLbl>
              <c:idx val="0"/>
              <c:layout/>
              <c:tx>
                <c:rich>
                  <a:bodyPr/>
                  <a:lstStyle/>
                  <a:p>
                    <a:r>
                      <a:rPr lang="en-US" smtClean="0"/>
                      <a:t>4.7 </a:t>
                    </a:r>
                    <a:endParaRPr lang="en-US"/>
                  </a:p>
                </c:rich>
              </c:tx>
              <c:showLegendKey val="0"/>
              <c:showVal val="1"/>
              <c:showCatName val="0"/>
              <c:showSerName val="0"/>
              <c:showPercent val="0"/>
              <c:showBubbleSize val="0"/>
            </c:dLbl>
            <c:txPr>
              <a:bodyPr/>
              <a:lstStyle/>
              <a:p>
                <a:pPr>
                  <a:defRPr sz="1400"/>
                </a:pPr>
                <a:endParaRPr lang="en-US"/>
              </a:p>
            </c:txPr>
            <c:showLegendKey val="0"/>
            <c:showVal val="1"/>
            <c:showCatName val="0"/>
            <c:showSerName val="0"/>
            <c:showPercent val="0"/>
            <c:showBubbleSize val="0"/>
            <c:showLeaderLines val="0"/>
          </c:dLbls>
          <c:cat>
            <c:strRef>
              <c:f>'BS Detail breakup'!$P$51:$P$53</c:f>
              <c:strCache>
                <c:ptCount val="3"/>
                <c:pt idx="0">
                  <c:v>Investments </c:v>
                </c:pt>
                <c:pt idx="1">
                  <c:v>Loans and Advances</c:v>
                </c:pt>
                <c:pt idx="2">
                  <c:v>Total Assets </c:v>
                </c:pt>
              </c:strCache>
            </c:strRef>
          </c:cat>
          <c:val>
            <c:numRef>
              <c:f>'BS Detail breakup'!$Q$51:$Q$53</c:f>
              <c:numCache>
                <c:formatCode>#,##0.0_ ;[Red]\-#,##0.0\ </c:formatCode>
                <c:ptCount val="3"/>
                <c:pt idx="0">
                  <c:v>4.8120343999999999</c:v>
                </c:pt>
                <c:pt idx="1">
                  <c:v>8.6208845000000007</c:v>
                </c:pt>
                <c:pt idx="2">
                  <c:v>18.196302700000004</c:v>
                </c:pt>
              </c:numCache>
            </c:numRef>
          </c:val>
        </c:ser>
        <c:ser>
          <c:idx val="1"/>
          <c:order val="1"/>
          <c:tx>
            <c:strRef>
              <c:f>'BS Detail breakup'!$R$50</c:f>
              <c:strCache>
                <c:ptCount val="1"/>
                <c:pt idx="0">
                  <c:v>2016</c:v>
                </c:pt>
              </c:strCache>
            </c:strRef>
          </c:tx>
          <c:spPr>
            <a:solidFill>
              <a:srgbClr val="4BACC6">
                <a:lumMod val="75000"/>
              </a:srgbClr>
            </a:solidFill>
          </c:spPr>
          <c:invertIfNegative val="0"/>
          <c:dLbls>
            <c:dLbl>
              <c:idx val="0"/>
              <c:layout/>
              <c:tx>
                <c:rich>
                  <a:bodyPr/>
                  <a:lstStyle/>
                  <a:p>
                    <a:r>
                      <a:rPr lang="en-US" sz="2000" smtClean="0"/>
                      <a:t>5.2 </a:t>
                    </a:r>
                    <a:endParaRPr lang="en-US"/>
                  </a:p>
                </c:rich>
              </c:tx>
              <c:showLegendKey val="0"/>
              <c:showVal val="1"/>
              <c:showCatName val="0"/>
              <c:showSerName val="0"/>
              <c:showPercent val="0"/>
              <c:showBubbleSize val="0"/>
            </c:dLbl>
            <c:txPr>
              <a:bodyPr/>
              <a:lstStyle/>
              <a:p>
                <a:pPr>
                  <a:defRPr sz="2000" b="1">
                    <a:effectLst>
                      <a:outerShdw blurRad="38100" dist="38100" dir="2700000" algn="tl">
                        <a:srgbClr val="000000">
                          <a:alpha val="43137"/>
                        </a:srgbClr>
                      </a:outerShdw>
                    </a:effectLst>
                  </a:defRPr>
                </a:pPr>
                <a:endParaRPr lang="en-US"/>
              </a:p>
            </c:txPr>
            <c:showLegendKey val="0"/>
            <c:showVal val="1"/>
            <c:showCatName val="0"/>
            <c:showSerName val="0"/>
            <c:showPercent val="0"/>
            <c:showBubbleSize val="0"/>
            <c:showLeaderLines val="0"/>
          </c:dLbls>
          <c:cat>
            <c:strRef>
              <c:f>'BS Detail breakup'!$P$51:$P$53</c:f>
              <c:strCache>
                <c:ptCount val="3"/>
                <c:pt idx="0">
                  <c:v>Investments </c:v>
                </c:pt>
                <c:pt idx="1">
                  <c:v>Loans and Advances</c:v>
                </c:pt>
                <c:pt idx="2">
                  <c:v>Total Assets </c:v>
                </c:pt>
              </c:strCache>
            </c:strRef>
          </c:cat>
          <c:val>
            <c:numRef>
              <c:f>'BS Detail breakup'!$R$51:$R$53</c:f>
              <c:numCache>
                <c:formatCode>#,##0.0_ ;[Red]\-#,##0.0\ </c:formatCode>
                <c:ptCount val="3"/>
                <c:pt idx="0">
                  <c:v>5.2650927000000003</c:v>
                </c:pt>
                <c:pt idx="1">
                  <c:v>10.102909200000001</c:v>
                </c:pt>
                <c:pt idx="2">
                  <c:v>20.831227300000002</c:v>
                </c:pt>
              </c:numCache>
            </c:numRef>
          </c:val>
        </c:ser>
        <c:dLbls>
          <c:showLegendKey val="0"/>
          <c:showVal val="0"/>
          <c:showCatName val="0"/>
          <c:showSerName val="0"/>
          <c:showPercent val="0"/>
          <c:showBubbleSize val="0"/>
        </c:dLbls>
        <c:gapWidth val="75"/>
        <c:overlap val="-25"/>
        <c:axId val="119077120"/>
        <c:axId val="119873536"/>
      </c:barChart>
      <c:catAx>
        <c:axId val="119077120"/>
        <c:scaling>
          <c:orientation val="minMax"/>
        </c:scaling>
        <c:delete val="0"/>
        <c:axPos val="b"/>
        <c:majorTickMark val="none"/>
        <c:minorTickMark val="none"/>
        <c:tickLblPos val="nextTo"/>
        <c:txPr>
          <a:bodyPr/>
          <a:lstStyle/>
          <a:p>
            <a:pPr>
              <a:defRPr sz="1200" b="1">
                <a:latin typeface="Book Antiqua" pitchFamily="18" charset="0"/>
              </a:defRPr>
            </a:pPr>
            <a:endParaRPr lang="en-US"/>
          </a:p>
        </c:txPr>
        <c:crossAx val="119873536"/>
        <c:crosses val="autoZero"/>
        <c:auto val="1"/>
        <c:lblAlgn val="ctr"/>
        <c:lblOffset val="100"/>
        <c:noMultiLvlLbl val="0"/>
      </c:catAx>
      <c:valAx>
        <c:axId val="119873536"/>
        <c:scaling>
          <c:orientation val="minMax"/>
        </c:scaling>
        <c:delete val="1"/>
        <c:axPos val="l"/>
        <c:numFmt formatCode="#,##0.0_ ;[Red]\-#,##0.0\ " sourceLinked="1"/>
        <c:majorTickMark val="none"/>
        <c:minorTickMark val="none"/>
        <c:tickLblPos val="nextTo"/>
        <c:crossAx val="119077120"/>
        <c:crosses val="autoZero"/>
        <c:crossBetween val="between"/>
      </c:valAx>
    </c:plotArea>
    <c:legend>
      <c:legendPos val="b"/>
      <c:layout/>
      <c:overlay val="0"/>
      <c:txPr>
        <a:bodyPr/>
        <a:lstStyle/>
        <a:p>
          <a:pPr>
            <a:defRPr sz="1200"/>
          </a:pPr>
          <a:endParaRPr lang="en-US"/>
        </a:p>
      </c:txPr>
    </c:legend>
    <c:plotVisOnly val="1"/>
    <c:dispBlanksAs val="gap"/>
    <c:showDLblsOverMax val="0"/>
  </c:chart>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AU"/>
  <c:roundedCorners val="0"/>
  <mc:AlternateContent xmlns:mc="http://schemas.openxmlformats.org/markup-compatibility/2006">
    <mc:Choice xmlns:c14="http://schemas.microsoft.com/office/drawing/2007/8/2/chart" Requires="c14">
      <c14:style val="115"/>
    </mc:Choice>
    <mc:Fallback>
      <c:style val="15"/>
    </mc:Fallback>
  </mc:AlternateContent>
  <c:clrMapOvr bg1="lt1" tx1="dk1" bg2="lt2" tx2="dk2" accent1="accent1" accent2="accent2" accent3="accent3" accent4="accent4" accent5="accent5" accent6="accent6" hlink="hlink" folHlink="folHlink"/>
  <c:chart>
    <c:title>
      <c:tx>
        <c:rich>
          <a:bodyPr/>
          <a:lstStyle/>
          <a:p>
            <a:pPr>
              <a:defRPr sz="1200"/>
            </a:pPr>
            <a:r>
              <a:rPr lang="en-US" sz="1200" dirty="0"/>
              <a:t>Total </a:t>
            </a:r>
            <a:r>
              <a:rPr lang="en-US" sz="1200" dirty="0" smtClean="0"/>
              <a:t>Deposits</a:t>
            </a:r>
          </a:p>
          <a:p>
            <a:pPr>
              <a:defRPr sz="1200"/>
            </a:pPr>
            <a:r>
              <a:rPr lang="en-US" sz="1200" dirty="0" smtClean="0"/>
              <a:t>(</a:t>
            </a:r>
            <a:r>
              <a:rPr lang="en-US" sz="1200" dirty="0" err="1" smtClean="0"/>
              <a:t>K’m</a:t>
            </a:r>
            <a:r>
              <a:rPr lang="en-US" sz="1200" dirty="0" smtClean="0"/>
              <a:t>)</a:t>
            </a:r>
            <a:endParaRPr lang="en-US" sz="1200" dirty="0"/>
          </a:p>
        </c:rich>
      </c:tx>
      <c:layout/>
      <c:overlay val="0"/>
    </c:title>
    <c:autoTitleDeleted val="0"/>
    <c:plotArea>
      <c:layout/>
      <c:barChart>
        <c:barDir val="col"/>
        <c:grouping val="clustered"/>
        <c:varyColors val="0"/>
        <c:ser>
          <c:idx val="0"/>
          <c:order val="0"/>
          <c:tx>
            <c:strRef>
              <c:f>Ratios!$C$19</c:f>
              <c:strCache>
                <c:ptCount val="1"/>
                <c:pt idx="0">
                  <c:v>Total Deposits</c:v>
                </c:pt>
              </c:strCache>
            </c:strRef>
          </c:tx>
          <c:invertIfNegative val="0"/>
          <c:dPt>
            <c:idx val="4"/>
            <c:invertIfNegative val="0"/>
            <c:bubble3D val="0"/>
            <c:spPr>
              <a:solidFill>
                <a:srgbClr val="92D050"/>
              </a:solidFill>
            </c:spPr>
          </c:dPt>
          <c:dLbls>
            <c:dLbl>
              <c:idx val="4"/>
              <c:spPr/>
              <c:txPr>
                <a:bodyPr/>
                <a:lstStyle/>
                <a:p>
                  <a:pPr>
                    <a:defRPr sz="1400" b="1">
                      <a:effectLst>
                        <a:outerShdw blurRad="38100" dist="38100" dir="2700000" algn="tl">
                          <a:srgbClr val="000000">
                            <a:alpha val="43137"/>
                          </a:srgbClr>
                        </a:outerShdw>
                      </a:effectLst>
                    </a:defRPr>
                  </a:pPr>
                  <a:endParaRPr lang="en-US"/>
                </a:p>
              </c:txPr>
              <c:showLegendKey val="0"/>
              <c:showVal val="1"/>
              <c:showCatName val="0"/>
              <c:showSerName val="0"/>
              <c:showPercent val="0"/>
              <c:showBubbleSize val="0"/>
            </c:dLbl>
            <c:showLegendKey val="0"/>
            <c:showVal val="1"/>
            <c:showCatName val="0"/>
            <c:showSerName val="0"/>
            <c:showPercent val="0"/>
            <c:showBubbleSize val="0"/>
            <c:showLeaderLines val="0"/>
          </c:dLbls>
          <c:cat>
            <c:numRef>
              <c:f>Ratios!$E$6:$I$6</c:f>
              <c:numCache>
                <c:formatCode>General</c:formatCode>
                <c:ptCount val="5"/>
                <c:pt idx="0">
                  <c:v>2012</c:v>
                </c:pt>
                <c:pt idx="1">
                  <c:v>2013</c:v>
                </c:pt>
                <c:pt idx="2">
                  <c:v>2014</c:v>
                </c:pt>
                <c:pt idx="3">
                  <c:v>2015</c:v>
                </c:pt>
                <c:pt idx="4">
                  <c:v>2016</c:v>
                </c:pt>
              </c:numCache>
            </c:numRef>
          </c:cat>
          <c:val>
            <c:numRef>
              <c:f>Ratios!$E$19:$I$19</c:f>
              <c:numCache>
                <c:formatCode>_-* #,##0_-;\-* #,##0_-;_-* "-"??_-;_-@_-</c:formatCode>
                <c:ptCount val="5"/>
                <c:pt idx="0">
                  <c:v>10860.522000000001</c:v>
                </c:pt>
                <c:pt idx="1">
                  <c:v>12200.999</c:v>
                </c:pt>
                <c:pt idx="2">
                  <c:v>12708.383</c:v>
                </c:pt>
                <c:pt idx="3">
                  <c:v>14595.374</c:v>
                </c:pt>
                <c:pt idx="4">
                  <c:v>16912</c:v>
                </c:pt>
              </c:numCache>
            </c:numRef>
          </c:val>
        </c:ser>
        <c:dLbls>
          <c:showLegendKey val="0"/>
          <c:showVal val="1"/>
          <c:showCatName val="0"/>
          <c:showSerName val="0"/>
          <c:showPercent val="0"/>
          <c:showBubbleSize val="0"/>
        </c:dLbls>
        <c:gapWidth val="150"/>
        <c:overlap val="-25"/>
        <c:axId val="119936128"/>
        <c:axId val="119937664"/>
      </c:barChart>
      <c:catAx>
        <c:axId val="119936128"/>
        <c:scaling>
          <c:orientation val="minMax"/>
        </c:scaling>
        <c:delete val="0"/>
        <c:axPos val="b"/>
        <c:numFmt formatCode="General" sourceLinked="1"/>
        <c:majorTickMark val="none"/>
        <c:minorTickMark val="none"/>
        <c:tickLblPos val="nextTo"/>
        <c:txPr>
          <a:bodyPr/>
          <a:lstStyle/>
          <a:p>
            <a:pPr>
              <a:defRPr sz="1100" b="1"/>
            </a:pPr>
            <a:endParaRPr lang="en-US"/>
          </a:p>
        </c:txPr>
        <c:crossAx val="119937664"/>
        <c:crosses val="autoZero"/>
        <c:auto val="1"/>
        <c:lblAlgn val="ctr"/>
        <c:lblOffset val="100"/>
        <c:noMultiLvlLbl val="0"/>
      </c:catAx>
      <c:valAx>
        <c:axId val="119937664"/>
        <c:scaling>
          <c:orientation val="minMax"/>
        </c:scaling>
        <c:delete val="1"/>
        <c:axPos val="l"/>
        <c:numFmt formatCode="_-* #,##0_-;\-* #,##0_-;_-* &quot;-&quot;??_-;_-@_-" sourceLinked="1"/>
        <c:majorTickMark val="none"/>
        <c:minorTickMark val="none"/>
        <c:tickLblPos val="nextTo"/>
        <c:crossAx val="119936128"/>
        <c:crosses val="autoZero"/>
        <c:crossBetween val="between"/>
      </c:valAx>
    </c:plotArea>
    <c:plotVisOnly val="1"/>
    <c:dispBlanksAs val="gap"/>
    <c:showDLblsOverMax val="0"/>
  </c:chart>
  <c:spPr>
    <a:ln>
      <a:noFill/>
    </a:ln>
  </c:spPr>
  <c:externalData r:id="rId2">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AU"/>
  <c:roundedCorners val="0"/>
  <mc:AlternateContent xmlns:mc="http://schemas.openxmlformats.org/markup-compatibility/2006">
    <mc:Choice xmlns:c14="http://schemas.microsoft.com/office/drawing/2007/8/2/chart" Requires="c14">
      <c14:style val="115"/>
    </mc:Choice>
    <mc:Fallback>
      <c:style val="15"/>
    </mc:Fallback>
  </mc:AlternateContent>
  <c:clrMapOvr bg1="lt1" tx1="dk1" bg2="lt2" tx2="dk2" accent1="accent1" accent2="accent2" accent3="accent3" accent4="accent4" accent5="accent5" accent6="accent6" hlink="hlink" folHlink="folHlink"/>
  <c:chart>
    <c:title>
      <c:tx>
        <c:rich>
          <a:bodyPr/>
          <a:lstStyle/>
          <a:p>
            <a:pPr>
              <a:defRPr sz="1200"/>
            </a:pPr>
            <a:r>
              <a:rPr lang="en-US" sz="1200" dirty="0"/>
              <a:t>Net </a:t>
            </a:r>
            <a:r>
              <a:rPr lang="en-US" sz="1200" dirty="0" smtClean="0"/>
              <a:t>Loans</a:t>
            </a:r>
          </a:p>
          <a:p>
            <a:pPr>
              <a:defRPr sz="1200"/>
            </a:pPr>
            <a:r>
              <a:rPr lang="en-US" sz="1200" dirty="0" smtClean="0"/>
              <a:t>(</a:t>
            </a:r>
            <a:r>
              <a:rPr lang="en-US" sz="1200" dirty="0" err="1" smtClean="0"/>
              <a:t>K’m</a:t>
            </a:r>
            <a:r>
              <a:rPr lang="en-US" sz="1200" dirty="0" smtClean="0"/>
              <a:t>)</a:t>
            </a:r>
            <a:endParaRPr lang="en-US" sz="1200" dirty="0"/>
          </a:p>
        </c:rich>
      </c:tx>
      <c:layout/>
      <c:overlay val="0"/>
    </c:title>
    <c:autoTitleDeleted val="0"/>
    <c:plotArea>
      <c:layout/>
      <c:barChart>
        <c:barDir val="col"/>
        <c:grouping val="clustered"/>
        <c:varyColors val="0"/>
        <c:ser>
          <c:idx val="0"/>
          <c:order val="0"/>
          <c:tx>
            <c:strRef>
              <c:f>Ratios!$C$18</c:f>
              <c:strCache>
                <c:ptCount val="1"/>
                <c:pt idx="0">
                  <c:v>Net Loans</c:v>
                </c:pt>
              </c:strCache>
            </c:strRef>
          </c:tx>
          <c:invertIfNegative val="0"/>
          <c:dPt>
            <c:idx val="4"/>
            <c:invertIfNegative val="0"/>
            <c:bubble3D val="0"/>
            <c:spPr>
              <a:solidFill>
                <a:srgbClr val="92D050"/>
              </a:solidFill>
            </c:spPr>
          </c:dPt>
          <c:dLbls>
            <c:dLbl>
              <c:idx val="4"/>
              <c:layout/>
              <c:tx>
                <c:rich>
                  <a:bodyPr/>
                  <a:lstStyle/>
                  <a:p>
                    <a:pPr>
                      <a:defRPr sz="1400" b="1">
                        <a:effectLst>
                          <a:outerShdw blurRad="38100" dist="38100" dir="2700000" algn="tl">
                            <a:srgbClr val="000000">
                              <a:alpha val="43137"/>
                            </a:srgbClr>
                          </a:outerShdw>
                        </a:effectLst>
                      </a:defRPr>
                    </a:pPr>
                    <a:r>
                      <a:rPr lang="en-US" dirty="0" smtClean="0">
                        <a:effectLst>
                          <a:outerShdw blurRad="38100" dist="38100" dir="2700000" algn="tl">
                            <a:srgbClr val="000000">
                              <a:alpha val="43137"/>
                            </a:srgbClr>
                          </a:outerShdw>
                        </a:effectLst>
                      </a:rPr>
                      <a:t>10,102</a:t>
                    </a:r>
                    <a:endParaRPr lang="en-US" dirty="0">
                      <a:effectLst>
                        <a:outerShdw blurRad="38100" dist="38100" dir="2700000" algn="tl">
                          <a:srgbClr val="000000">
                            <a:alpha val="43137"/>
                          </a:srgbClr>
                        </a:outerShdw>
                      </a:effectLst>
                    </a:endParaRPr>
                  </a:p>
                </c:rich>
              </c:tx>
              <c:numFmt formatCode="#,##0" sourceLinked="0"/>
              <c:spPr/>
              <c:showLegendKey val="0"/>
              <c:showVal val="1"/>
              <c:showCatName val="0"/>
              <c:showSerName val="0"/>
              <c:showPercent val="0"/>
              <c:showBubbleSize val="0"/>
            </c:dLbl>
            <c:numFmt formatCode="#,##0" sourceLinked="0"/>
            <c:showLegendKey val="0"/>
            <c:showVal val="1"/>
            <c:showCatName val="0"/>
            <c:showSerName val="0"/>
            <c:showPercent val="0"/>
            <c:showBubbleSize val="0"/>
            <c:showLeaderLines val="0"/>
          </c:dLbls>
          <c:cat>
            <c:numRef>
              <c:f>Ratios!$E$6:$I$6</c:f>
              <c:numCache>
                <c:formatCode>General</c:formatCode>
                <c:ptCount val="5"/>
                <c:pt idx="0">
                  <c:v>2012</c:v>
                </c:pt>
                <c:pt idx="1">
                  <c:v>2013</c:v>
                </c:pt>
                <c:pt idx="2">
                  <c:v>2014</c:v>
                </c:pt>
                <c:pt idx="3">
                  <c:v>2015</c:v>
                </c:pt>
                <c:pt idx="4">
                  <c:v>2016</c:v>
                </c:pt>
              </c:numCache>
            </c:numRef>
          </c:cat>
          <c:val>
            <c:numRef>
              <c:f>Ratios!$E$18:$I$18</c:f>
              <c:numCache>
                <c:formatCode>_-* #,##0_-;\-* #,##0_-;_-* "-"??_-;_-@_-</c:formatCode>
                <c:ptCount val="5"/>
                <c:pt idx="0">
                  <c:v>4804.6260000000002</c:v>
                </c:pt>
                <c:pt idx="1">
                  <c:v>5306.3620000000001</c:v>
                </c:pt>
                <c:pt idx="2">
                  <c:v>6756.9970000000003</c:v>
                </c:pt>
                <c:pt idx="3">
                  <c:v>8621.5139999999992</c:v>
                </c:pt>
                <c:pt idx="4">
                  <c:v>10102.909</c:v>
                </c:pt>
              </c:numCache>
            </c:numRef>
          </c:val>
        </c:ser>
        <c:dLbls>
          <c:showLegendKey val="0"/>
          <c:showVal val="1"/>
          <c:showCatName val="0"/>
          <c:showSerName val="0"/>
          <c:showPercent val="0"/>
          <c:showBubbleSize val="0"/>
        </c:dLbls>
        <c:gapWidth val="150"/>
        <c:overlap val="-25"/>
        <c:axId val="119963008"/>
        <c:axId val="119981184"/>
      </c:barChart>
      <c:catAx>
        <c:axId val="119963008"/>
        <c:scaling>
          <c:orientation val="minMax"/>
        </c:scaling>
        <c:delete val="0"/>
        <c:axPos val="b"/>
        <c:numFmt formatCode="General" sourceLinked="1"/>
        <c:majorTickMark val="none"/>
        <c:minorTickMark val="none"/>
        <c:tickLblPos val="nextTo"/>
        <c:txPr>
          <a:bodyPr/>
          <a:lstStyle/>
          <a:p>
            <a:pPr>
              <a:defRPr sz="1100" b="1"/>
            </a:pPr>
            <a:endParaRPr lang="en-US"/>
          </a:p>
        </c:txPr>
        <c:crossAx val="119981184"/>
        <c:crosses val="autoZero"/>
        <c:auto val="1"/>
        <c:lblAlgn val="ctr"/>
        <c:lblOffset val="100"/>
        <c:noMultiLvlLbl val="0"/>
      </c:catAx>
      <c:valAx>
        <c:axId val="119981184"/>
        <c:scaling>
          <c:orientation val="minMax"/>
        </c:scaling>
        <c:delete val="1"/>
        <c:axPos val="l"/>
        <c:numFmt formatCode="_-* #,##0_-;\-* #,##0_-;_-* &quot;-&quot;??_-;_-@_-" sourceLinked="1"/>
        <c:majorTickMark val="none"/>
        <c:minorTickMark val="none"/>
        <c:tickLblPos val="nextTo"/>
        <c:crossAx val="119963008"/>
        <c:crosses val="autoZero"/>
        <c:crossBetween val="between"/>
      </c:valAx>
    </c:plotArea>
    <c:plotVisOnly val="1"/>
    <c:dispBlanksAs val="gap"/>
    <c:showDLblsOverMax val="0"/>
  </c:chart>
  <c:spPr>
    <a:ln>
      <a:noFill/>
    </a:ln>
  </c:spPr>
  <c:externalData r:id="rId2">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AU"/>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a:solidFill>
                  <a:schemeClr val="accent3">
                    <a:lumMod val="75000"/>
                  </a:schemeClr>
                </a:solidFill>
              </a:defRPr>
            </a:pPr>
            <a:r>
              <a:rPr lang="en-AU" sz="1200" dirty="0" smtClean="0">
                <a:solidFill>
                  <a:schemeClr val="tx1"/>
                </a:solidFill>
              </a:rPr>
              <a:t>Composition of Loan portfolio</a:t>
            </a:r>
            <a:endParaRPr lang="en-AU" sz="1200" dirty="0">
              <a:solidFill>
                <a:schemeClr val="tx1"/>
              </a:solidFill>
            </a:endParaRPr>
          </a:p>
        </c:rich>
      </c:tx>
      <c:layout/>
      <c:overlay val="1"/>
    </c:title>
    <c:autoTitleDeleted val="0"/>
    <c:view3D>
      <c:rotX val="30"/>
      <c:rotY val="0"/>
      <c:rAngAx val="0"/>
      <c:perspective val="30"/>
    </c:view3D>
    <c:floor>
      <c:thickness val="0"/>
    </c:floor>
    <c:sideWall>
      <c:thickness val="0"/>
    </c:sideWall>
    <c:backWall>
      <c:thickness val="0"/>
    </c:backWall>
    <c:plotArea>
      <c:layout>
        <c:manualLayout>
          <c:layoutTarget val="inner"/>
          <c:xMode val="edge"/>
          <c:yMode val="edge"/>
          <c:x val="7.4257754817684832E-2"/>
          <c:y val="0.31982230172075626"/>
          <c:w val="0.79435276772526198"/>
          <c:h val="0.65361961330465468"/>
        </c:manualLayout>
      </c:layout>
      <c:pie3DChart>
        <c:varyColors val="1"/>
        <c:ser>
          <c:idx val="0"/>
          <c:order val="0"/>
          <c:dPt>
            <c:idx val="0"/>
            <c:bubble3D val="0"/>
            <c:spPr>
              <a:solidFill>
                <a:srgbClr val="92D050"/>
              </a:solidFill>
            </c:spPr>
          </c:dPt>
          <c:dPt>
            <c:idx val="1"/>
            <c:bubble3D val="0"/>
            <c:spPr>
              <a:solidFill>
                <a:srgbClr val="4BACC6"/>
              </a:solidFill>
            </c:spPr>
          </c:dPt>
          <c:dPt>
            <c:idx val="2"/>
            <c:bubble3D val="0"/>
            <c:spPr>
              <a:solidFill>
                <a:schemeClr val="accent5">
                  <a:lumMod val="40000"/>
                  <a:lumOff val="60000"/>
                </a:schemeClr>
              </a:solidFill>
            </c:spPr>
          </c:dPt>
          <c:dPt>
            <c:idx val="4"/>
            <c:bubble3D val="0"/>
            <c:spPr>
              <a:solidFill>
                <a:sysClr val="window" lastClr="FFFFFF">
                  <a:lumMod val="50000"/>
                </a:sysClr>
              </a:solidFill>
            </c:spPr>
          </c:dPt>
          <c:dLbls>
            <c:dLbl>
              <c:idx val="0"/>
              <c:layout>
                <c:manualLayout>
                  <c:x val="-0.19649358644984191"/>
                  <c:y val="-0.20630187190146246"/>
                </c:manualLayout>
              </c:layout>
              <c:tx>
                <c:rich>
                  <a:bodyPr/>
                  <a:lstStyle/>
                  <a:p>
                    <a:r>
                      <a:rPr lang="en-US" dirty="0"/>
                      <a:t>PNG 
</a:t>
                    </a:r>
                    <a:r>
                      <a:rPr lang="en-US" dirty="0" smtClean="0"/>
                      <a:t>67%</a:t>
                    </a:r>
                    <a:endParaRPr lang="en-US" dirty="0"/>
                  </a:p>
                </c:rich>
              </c:tx>
              <c:showLegendKey val="0"/>
              <c:showVal val="0"/>
              <c:showCatName val="1"/>
              <c:showSerName val="0"/>
              <c:showPercent val="1"/>
              <c:showBubbleSize val="0"/>
            </c:dLbl>
            <c:dLbl>
              <c:idx val="1"/>
              <c:layout>
                <c:manualLayout>
                  <c:x val="0.14569641757743246"/>
                  <c:y val="3.9574820635571134E-2"/>
                </c:manualLayout>
              </c:layout>
              <c:tx>
                <c:rich>
                  <a:bodyPr/>
                  <a:lstStyle/>
                  <a:p>
                    <a:r>
                      <a:rPr lang="en-US" dirty="0"/>
                      <a:t>Fiji 
</a:t>
                    </a:r>
                    <a:r>
                      <a:rPr lang="en-US" dirty="0" smtClean="0"/>
                      <a:t>21%</a:t>
                    </a:r>
                    <a:endParaRPr lang="en-US" dirty="0"/>
                  </a:p>
                </c:rich>
              </c:tx>
              <c:showLegendKey val="0"/>
              <c:showVal val="0"/>
              <c:showCatName val="1"/>
              <c:showSerName val="0"/>
              <c:showPercent val="1"/>
              <c:showBubbleSize val="0"/>
            </c:dLbl>
            <c:dLbl>
              <c:idx val="2"/>
              <c:layout>
                <c:manualLayout>
                  <c:x val="-0.12595092280131651"/>
                  <c:y val="8.3595510172799189E-2"/>
                </c:manualLayout>
              </c:layout>
              <c:tx>
                <c:rich>
                  <a:bodyPr/>
                  <a:lstStyle/>
                  <a:p>
                    <a:r>
                      <a:rPr lang="en-US" dirty="0"/>
                      <a:t>Solomon Islands 
3%</a:t>
                    </a:r>
                  </a:p>
                </c:rich>
              </c:tx>
              <c:showLegendKey val="0"/>
              <c:showVal val="0"/>
              <c:showCatName val="1"/>
              <c:showSerName val="0"/>
              <c:showPercent val="1"/>
              <c:showBubbleSize val="0"/>
            </c:dLbl>
            <c:dLbl>
              <c:idx val="3"/>
              <c:layout/>
              <c:tx>
                <c:rich>
                  <a:bodyPr/>
                  <a:lstStyle/>
                  <a:p>
                    <a:r>
                      <a:rPr lang="en-US"/>
                      <a:t>Cook  Islands 
2%</a:t>
                    </a:r>
                  </a:p>
                </c:rich>
              </c:tx>
              <c:showLegendKey val="0"/>
              <c:showVal val="0"/>
              <c:showCatName val="1"/>
              <c:showSerName val="0"/>
              <c:showPercent val="1"/>
              <c:showBubbleSize val="0"/>
            </c:dLbl>
            <c:dLbl>
              <c:idx val="4"/>
              <c:layout>
                <c:manualLayout>
                  <c:x val="-4.0544903025346912E-2"/>
                  <c:y val="-4.0998326744741881E-2"/>
                </c:manualLayout>
              </c:layout>
              <c:tx>
                <c:rich>
                  <a:bodyPr/>
                  <a:lstStyle/>
                  <a:p>
                    <a:r>
                      <a:rPr lang="en-US" dirty="0"/>
                      <a:t>Tonga </a:t>
                    </a:r>
                    <a:r>
                      <a:rPr lang="en-US" dirty="0" smtClean="0"/>
                      <a:t>)</a:t>
                    </a:r>
                    <a:r>
                      <a:rPr lang="en-US" dirty="0"/>
                      <a:t>
2%</a:t>
                    </a:r>
                  </a:p>
                </c:rich>
              </c:tx>
              <c:showLegendKey val="0"/>
              <c:showVal val="0"/>
              <c:showCatName val="1"/>
              <c:showSerName val="0"/>
              <c:showPercent val="1"/>
              <c:showBubbleSize val="0"/>
            </c:dLbl>
            <c:dLbl>
              <c:idx val="5"/>
              <c:layout>
                <c:manualLayout>
                  <c:x val="0.11936952325403768"/>
                  <c:y val="-5.3765307020849785E-2"/>
                </c:manualLayout>
              </c:layout>
              <c:tx>
                <c:rich>
                  <a:bodyPr/>
                  <a:lstStyle/>
                  <a:p>
                    <a:r>
                      <a:rPr lang="en-US" dirty="0"/>
                      <a:t>Samoa 
3%</a:t>
                    </a:r>
                  </a:p>
                </c:rich>
              </c:tx>
              <c:showLegendKey val="0"/>
              <c:showVal val="0"/>
              <c:showCatName val="1"/>
              <c:showSerName val="0"/>
              <c:showPercent val="1"/>
              <c:showBubbleSize val="0"/>
            </c:dLbl>
            <c:dLbl>
              <c:idx val="6"/>
              <c:layout>
                <c:manualLayout>
                  <c:x val="0.18675338441448219"/>
                  <c:y val="-5.074863975141497E-2"/>
                </c:manualLayout>
              </c:layout>
              <c:showLegendKey val="0"/>
              <c:showVal val="0"/>
              <c:showCatName val="1"/>
              <c:showSerName val="0"/>
              <c:showPercent val="1"/>
              <c:showBubbleSize val="0"/>
            </c:dLbl>
            <c:showLegendKey val="0"/>
            <c:showVal val="0"/>
            <c:showCatName val="1"/>
            <c:showSerName val="0"/>
            <c:showPercent val="1"/>
            <c:showBubbleSize val="0"/>
            <c:showLeaderLines val="1"/>
          </c:dLbls>
          <c:cat>
            <c:strRef>
              <c:f>'Summary mkt share '!$D$6:$D$12</c:f>
              <c:strCache>
                <c:ptCount val="7"/>
                <c:pt idx="0">
                  <c:v>PNG (PGK)</c:v>
                </c:pt>
                <c:pt idx="1">
                  <c:v>Fiji (PGK)</c:v>
                </c:pt>
                <c:pt idx="2">
                  <c:v>Solomon Islands (PGK)</c:v>
                </c:pt>
                <c:pt idx="3">
                  <c:v>Cook  Islands (PGK)</c:v>
                </c:pt>
                <c:pt idx="4">
                  <c:v>Tonga (PGK)</c:v>
                </c:pt>
                <c:pt idx="5">
                  <c:v>Samoa (PGK)</c:v>
                </c:pt>
                <c:pt idx="6">
                  <c:v>Vanuatu</c:v>
                </c:pt>
              </c:strCache>
            </c:strRef>
          </c:cat>
          <c:val>
            <c:numRef>
              <c:f>'Summary mkt share '!$U$6:$U$12</c:f>
              <c:numCache>
                <c:formatCode>0.0%</c:formatCode>
                <c:ptCount val="7"/>
                <c:pt idx="0">
                  <c:v>0.67653450054193354</c:v>
                </c:pt>
                <c:pt idx="1">
                  <c:v>0.20604308255261267</c:v>
                </c:pt>
                <c:pt idx="2">
                  <c:v>3.4827016011340708E-2</c:v>
                </c:pt>
                <c:pt idx="3">
                  <c:v>1.7112375855681046E-2</c:v>
                </c:pt>
                <c:pt idx="4">
                  <c:v>1.9080097841807132E-2</c:v>
                </c:pt>
                <c:pt idx="5">
                  <c:v>2.7602354816262973E-2</c:v>
                </c:pt>
                <c:pt idx="6">
                  <c:v>1.8800572380361855E-2</c:v>
                </c:pt>
              </c:numCache>
            </c:numRef>
          </c:val>
        </c:ser>
        <c:dLbls>
          <c:showLegendKey val="0"/>
          <c:showVal val="0"/>
          <c:showCatName val="1"/>
          <c:showSerName val="0"/>
          <c:showPercent val="1"/>
          <c:showBubbleSize val="0"/>
          <c:showLeaderLines val="1"/>
        </c:dLbls>
      </c:pie3DChart>
    </c:plotArea>
    <c:plotVisOnly val="1"/>
    <c:dispBlanksAs val="gap"/>
    <c:showDLblsOverMax val="0"/>
  </c:chart>
  <c:spPr>
    <a:ln>
      <a:noFill/>
    </a:ln>
  </c:spPr>
  <c:externalData r:id="rId2">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AU"/>
  <c:roundedCorners val="0"/>
  <mc:AlternateContent xmlns:mc="http://schemas.openxmlformats.org/markup-compatibility/2006">
    <mc:Choice xmlns:c14="http://schemas.microsoft.com/office/drawing/2007/8/2/chart" Requires="c14">
      <c14:style val="115"/>
    </mc:Choice>
    <mc:Fallback>
      <c:style val="15"/>
    </mc:Fallback>
  </mc:AlternateContent>
  <c:chart>
    <c:title>
      <c:tx>
        <c:rich>
          <a:bodyPr/>
          <a:lstStyle/>
          <a:p>
            <a:pPr>
              <a:defRPr sz="1200"/>
            </a:pPr>
            <a:r>
              <a:rPr lang="en-AU" sz="1200" dirty="0"/>
              <a:t>Deposit</a:t>
            </a:r>
            <a:r>
              <a:rPr lang="en-AU" sz="1200" baseline="0" dirty="0"/>
              <a:t> </a:t>
            </a:r>
            <a:r>
              <a:rPr lang="en-AU" sz="1200" baseline="0" dirty="0" smtClean="0"/>
              <a:t>Mix (</a:t>
            </a:r>
            <a:r>
              <a:rPr lang="en-AU" sz="1200" baseline="0" dirty="0" err="1" smtClean="0"/>
              <a:t>K’m</a:t>
            </a:r>
            <a:r>
              <a:rPr lang="en-AU" sz="1200" baseline="0" dirty="0" smtClean="0"/>
              <a:t>)</a:t>
            </a:r>
            <a:endParaRPr lang="en-AU" sz="1200" dirty="0"/>
          </a:p>
        </c:rich>
      </c:tx>
      <c:layout/>
      <c:overlay val="0"/>
    </c:title>
    <c:autoTitleDeleted val="0"/>
    <c:plotArea>
      <c:layout/>
      <c:barChart>
        <c:barDir val="col"/>
        <c:grouping val="stacked"/>
        <c:varyColors val="0"/>
        <c:ser>
          <c:idx val="0"/>
          <c:order val="0"/>
          <c:tx>
            <c:strRef>
              <c:f>Ratios!$C$23</c:f>
              <c:strCache>
                <c:ptCount val="1"/>
                <c:pt idx="0">
                  <c:v>Demand Deposits </c:v>
                </c:pt>
              </c:strCache>
            </c:strRef>
          </c:tx>
          <c:spPr>
            <a:solidFill>
              <a:srgbClr val="92D050"/>
            </a:solidFill>
          </c:spPr>
          <c:invertIfNegative val="0"/>
          <c:dLbls>
            <c:dLbl>
              <c:idx val="4"/>
              <c:spPr/>
              <c:txPr>
                <a:bodyPr/>
                <a:lstStyle/>
                <a:p>
                  <a:pPr>
                    <a:defRPr sz="1400" b="1">
                      <a:effectLst>
                        <a:outerShdw blurRad="38100" dist="38100" dir="2700000" algn="tl">
                          <a:srgbClr val="000000">
                            <a:alpha val="43137"/>
                          </a:srgbClr>
                        </a:outerShdw>
                      </a:effectLst>
                    </a:defRPr>
                  </a:pPr>
                  <a:endParaRPr lang="en-US"/>
                </a:p>
              </c:txPr>
              <c:showLegendKey val="0"/>
              <c:showVal val="1"/>
              <c:showCatName val="0"/>
              <c:showSerName val="0"/>
              <c:showPercent val="0"/>
              <c:showBubbleSize val="0"/>
            </c:dLbl>
            <c:showLegendKey val="0"/>
            <c:showVal val="1"/>
            <c:showCatName val="0"/>
            <c:showSerName val="0"/>
            <c:showPercent val="0"/>
            <c:showBubbleSize val="0"/>
            <c:showLeaderLines val="0"/>
          </c:dLbls>
          <c:cat>
            <c:numRef>
              <c:f>Ratios!$E$6:$I$6</c:f>
              <c:numCache>
                <c:formatCode>General</c:formatCode>
                <c:ptCount val="5"/>
                <c:pt idx="0">
                  <c:v>2012</c:v>
                </c:pt>
                <c:pt idx="1">
                  <c:v>2013</c:v>
                </c:pt>
                <c:pt idx="2">
                  <c:v>2014</c:v>
                </c:pt>
                <c:pt idx="3">
                  <c:v>2015</c:v>
                </c:pt>
                <c:pt idx="4">
                  <c:v>2016</c:v>
                </c:pt>
              </c:numCache>
            </c:numRef>
          </c:cat>
          <c:val>
            <c:numRef>
              <c:f>Ratios!$E$23:$I$23</c:f>
              <c:numCache>
                <c:formatCode>_-* #,##0_-;\-* #,##0_-;_-* "-"??_-;_-@_-</c:formatCode>
                <c:ptCount val="5"/>
                <c:pt idx="0">
                  <c:v>9012.4130000000005</c:v>
                </c:pt>
                <c:pt idx="1">
                  <c:v>10232.666999999999</c:v>
                </c:pt>
                <c:pt idx="2">
                  <c:v>10725.06</c:v>
                </c:pt>
                <c:pt idx="3">
                  <c:v>11589.377</c:v>
                </c:pt>
                <c:pt idx="4">
                  <c:v>12832.770399999999</c:v>
                </c:pt>
              </c:numCache>
            </c:numRef>
          </c:val>
        </c:ser>
        <c:ser>
          <c:idx val="1"/>
          <c:order val="1"/>
          <c:tx>
            <c:strRef>
              <c:f>Ratios!$C$24</c:f>
              <c:strCache>
                <c:ptCount val="1"/>
                <c:pt idx="0">
                  <c:v>Term Deposits </c:v>
                </c:pt>
              </c:strCache>
            </c:strRef>
          </c:tx>
          <c:spPr>
            <a:solidFill>
              <a:schemeClr val="accent5">
                <a:lumMod val="60000"/>
                <a:lumOff val="40000"/>
              </a:schemeClr>
            </a:solidFill>
          </c:spPr>
          <c:invertIfNegative val="0"/>
          <c:dLbls>
            <c:dLbl>
              <c:idx val="4"/>
              <c:spPr/>
              <c:txPr>
                <a:bodyPr/>
                <a:lstStyle/>
                <a:p>
                  <a:pPr>
                    <a:defRPr sz="1400" b="1">
                      <a:effectLst>
                        <a:outerShdw blurRad="38100" dist="38100" dir="2700000" algn="tl">
                          <a:srgbClr val="000000">
                            <a:alpha val="43137"/>
                          </a:srgbClr>
                        </a:outerShdw>
                      </a:effectLst>
                    </a:defRPr>
                  </a:pPr>
                  <a:endParaRPr lang="en-US"/>
                </a:p>
              </c:txPr>
              <c:showLegendKey val="0"/>
              <c:showVal val="1"/>
              <c:showCatName val="0"/>
              <c:showSerName val="0"/>
              <c:showPercent val="0"/>
              <c:showBubbleSize val="0"/>
            </c:dLbl>
            <c:showLegendKey val="0"/>
            <c:showVal val="1"/>
            <c:showCatName val="0"/>
            <c:showSerName val="0"/>
            <c:showPercent val="0"/>
            <c:showBubbleSize val="0"/>
            <c:showLeaderLines val="0"/>
          </c:dLbls>
          <c:cat>
            <c:numRef>
              <c:f>Ratios!$E$6:$I$6</c:f>
              <c:numCache>
                <c:formatCode>General</c:formatCode>
                <c:ptCount val="5"/>
                <c:pt idx="0">
                  <c:v>2012</c:v>
                </c:pt>
                <c:pt idx="1">
                  <c:v>2013</c:v>
                </c:pt>
                <c:pt idx="2">
                  <c:v>2014</c:v>
                </c:pt>
                <c:pt idx="3">
                  <c:v>2015</c:v>
                </c:pt>
                <c:pt idx="4">
                  <c:v>2016</c:v>
                </c:pt>
              </c:numCache>
            </c:numRef>
          </c:cat>
          <c:val>
            <c:numRef>
              <c:f>Ratios!$E$24:$I$24</c:f>
              <c:numCache>
                <c:formatCode>_-* #,##0_-;\-* #,##0_-;_-* "-"??_-;_-@_-</c:formatCode>
                <c:ptCount val="5"/>
                <c:pt idx="0">
                  <c:v>1848.1089999999999</c:v>
                </c:pt>
                <c:pt idx="1">
                  <c:v>1968.3320000000001</c:v>
                </c:pt>
                <c:pt idx="2">
                  <c:v>1983.3230000000001</c:v>
                </c:pt>
                <c:pt idx="3">
                  <c:v>3005.9969999999998</c:v>
                </c:pt>
                <c:pt idx="4">
                  <c:v>4079.5781999999999</c:v>
                </c:pt>
              </c:numCache>
            </c:numRef>
          </c:val>
        </c:ser>
        <c:dLbls>
          <c:showLegendKey val="0"/>
          <c:showVal val="1"/>
          <c:showCatName val="0"/>
          <c:showSerName val="0"/>
          <c:showPercent val="0"/>
          <c:showBubbleSize val="0"/>
        </c:dLbls>
        <c:gapWidth val="150"/>
        <c:overlap val="100"/>
        <c:axId val="120052736"/>
        <c:axId val="120070912"/>
      </c:barChart>
      <c:catAx>
        <c:axId val="120052736"/>
        <c:scaling>
          <c:orientation val="minMax"/>
        </c:scaling>
        <c:delete val="0"/>
        <c:axPos val="b"/>
        <c:numFmt formatCode="General" sourceLinked="1"/>
        <c:majorTickMark val="none"/>
        <c:minorTickMark val="none"/>
        <c:tickLblPos val="nextTo"/>
        <c:txPr>
          <a:bodyPr/>
          <a:lstStyle/>
          <a:p>
            <a:pPr>
              <a:defRPr sz="1100" b="1"/>
            </a:pPr>
            <a:endParaRPr lang="en-US"/>
          </a:p>
        </c:txPr>
        <c:crossAx val="120070912"/>
        <c:crosses val="autoZero"/>
        <c:auto val="1"/>
        <c:lblAlgn val="ctr"/>
        <c:lblOffset val="100"/>
        <c:noMultiLvlLbl val="0"/>
      </c:catAx>
      <c:valAx>
        <c:axId val="120070912"/>
        <c:scaling>
          <c:orientation val="minMax"/>
        </c:scaling>
        <c:delete val="1"/>
        <c:axPos val="l"/>
        <c:numFmt formatCode="_-* #,##0_-;\-* #,##0_-;_-* &quot;-&quot;??_-;_-@_-" sourceLinked="1"/>
        <c:majorTickMark val="out"/>
        <c:minorTickMark val="none"/>
        <c:tickLblPos val="nextTo"/>
        <c:crossAx val="120052736"/>
        <c:crosses val="autoZero"/>
        <c:crossBetween val="between"/>
      </c:valAx>
    </c:plotArea>
    <c:legend>
      <c:legendPos val="t"/>
      <c:layout/>
      <c:overlay val="0"/>
    </c:legend>
    <c:plotVisOnly val="1"/>
    <c:dispBlanksAs val="gap"/>
    <c:showDLblsOverMax val="0"/>
  </c:chart>
  <c:spPr>
    <a:ln>
      <a:noFill/>
    </a:ln>
  </c:sp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n-AU"/>
  <c:roundedCorners val="0"/>
  <mc:AlternateContent xmlns:mc="http://schemas.openxmlformats.org/markup-compatibility/2006">
    <mc:Choice xmlns:c14="http://schemas.microsoft.com/office/drawing/2007/8/2/chart" Requires="c14">
      <c14:style val="107"/>
    </mc:Choice>
    <mc:Fallback>
      <c:style val="7"/>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1.5912977314923145E-2"/>
          <c:y val="4.1277919474668301E-2"/>
          <c:w val="0.95623931238396132"/>
          <c:h val="0.77434274442319651"/>
        </c:manualLayout>
      </c:layout>
      <c:barChart>
        <c:barDir val="col"/>
        <c:grouping val="clustered"/>
        <c:varyColors val="0"/>
        <c:ser>
          <c:idx val="0"/>
          <c:order val="0"/>
          <c:tx>
            <c:strRef>
              <c:f>'Notes 2, 3, 4, and 5'!$O$17</c:f>
              <c:strCache>
                <c:ptCount val="1"/>
                <c:pt idx="0">
                  <c:v>2015</c:v>
                </c:pt>
              </c:strCache>
            </c:strRef>
          </c:tx>
          <c:spPr>
            <a:solidFill>
              <a:sysClr val="window" lastClr="FFFFFF">
                <a:lumMod val="65000"/>
              </a:sysClr>
            </a:solidFill>
          </c:spPr>
          <c:invertIfNegative val="0"/>
          <c:dLbls>
            <c:txPr>
              <a:bodyPr/>
              <a:lstStyle/>
              <a:p>
                <a:pPr>
                  <a:defRPr sz="1200"/>
                </a:pPr>
                <a:endParaRPr lang="en-US"/>
              </a:p>
            </c:txPr>
            <c:showLegendKey val="0"/>
            <c:showVal val="1"/>
            <c:showCatName val="0"/>
            <c:showSerName val="0"/>
            <c:showPercent val="0"/>
            <c:showBubbleSize val="0"/>
            <c:showLeaderLines val="0"/>
          </c:dLbls>
          <c:cat>
            <c:strRef>
              <c:f>'Notes 2, 3, 4, and 5'!$N$18:$N$22</c:f>
              <c:strCache>
                <c:ptCount val="5"/>
                <c:pt idx="0">
                  <c:v>Net Interest Income </c:v>
                </c:pt>
                <c:pt idx="1">
                  <c:v>Fee and Commision </c:v>
                </c:pt>
                <c:pt idx="2">
                  <c:v>FX Income</c:v>
                </c:pt>
                <c:pt idx="3">
                  <c:v>Other Income</c:v>
                </c:pt>
                <c:pt idx="4">
                  <c:v>Total Income </c:v>
                </c:pt>
              </c:strCache>
            </c:strRef>
          </c:cat>
          <c:val>
            <c:numRef>
              <c:f>'Notes 2, 3, 4, and 5'!$O$18:$O$22</c:f>
              <c:numCache>
                <c:formatCode>#,##0_ ;[Red]\-#,##0\ </c:formatCode>
                <c:ptCount val="5"/>
                <c:pt idx="0">
                  <c:v>1006251</c:v>
                </c:pt>
                <c:pt idx="1">
                  <c:v>310468</c:v>
                </c:pt>
                <c:pt idx="2">
                  <c:v>178943</c:v>
                </c:pt>
                <c:pt idx="3">
                  <c:v>51477</c:v>
                </c:pt>
                <c:pt idx="4">
                  <c:v>1547139</c:v>
                </c:pt>
              </c:numCache>
            </c:numRef>
          </c:val>
        </c:ser>
        <c:ser>
          <c:idx val="1"/>
          <c:order val="1"/>
          <c:tx>
            <c:strRef>
              <c:f>'Notes 2, 3, 4, and 5'!$P$17</c:f>
              <c:strCache>
                <c:ptCount val="1"/>
                <c:pt idx="0">
                  <c:v>2016</c:v>
                </c:pt>
              </c:strCache>
            </c:strRef>
          </c:tx>
          <c:spPr>
            <a:solidFill>
              <a:srgbClr val="4BACC6">
                <a:lumMod val="75000"/>
              </a:srgbClr>
            </a:solidFill>
          </c:spPr>
          <c:invertIfNegative val="0"/>
          <c:dLbls>
            <c:txPr>
              <a:bodyPr/>
              <a:lstStyle/>
              <a:p>
                <a:pPr>
                  <a:defRPr sz="1600" b="1">
                    <a:effectLst>
                      <a:outerShdw blurRad="38100" dist="38100" dir="2700000" algn="tl">
                        <a:srgbClr val="000000">
                          <a:alpha val="43137"/>
                        </a:srgbClr>
                      </a:outerShdw>
                    </a:effectLst>
                  </a:defRPr>
                </a:pPr>
                <a:endParaRPr lang="en-US"/>
              </a:p>
            </c:txPr>
            <c:showLegendKey val="0"/>
            <c:showVal val="1"/>
            <c:showCatName val="0"/>
            <c:showSerName val="0"/>
            <c:showPercent val="0"/>
            <c:showBubbleSize val="0"/>
            <c:showLeaderLines val="0"/>
          </c:dLbls>
          <c:cat>
            <c:strRef>
              <c:f>'Notes 2, 3, 4, and 5'!$N$18:$N$22</c:f>
              <c:strCache>
                <c:ptCount val="5"/>
                <c:pt idx="0">
                  <c:v>Net Interest Income </c:v>
                </c:pt>
                <c:pt idx="1">
                  <c:v>Fee and Commision </c:v>
                </c:pt>
                <c:pt idx="2">
                  <c:v>FX Income</c:v>
                </c:pt>
                <c:pt idx="3">
                  <c:v>Other Income</c:v>
                </c:pt>
                <c:pt idx="4">
                  <c:v>Total Income </c:v>
                </c:pt>
              </c:strCache>
            </c:strRef>
          </c:cat>
          <c:val>
            <c:numRef>
              <c:f>'Notes 2, 3, 4, and 5'!$P$18:$P$22</c:f>
              <c:numCache>
                <c:formatCode>#,##0_ ;[Red]\-#,##0\ </c:formatCode>
                <c:ptCount val="5"/>
                <c:pt idx="0">
                  <c:v>1107686</c:v>
                </c:pt>
                <c:pt idx="1">
                  <c:v>362337</c:v>
                </c:pt>
                <c:pt idx="2">
                  <c:v>253758</c:v>
                </c:pt>
                <c:pt idx="3">
                  <c:v>68276</c:v>
                </c:pt>
                <c:pt idx="4">
                  <c:v>1792057</c:v>
                </c:pt>
              </c:numCache>
            </c:numRef>
          </c:val>
        </c:ser>
        <c:dLbls>
          <c:showLegendKey val="0"/>
          <c:showVal val="0"/>
          <c:showCatName val="0"/>
          <c:showSerName val="0"/>
          <c:showPercent val="0"/>
          <c:showBubbleSize val="0"/>
        </c:dLbls>
        <c:gapWidth val="75"/>
        <c:overlap val="-25"/>
        <c:axId val="120118656"/>
        <c:axId val="120243328"/>
      </c:barChart>
      <c:catAx>
        <c:axId val="120118656"/>
        <c:scaling>
          <c:orientation val="minMax"/>
        </c:scaling>
        <c:delete val="0"/>
        <c:axPos val="b"/>
        <c:majorTickMark val="none"/>
        <c:minorTickMark val="none"/>
        <c:tickLblPos val="nextTo"/>
        <c:txPr>
          <a:bodyPr/>
          <a:lstStyle/>
          <a:p>
            <a:pPr>
              <a:defRPr sz="1200" b="1">
                <a:latin typeface="Bell MT" pitchFamily="18" charset="0"/>
              </a:defRPr>
            </a:pPr>
            <a:endParaRPr lang="en-US"/>
          </a:p>
        </c:txPr>
        <c:crossAx val="120243328"/>
        <c:crosses val="autoZero"/>
        <c:auto val="1"/>
        <c:lblAlgn val="ctr"/>
        <c:lblOffset val="100"/>
        <c:noMultiLvlLbl val="0"/>
      </c:catAx>
      <c:valAx>
        <c:axId val="120243328"/>
        <c:scaling>
          <c:orientation val="minMax"/>
        </c:scaling>
        <c:delete val="1"/>
        <c:axPos val="l"/>
        <c:numFmt formatCode="#,##0_ ;[Red]\-#,##0\ " sourceLinked="1"/>
        <c:majorTickMark val="none"/>
        <c:minorTickMark val="none"/>
        <c:tickLblPos val="nextTo"/>
        <c:crossAx val="120118656"/>
        <c:crosses val="autoZero"/>
        <c:crossBetween val="between"/>
        <c:dispUnits>
          <c:builtInUnit val="thousands"/>
        </c:dispUnits>
      </c:valAx>
    </c:plotArea>
    <c:legend>
      <c:legendPos val="b"/>
      <c:layout>
        <c:manualLayout>
          <c:xMode val="edge"/>
          <c:yMode val="edge"/>
          <c:x val="0.40150383900577724"/>
          <c:y val="0.92463810167664584"/>
          <c:w val="0.21290514267957622"/>
          <c:h val="6.7856822055232635E-2"/>
        </c:manualLayout>
      </c:layout>
      <c:overlay val="0"/>
      <c:txPr>
        <a:bodyPr/>
        <a:lstStyle/>
        <a:p>
          <a:pPr>
            <a:defRPr sz="1100" b="0"/>
          </a:pPr>
          <a:endParaRPr lang="en-US"/>
        </a:p>
      </c:txPr>
    </c:legend>
    <c:plotVisOnly val="1"/>
    <c:dispBlanksAs val="gap"/>
    <c:showDLblsOverMax val="0"/>
  </c:chart>
  <c:externalData r:id="rId2">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n-AU"/>
  <c:roundedCorners val="0"/>
  <mc:AlternateContent xmlns:mc="http://schemas.openxmlformats.org/markup-compatibility/2006">
    <mc:Choice xmlns:c14="http://schemas.microsoft.com/office/drawing/2007/8/2/chart" Requires="c14">
      <c14:style val="115"/>
    </mc:Choice>
    <mc:Fallback>
      <c:style val="15"/>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'Notes 2, 3, 4, and 5'!$O$73</c:f>
              <c:strCache>
                <c:ptCount val="1"/>
                <c:pt idx="0">
                  <c:v>2015</c:v>
                </c:pt>
              </c:strCache>
            </c:strRef>
          </c:tx>
          <c:spPr>
            <a:solidFill>
              <a:schemeClr val="bg1">
                <a:lumMod val="75000"/>
              </a:schemeClr>
            </a:solidFill>
          </c:spPr>
          <c:invertIfNegative val="0"/>
          <c:dLbls>
            <c:txPr>
              <a:bodyPr/>
              <a:lstStyle/>
              <a:p>
                <a:pPr>
                  <a:defRPr sz="1100"/>
                </a:pPr>
                <a:endParaRPr lang="en-US"/>
              </a:p>
            </c:txPr>
            <c:showLegendKey val="0"/>
            <c:showVal val="1"/>
            <c:showCatName val="0"/>
            <c:showSerName val="0"/>
            <c:showPercent val="0"/>
            <c:showBubbleSize val="0"/>
            <c:showLeaderLines val="0"/>
          </c:dLbls>
          <c:cat>
            <c:strRef>
              <c:f>'Notes 2, 3, 4, and 5'!$N$74:$N$79</c:f>
              <c:strCache>
                <c:ptCount val="6"/>
                <c:pt idx="0">
                  <c:v>Dep'n, Amort'n, FA Impairment</c:v>
                </c:pt>
                <c:pt idx="1">
                  <c:v>Staff costs</c:v>
                </c:pt>
                <c:pt idx="2">
                  <c:v>Administration and Premises</c:v>
                </c:pt>
                <c:pt idx="3">
                  <c:v>Non-lending losses</c:v>
                </c:pt>
                <c:pt idx="4">
                  <c:v>Computing and Other</c:v>
                </c:pt>
                <c:pt idx="5">
                  <c:v>Total Costs</c:v>
                </c:pt>
              </c:strCache>
            </c:strRef>
          </c:cat>
          <c:val>
            <c:numRef>
              <c:f>'Notes 2, 3, 4, and 5'!$O$74:$O$79</c:f>
              <c:numCache>
                <c:formatCode>#,##0_ ;[Red]\-#,##0\ </c:formatCode>
                <c:ptCount val="6"/>
                <c:pt idx="0">
                  <c:v>159386</c:v>
                </c:pt>
                <c:pt idx="1">
                  <c:v>274694</c:v>
                </c:pt>
                <c:pt idx="2">
                  <c:v>188952</c:v>
                </c:pt>
                <c:pt idx="3">
                  <c:v>17496</c:v>
                </c:pt>
                <c:pt idx="4">
                  <c:v>50556</c:v>
                </c:pt>
                <c:pt idx="5">
                  <c:v>691084</c:v>
                </c:pt>
              </c:numCache>
            </c:numRef>
          </c:val>
        </c:ser>
        <c:ser>
          <c:idx val="1"/>
          <c:order val="1"/>
          <c:tx>
            <c:strRef>
              <c:f>'Notes 2, 3, 4, and 5'!$P$73</c:f>
              <c:strCache>
                <c:ptCount val="1"/>
                <c:pt idx="0">
                  <c:v>2016</c:v>
                </c:pt>
              </c:strCache>
            </c:strRef>
          </c:tx>
          <c:spPr>
            <a:solidFill>
              <a:schemeClr val="accent5">
                <a:lumMod val="75000"/>
              </a:schemeClr>
            </a:solidFill>
          </c:spPr>
          <c:invertIfNegative val="0"/>
          <c:dLbls>
            <c:txPr>
              <a:bodyPr/>
              <a:lstStyle/>
              <a:p>
                <a:pPr>
                  <a:defRPr sz="1800" b="1">
                    <a:effectLst>
                      <a:outerShdw blurRad="38100" dist="38100" dir="2700000" algn="tl">
                        <a:srgbClr val="000000">
                          <a:alpha val="43137"/>
                        </a:srgbClr>
                      </a:outerShdw>
                    </a:effectLst>
                  </a:defRPr>
                </a:pPr>
                <a:endParaRPr lang="en-US"/>
              </a:p>
            </c:txPr>
            <c:showLegendKey val="0"/>
            <c:showVal val="1"/>
            <c:showCatName val="0"/>
            <c:showSerName val="0"/>
            <c:showPercent val="0"/>
            <c:showBubbleSize val="0"/>
            <c:showLeaderLines val="0"/>
          </c:dLbls>
          <c:cat>
            <c:strRef>
              <c:f>'Notes 2, 3, 4, and 5'!$N$74:$N$79</c:f>
              <c:strCache>
                <c:ptCount val="6"/>
                <c:pt idx="0">
                  <c:v>Dep'n, Amort'n, FA Impairment</c:v>
                </c:pt>
                <c:pt idx="1">
                  <c:v>Staff costs</c:v>
                </c:pt>
                <c:pt idx="2">
                  <c:v>Administration and Premises</c:v>
                </c:pt>
                <c:pt idx="3">
                  <c:v>Non-lending losses</c:v>
                </c:pt>
                <c:pt idx="4">
                  <c:v>Computing and Other</c:v>
                </c:pt>
                <c:pt idx="5">
                  <c:v>Total Costs</c:v>
                </c:pt>
              </c:strCache>
            </c:strRef>
          </c:cat>
          <c:val>
            <c:numRef>
              <c:f>'Notes 2, 3, 4, and 5'!$P$74:$P$79</c:f>
              <c:numCache>
                <c:formatCode>#,##0_ ;[Red]\-#,##0\ </c:formatCode>
                <c:ptCount val="6"/>
                <c:pt idx="0">
                  <c:v>106636</c:v>
                </c:pt>
                <c:pt idx="1">
                  <c:v>337335</c:v>
                </c:pt>
                <c:pt idx="2">
                  <c:v>222006</c:v>
                </c:pt>
                <c:pt idx="3">
                  <c:v>25661</c:v>
                </c:pt>
                <c:pt idx="4">
                  <c:v>78003</c:v>
                </c:pt>
                <c:pt idx="5">
                  <c:v>769641</c:v>
                </c:pt>
              </c:numCache>
            </c:numRef>
          </c:val>
        </c:ser>
        <c:dLbls>
          <c:showLegendKey val="0"/>
          <c:showVal val="0"/>
          <c:showCatName val="0"/>
          <c:showSerName val="0"/>
          <c:showPercent val="0"/>
          <c:showBubbleSize val="0"/>
        </c:dLbls>
        <c:gapWidth val="150"/>
        <c:axId val="119432704"/>
        <c:axId val="119434240"/>
      </c:barChart>
      <c:catAx>
        <c:axId val="119432704"/>
        <c:scaling>
          <c:orientation val="minMax"/>
        </c:scaling>
        <c:delete val="0"/>
        <c:axPos val="b"/>
        <c:numFmt formatCode="General" sourceLinked="1"/>
        <c:majorTickMark val="none"/>
        <c:minorTickMark val="none"/>
        <c:tickLblPos val="nextTo"/>
        <c:txPr>
          <a:bodyPr/>
          <a:lstStyle/>
          <a:p>
            <a:pPr>
              <a:defRPr sz="1200" b="1">
                <a:latin typeface="Bell MT" pitchFamily="18" charset="0"/>
              </a:defRPr>
            </a:pPr>
            <a:endParaRPr lang="en-US"/>
          </a:p>
        </c:txPr>
        <c:crossAx val="119434240"/>
        <c:crosses val="autoZero"/>
        <c:auto val="1"/>
        <c:lblAlgn val="ctr"/>
        <c:lblOffset val="100"/>
        <c:noMultiLvlLbl val="0"/>
      </c:catAx>
      <c:valAx>
        <c:axId val="119434240"/>
        <c:scaling>
          <c:orientation val="minMax"/>
        </c:scaling>
        <c:delete val="1"/>
        <c:axPos val="l"/>
        <c:numFmt formatCode="#,##0_ ;[Red]\-#,##0\ " sourceLinked="1"/>
        <c:majorTickMark val="none"/>
        <c:minorTickMark val="none"/>
        <c:tickLblPos val="nextTo"/>
        <c:crossAx val="119432704"/>
        <c:crosses val="autoZero"/>
        <c:crossBetween val="between"/>
        <c:dispUnits>
          <c:builtInUnit val="thousands"/>
          <c:dispUnitsLbl>
            <c:layout/>
          </c:dispUnitsLbl>
        </c:dispUnits>
      </c:valAx>
    </c:plotArea>
    <c:legend>
      <c:legendPos val="b"/>
      <c:layout/>
      <c:overlay val="0"/>
      <c:txPr>
        <a:bodyPr/>
        <a:lstStyle/>
        <a:p>
          <a:pPr>
            <a:defRPr sz="1050"/>
          </a:pPr>
          <a:endParaRPr lang="en-US"/>
        </a:p>
      </c:txPr>
    </c:legend>
    <c:plotVisOnly val="1"/>
    <c:dispBlanksAs val="gap"/>
    <c:showDLblsOverMax val="0"/>
  </c:chart>
  <c:externalData r:id="rId2">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en-AU"/>
  <c:roundedCorners val="0"/>
  <mc:AlternateContent xmlns:mc="http://schemas.openxmlformats.org/markup-compatibility/2006">
    <mc:Choice xmlns:c14="http://schemas.microsoft.com/office/drawing/2007/8/2/chart" Requires="c14">
      <c14:style val="129"/>
    </mc:Choice>
    <mc:Fallback>
      <c:style val="29"/>
    </mc:Fallback>
  </mc:AlternateContent>
  <c:clrMapOvr bg1="lt1" tx1="dk1" bg2="lt2" tx2="dk2" accent1="accent1" accent2="accent2" accent3="accent3" accent4="accent4" accent5="accent5" accent6="accent6" hlink="hlink" folHlink="folHlink"/>
  <c:chart>
    <c:title>
      <c:tx>
        <c:rich>
          <a:bodyPr/>
          <a:lstStyle/>
          <a:p>
            <a:pPr>
              <a:defRPr sz="1400"/>
            </a:pPr>
            <a:r>
              <a:rPr lang="en-US" sz="1400" dirty="0"/>
              <a:t>Loans to Deposit </a:t>
            </a:r>
          </a:p>
        </c:rich>
      </c:tx>
      <c:layout>
        <c:manualLayout>
          <c:xMode val="edge"/>
          <c:yMode val="edge"/>
          <c:x val="0.15803006658064225"/>
          <c:y val="6.0741058303154842E-2"/>
        </c:manualLayout>
      </c:layout>
      <c:overlay val="0"/>
    </c:title>
    <c:autoTitleDeleted val="0"/>
    <c:plotArea>
      <c:layout/>
      <c:lineChart>
        <c:grouping val="standard"/>
        <c:varyColors val="0"/>
        <c:ser>
          <c:idx val="0"/>
          <c:order val="0"/>
          <c:tx>
            <c:strRef>
              <c:f>Ratios!$C$21</c:f>
              <c:strCache>
                <c:ptCount val="1"/>
                <c:pt idx="0">
                  <c:v>Loans to Deposit Ratio</c:v>
                </c:pt>
              </c:strCache>
            </c:strRef>
          </c:tx>
          <c:marker>
            <c:symbol val="diamond"/>
            <c:size val="10"/>
          </c:marker>
          <c:dLbls>
            <c:dLbl>
              <c:idx val="0"/>
              <c:layout>
                <c:manualLayout>
                  <c:x val="-7.474042351542004E-2"/>
                  <c:y val="-6.6262972694350733E-2"/>
                </c:manualLayout>
              </c:layout>
              <c:showLegendKey val="0"/>
              <c:showVal val="1"/>
              <c:showCatName val="0"/>
              <c:showSerName val="0"/>
              <c:showPercent val="0"/>
              <c:showBubbleSize val="0"/>
            </c:dLbl>
            <c:dLbl>
              <c:idx val="1"/>
              <c:layout>
                <c:manualLayout>
                  <c:x val="-2.5996669048841754E-2"/>
                  <c:y val="-7.1784887085546631E-2"/>
                </c:manualLayout>
              </c:layout>
              <c:showLegendKey val="0"/>
              <c:showVal val="1"/>
              <c:showCatName val="0"/>
              <c:showSerName val="0"/>
              <c:showPercent val="0"/>
              <c:showBubbleSize val="0"/>
            </c:dLbl>
            <c:dLbl>
              <c:idx val="2"/>
              <c:layout>
                <c:manualLayout>
                  <c:x val="-3.899500357326257E-2"/>
                  <c:y val="-4.4175315129567155E-2"/>
                </c:manualLayout>
              </c:layout>
              <c:showLegendKey val="0"/>
              <c:showVal val="1"/>
              <c:showCatName val="0"/>
              <c:showSerName val="0"/>
              <c:showPercent val="0"/>
              <c:showBubbleSize val="0"/>
            </c:dLbl>
            <c:dLbl>
              <c:idx val="3"/>
              <c:layout>
                <c:manualLayout>
                  <c:x val="-7.1490839884314816E-2"/>
                  <c:y val="-3.8653400738371209E-2"/>
                </c:manualLayout>
              </c:layout>
              <c:showLegendKey val="0"/>
              <c:showVal val="1"/>
              <c:showCatName val="0"/>
              <c:showSerName val="0"/>
              <c:showPercent val="0"/>
              <c:showBubbleSize val="0"/>
            </c:dLbl>
            <c:dLbl>
              <c:idx val="4"/>
              <c:layout>
                <c:manualLayout>
                  <c:x val="-4.874375446657829E-2"/>
                  <c:y val="-0.11043828782391789"/>
                </c:manualLayout>
              </c:layout>
              <c:tx>
                <c:rich>
                  <a:bodyPr/>
                  <a:lstStyle/>
                  <a:p>
                    <a:pPr>
                      <a:defRPr sz="1200" b="1">
                        <a:effectLst>
                          <a:outerShdw blurRad="38100" dist="38100" dir="2700000" algn="tl">
                            <a:srgbClr val="000000">
                              <a:alpha val="43137"/>
                            </a:srgbClr>
                          </a:outerShdw>
                        </a:effectLst>
                      </a:defRPr>
                    </a:pPr>
                    <a:r>
                      <a:rPr lang="en-US" dirty="0" smtClean="0">
                        <a:effectLst>
                          <a:outerShdw blurRad="38100" dist="38100" dir="2700000" algn="tl">
                            <a:srgbClr val="000000">
                              <a:alpha val="43137"/>
                            </a:srgbClr>
                          </a:outerShdw>
                        </a:effectLst>
                      </a:rPr>
                      <a:t>59.7%</a:t>
                    </a:r>
                    <a:endParaRPr lang="en-US" dirty="0">
                      <a:effectLst>
                        <a:outerShdw blurRad="38100" dist="38100" dir="2700000" algn="tl">
                          <a:srgbClr val="000000">
                            <a:alpha val="43137"/>
                          </a:srgbClr>
                        </a:outerShdw>
                      </a:effectLst>
                    </a:endParaRPr>
                  </a:p>
                </c:rich>
              </c:tx>
              <c:spPr>
                <a:solidFill>
                  <a:schemeClr val="accent5">
                    <a:lumMod val="60000"/>
                    <a:lumOff val="40000"/>
                  </a:schemeClr>
                </a:solidFill>
              </c:spPr>
              <c:showLegendKey val="0"/>
              <c:showVal val="1"/>
              <c:showCatName val="0"/>
              <c:showSerName val="0"/>
              <c:showPercent val="0"/>
              <c:showBubbleSize val="0"/>
            </c:dLbl>
            <c:txPr>
              <a:bodyPr/>
              <a:lstStyle/>
              <a:p>
                <a:pPr>
                  <a:defRPr sz="1050"/>
                </a:pPr>
                <a:endParaRPr lang="en-US"/>
              </a:p>
            </c:txPr>
            <c:showLegendKey val="0"/>
            <c:showVal val="1"/>
            <c:showCatName val="0"/>
            <c:showSerName val="0"/>
            <c:showPercent val="0"/>
            <c:showBubbleSize val="0"/>
            <c:showLeaderLines val="0"/>
          </c:dLbls>
          <c:cat>
            <c:numRef>
              <c:f>Ratios!$E$6:$I$6</c:f>
              <c:numCache>
                <c:formatCode>General</c:formatCode>
                <c:ptCount val="5"/>
                <c:pt idx="0">
                  <c:v>2012</c:v>
                </c:pt>
                <c:pt idx="1">
                  <c:v>2013</c:v>
                </c:pt>
                <c:pt idx="2">
                  <c:v>2014</c:v>
                </c:pt>
                <c:pt idx="3">
                  <c:v>2015</c:v>
                </c:pt>
                <c:pt idx="4">
                  <c:v>2016</c:v>
                </c:pt>
              </c:numCache>
            </c:numRef>
          </c:cat>
          <c:val>
            <c:numRef>
              <c:f>Ratios!$E$21:$I$21</c:f>
              <c:numCache>
                <c:formatCode>0.0%</c:formatCode>
                <c:ptCount val="5"/>
                <c:pt idx="0">
                  <c:v>0.44239365290176658</c:v>
                </c:pt>
                <c:pt idx="1">
                  <c:v>0.43491209203443099</c:v>
                </c:pt>
                <c:pt idx="2">
                  <c:v>0.53169604661741787</c:v>
                </c:pt>
                <c:pt idx="3">
                  <c:v>0.59070182100164059</c:v>
                </c:pt>
                <c:pt idx="4">
                  <c:v>0.62837038789025546</c:v>
                </c:pt>
              </c:numCache>
            </c:numRef>
          </c:val>
          <c:smooth val="0"/>
        </c:ser>
        <c:dLbls>
          <c:showLegendKey val="0"/>
          <c:showVal val="1"/>
          <c:showCatName val="0"/>
          <c:showSerName val="0"/>
          <c:showPercent val="0"/>
          <c:showBubbleSize val="0"/>
        </c:dLbls>
        <c:marker val="1"/>
        <c:smooth val="0"/>
        <c:axId val="119547776"/>
        <c:axId val="119549312"/>
      </c:lineChart>
      <c:catAx>
        <c:axId val="119547776"/>
        <c:scaling>
          <c:orientation val="minMax"/>
        </c:scaling>
        <c:delete val="0"/>
        <c:axPos val="b"/>
        <c:numFmt formatCode="General" sourceLinked="1"/>
        <c:majorTickMark val="none"/>
        <c:minorTickMark val="none"/>
        <c:tickLblPos val="nextTo"/>
        <c:txPr>
          <a:bodyPr/>
          <a:lstStyle/>
          <a:p>
            <a:pPr>
              <a:defRPr sz="1100" b="1"/>
            </a:pPr>
            <a:endParaRPr lang="en-US"/>
          </a:p>
        </c:txPr>
        <c:crossAx val="119549312"/>
        <c:crosses val="autoZero"/>
        <c:auto val="1"/>
        <c:lblAlgn val="ctr"/>
        <c:lblOffset val="100"/>
        <c:noMultiLvlLbl val="0"/>
      </c:catAx>
      <c:valAx>
        <c:axId val="119549312"/>
        <c:scaling>
          <c:orientation val="minMax"/>
        </c:scaling>
        <c:delete val="1"/>
        <c:axPos val="l"/>
        <c:numFmt formatCode="0.0%" sourceLinked="1"/>
        <c:majorTickMark val="none"/>
        <c:minorTickMark val="none"/>
        <c:tickLblPos val="nextTo"/>
        <c:crossAx val="119547776"/>
        <c:crosses val="autoZero"/>
        <c:crossBetween val="between"/>
      </c:valAx>
    </c:plotArea>
    <c:plotVisOnly val="1"/>
    <c:dispBlanksAs val="gap"/>
    <c:showDLblsOverMax val="0"/>
  </c:chart>
  <c:spPr>
    <a:ln>
      <a:noFill/>
    </a:ln>
  </c:spPr>
  <c:externalData r:id="rId2">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en-AU"/>
  <c:roundedCorners val="0"/>
  <mc:AlternateContent xmlns:mc="http://schemas.openxmlformats.org/markup-compatibility/2006">
    <mc:Choice xmlns:c14="http://schemas.microsoft.com/office/drawing/2007/8/2/chart" Requires="c14">
      <c14:style val="113"/>
    </mc:Choice>
    <mc:Fallback>
      <c:style val="13"/>
    </mc:Fallback>
  </mc:AlternateContent>
  <c:clrMapOvr bg1="lt1" tx1="dk1" bg2="lt2" tx2="dk2" accent1="accent1" accent2="accent2" accent3="accent3" accent4="accent4" accent5="accent5" accent6="accent6" hlink="hlink" folHlink="folHlink"/>
  <c:chart>
    <c:title>
      <c:layout/>
      <c:overlay val="0"/>
      <c:txPr>
        <a:bodyPr/>
        <a:lstStyle/>
        <a:p>
          <a:pPr>
            <a:defRPr sz="1400"/>
          </a:pPr>
          <a:endParaRPr lang="en-US"/>
        </a:p>
      </c:txPr>
    </c:title>
    <c:autoTitleDeleted val="0"/>
    <c:plotArea>
      <c:layout/>
      <c:lineChart>
        <c:grouping val="standard"/>
        <c:varyColors val="0"/>
        <c:ser>
          <c:idx val="0"/>
          <c:order val="0"/>
          <c:tx>
            <c:strRef>
              <c:f>Ratios!$C$27</c:f>
              <c:strCache>
                <c:ptCount val="1"/>
                <c:pt idx="0">
                  <c:v>Capital Adequacy</c:v>
                </c:pt>
              </c:strCache>
            </c:strRef>
          </c:tx>
          <c:marker>
            <c:symbol val="diamond"/>
            <c:size val="8"/>
          </c:marker>
          <c:dPt>
            <c:idx val="4"/>
            <c:bubble3D val="0"/>
            <c:spPr/>
          </c:dPt>
          <c:dLbls>
            <c:dLbl>
              <c:idx val="0"/>
              <c:layout>
                <c:manualLayout>
                  <c:x val="-7.82472613458529E-2"/>
                  <c:y val="-8.1300778310915464E-2"/>
                </c:manualLayout>
              </c:layout>
              <c:showLegendKey val="0"/>
              <c:showVal val="1"/>
              <c:showCatName val="0"/>
              <c:showSerName val="0"/>
              <c:showPercent val="0"/>
              <c:showBubbleSize val="0"/>
            </c:dLbl>
            <c:dLbl>
              <c:idx val="1"/>
              <c:layout>
                <c:manualLayout>
                  <c:x val="-5.9467918622848198E-2"/>
                  <c:y val="-9.2140882085704257E-2"/>
                </c:manualLayout>
              </c:layout>
              <c:showLegendKey val="0"/>
              <c:showVal val="1"/>
              <c:showCatName val="0"/>
              <c:showSerName val="0"/>
              <c:showPercent val="0"/>
              <c:showBubbleSize val="0"/>
            </c:dLbl>
            <c:dLbl>
              <c:idx val="2"/>
              <c:layout>
                <c:manualLayout>
                  <c:x val="-3.7558685446009391E-2"/>
                  <c:y val="-6.5040622648732407E-2"/>
                </c:manualLayout>
              </c:layout>
              <c:showLegendKey val="0"/>
              <c:showVal val="1"/>
              <c:showCatName val="0"/>
              <c:showSerName val="0"/>
              <c:showPercent val="0"/>
              <c:showBubbleSize val="0"/>
            </c:dLbl>
            <c:dLbl>
              <c:idx val="3"/>
              <c:layout>
                <c:manualLayout>
                  <c:x val="-6.5727699530516437E-2"/>
                  <c:y val="-6.5040622648732407E-2"/>
                </c:manualLayout>
              </c:layout>
              <c:showLegendKey val="0"/>
              <c:showVal val="1"/>
              <c:showCatName val="0"/>
              <c:showSerName val="0"/>
              <c:showPercent val="0"/>
              <c:showBubbleSize val="0"/>
            </c:dLbl>
            <c:dLbl>
              <c:idx val="4"/>
              <c:layout>
                <c:manualLayout>
                  <c:x val="-6.2597809076682318E-2"/>
                  <c:y val="-7.5880726423521144E-2"/>
                </c:manualLayout>
              </c:layout>
              <c:spPr>
                <a:solidFill>
                  <a:schemeClr val="accent5">
                    <a:lumMod val="60000"/>
                    <a:lumOff val="40000"/>
                  </a:schemeClr>
                </a:solidFill>
              </c:spPr>
              <c:txPr>
                <a:bodyPr/>
                <a:lstStyle/>
                <a:p>
                  <a:pPr>
                    <a:defRPr sz="1200" b="1">
                      <a:effectLst>
                        <a:outerShdw blurRad="38100" dist="38100" dir="2700000" algn="tl">
                          <a:srgbClr val="000000">
                            <a:alpha val="43137"/>
                          </a:srgbClr>
                        </a:outerShdw>
                      </a:effectLst>
                    </a:defRPr>
                  </a:pPr>
                  <a:endParaRPr lang="en-US"/>
                </a:p>
              </c:txPr>
              <c:showLegendKey val="0"/>
              <c:showVal val="1"/>
              <c:showCatName val="0"/>
              <c:showSerName val="0"/>
              <c:showPercent val="0"/>
              <c:showBubbleSize val="0"/>
            </c:dLbl>
            <c:showLegendKey val="0"/>
            <c:showVal val="1"/>
            <c:showCatName val="0"/>
            <c:showSerName val="0"/>
            <c:showPercent val="0"/>
            <c:showBubbleSize val="0"/>
            <c:showLeaderLines val="0"/>
          </c:dLbls>
          <c:cat>
            <c:numRef>
              <c:f>Ratios!$E$6:$I$6</c:f>
              <c:numCache>
                <c:formatCode>General</c:formatCode>
                <c:ptCount val="5"/>
                <c:pt idx="0">
                  <c:v>2012</c:v>
                </c:pt>
                <c:pt idx="1">
                  <c:v>2013</c:v>
                </c:pt>
                <c:pt idx="2">
                  <c:v>2014</c:v>
                </c:pt>
                <c:pt idx="3">
                  <c:v>2015</c:v>
                </c:pt>
                <c:pt idx="4">
                  <c:v>2016</c:v>
                </c:pt>
              </c:numCache>
            </c:numRef>
          </c:cat>
          <c:val>
            <c:numRef>
              <c:f>Ratios!$E$27:$I$27</c:f>
              <c:numCache>
                <c:formatCode>0.0%</c:formatCode>
                <c:ptCount val="5"/>
                <c:pt idx="0">
                  <c:v>0.223</c:v>
                </c:pt>
                <c:pt idx="1">
                  <c:v>0.18</c:v>
                </c:pt>
                <c:pt idx="2">
                  <c:v>0.24</c:v>
                </c:pt>
                <c:pt idx="3">
                  <c:v>0.23100000000000001</c:v>
                </c:pt>
                <c:pt idx="4">
                  <c:v>0.23100000000000001</c:v>
                </c:pt>
              </c:numCache>
            </c:numRef>
          </c:val>
          <c:smooth val="0"/>
        </c:ser>
        <c:dLbls>
          <c:showLegendKey val="0"/>
          <c:showVal val="1"/>
          <c:showCatName val="0"/>
          <c:showSerName val="0"/>
          <c:showPercent val="0"/>
          <c:showBubbleSize val="0"/>
        </c:dLbls>
        <c:marker val="1"/>
        <c:smooth val="0"/>
        <c:axId val="121618816"/>
        <c:axId val="121620352"/>
      </c:lineChart>
      <c:catAx>
        <c:axId val="121618816"/>
        <c:scaling>
          <c:orientation val="minMax"/>
        </c:scaling>
        <c:delete val="0"/>
        <c:axPos val="b"/>
        <c:numFmt formatCode="General" sourceLinked="1"/>
        <c:majorTickMark val="none"/>
        <c:minorTickMark val="none"/>
        <c:tickLblPos val="nextTo"/>
        <c:txPr>
          <a:bodyPr/>
          <a:lstStyle/>
          <a:p>
            <a:pPr>
              <a:defRPr sz="1100" b="1"/>
            </a:pPr>
            <a:endParaRPr lang="en-US"/>
          </a:p>
        </c:txPr>
        <c:crossAx val="121620352"/>
        <c:crosses val="autoZero"/>
        <c:auto val="1"/>
        <c:lblAlgn val="ctr"/>
        <c:lblOffset val="100"/>
        <c:noMultiLvlLbl val="0"/>
      </c:catAx>
      <c:valAx>
        <c:axId val="121620352"/>
        <c:scaling>
          <c:orientation val="minMax"/>
        </c:scaling>
        <c:delete val="1"/>
        <c:axPos val="l"/>
        <c:numFmt formatCode="0.0%" sourceLinked="1"/>
        <c:majorTickMark val="none"/>
        <c:minorTickMark val="none"/>
        <c:tickLblPos val="nextTo"/>
        <c:crossAx val="121618816"/>
        <c:crosses val="autoZero"/>
        <c:crossBetween val="between"/>
      </c:valAx>
    </c:plotArea>
    <c:plotVisOnly val="1"/>
    <c:dispBlanksAs val="gap"/>
    <c:showDLblsOverMax val="0"/>
  </c:chart>
  <c:externalData r:id="rId2">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en-AU"/>
  <c:roundedCorners val="0"/>
  <mc:AlternateContent xmlns:mc="http://schemas.openxmlformats.org/markup-compatibility/2006">
    <mc:Choice xmlns:c14="http://schemas.microsoft.com/office/drawing/2007/8/2/chart" Requires="c14">
      <c14:style val="129"/>
    </mc:Choice>
    <mc:Fallback>
      <c:style val="29"/>
    </mc:Fallback>
  </mc:AlternateContent>
  <c:clrMapOvr bg1="lt1" tx1="dk1" bg2="lt2" tx2="dk2" accent1="accent1" accent2="accent2" accent3="accent3" accent4="accent4" accent5="accent5" accent6="accent6" hlink="hlink" folHlink="folHlink"/>
  <c:chart>
    <c:title>
      <c:layout/>
      <c:overlay val="0"/>
      <c:txPr>
        <a:bodyPr/>
        <a:lstStyle/>
        <a:p>
          <a:pPr>
            <a:defRPr sz="1400"/>
          </a:pPr>
          <a:endParaRPr lang="en-US"/>
        </a:p>
      </c:txPr>
    </c:title>
    <c:autoTitleDeleted val="0"/>
    <c:plotArea>
      <c:layout/>
      <c:lineChart>
        <c:grouping val="standard"/>
        <c:varyColors val="0"/>
        <c:ser>
          <c:idx val="0"/>
          <c:order val="0"/>
          <c:tx>
            <c:strRef>
              <c:f>Ratios!$C$7</c:f>
              <c:strCache>
                <c:ptCount val="1"/>
                <c:pt idx="0">
                  <c:v>Cost to Income </c:v>
                </c:pt>
              </c:strCache>
            </c:strRef>
          </c:tx>
          <c:marker>
            <c:symbol val="diamond"/>
            <c:size val="10"/>
            <c:spPr>
              <a:ln>
                <a:solidFill>
                  <a:srgbClr val="C0C0C0"/>
                </a:solidFill>
              </a:ln>
            </c:spPr>
          </c:marker>
          <c:dLbls>
            <c:dLbl>
              <c:idx val="0"/>
              <c:layout>
                <c:manualLayout>
                  <c:x val="-6.0354459682376058E-2"/>
                  <c:y val="-7.7161565381624261E-2"/>
                </c:manualLayout>
              </c:layout>
              <c:showLegendKey val="0"/>
              <c:showVal val="1"/>
              <c:showCatName val="0"/>
              <c:showSerName val="0"/>
              <c:showPercent val="0"/>
              <c:showBubbleSize val="0"/>
            </c:dLbl>
            <c:dLbl>
              <c:idx val="1"/>
              <c:layout>
                <c:manualLayout>
                  <c:x val="-4.0236306454917381E-2"/>
                  <c:y val="-6.6138484612820791E-2"/>
                </c:manualLayout>
              </c:layout>
              <c:showLegendKey val="0"/>
              <c:showVal val="1"/>
              <c:showCatName val="0"/>
              <c:showSerName val="0"/>
              <c:showPercent val="0"/>
              <c:showBubbleSize val="0"/>
            </c:dLbl>
            <c:dLbl>
              <c:idx val="2"/>
              <c:layout>
                <c:manualLayout>
                  <c:x val="-2.6824204303278316E-2"/>
                  <c:y val="-6.0626944228419063E-2"/>
                </c:manualLayout>
              </c:layout>
              <c:showLegendKey val="0"/>
              <c:showVal val="1"/>
              <c:showCatName val="0"/>
              <c:showSerName val="0"/>
              <c:showPercent val="0"/>
              <c:showBubbleSize val="0"/>
            </c:dLbl>
            <c:dLbl>
              <c:idx val="3"/>
              <c:layout>
                <c:manualLayout>
                  <c:x val="-6.0354459682376078E-2"/>
                  <c:y val="-4.9603863459615601E-2"/>
                </c:manualLayout>
              </c:layout>
              <c:showLegendKey val="0"/>
              <c:showVal val="1"/>
              <c:showCatName val="0"/>
              <c:showSerName val="0"/>
              <c:showPercent val="0"/>
              <c:showBubbleSize val="0"/>
            </c:dLbl>
            <c:dLbl>
              <c:idx val="4"/>
              <c:layout>
                <c:manualLayout>
                  <c:x val="-2.5000000000000001E-2"/>
                  <c:y val="-7.8703703703703706E-2"/>
                </c:manualLayout>
              </c:layout>
              <c:spPr>
                <a:solidFill>
                  <a:schemeClr val="accent5">
                    <a:lumMod val="60000"/>
                    <a:lumOff val="40000"/>
                  </a:schemeClr>
                </a:solidFill>
              </c:spPr>
              <c:txPr>
                <a:bodyPr/>
                <a:lstStyle/>
                <a:p>
                  <a:pPr>
                    <a:defRPr sz="1100" b="1">
                      <a:effectLst>
                        <a:outerShdw blurRad="38100" dist="38100" dir="2700000" algn="tl">
                          <a:srgbClr val="000000">
                            <a:alpha val="43137"/>
                          </a:srgbClr>
                        </a:outerShdw>
                      </a:effectLst>
                    </a:defRPr>
                  </a:pPr>
                  <a:endParaRPr lang="en-US"/>
                </a:p>
              </c:txPr>
              <c:showLegendKey val="0"/>
              <c:showVal val="1"/>
              <c:showCatName val="0"/>
              <c:showSerName val="0"/>
              <c:showPercent val="0"/>
              <c:showBubbleSize val="0"/>
            </c:dLbl>
            <c:txPr>
              <a:bodyPr/>
              <a:lstStyle/>
              <a:p>
                <a:pPr>
                  <a:defRPr sz="1000"/>
                </a:pPr>
                <a:endParaRPr lang="en-US"/>
              </a:p>
            </c:txPr>
            <c:showLegendKey val="0"/>
            <c:showVal val="1"/>
            <c:showCatName val="0"/>
            <c:showSerName val="0"/>
            <c:showPercent val="0"/>
            <c:showBubbleSize val="0"/>
            <c:showLeaderLines val="0"/>
          </c:dLbls>
          <c:cat>
            <c:numRef>
              <c:f>Ratios!$E$6:$I$6</c:f>
              <c:numCache>
                <c:formatCode>General</c:formatCode>
                <c:ptCount val="5"/>
                <c:pt idx="0">
                  <c:v>2012</c:v>
                </c:pt>
                <c:pt idx="1">
                  <c:v>2013</c:v>
                </c:pt>
                <c:pt idx="2">
                  <c:v>2014</c:v>
                </c:pt>
                <c:pt idx="3">
                  <c:v>2015</c:v>
                </c:pt>
                <c:pt idx="4">
                  <c:v>2016</c:v>
                </c:pt>
              </c:numCache>
            </c:numRef>
          </c:cat>
          <c:val>
            <c:numRef>
              <c:f>Ratios!$E$7:$I$7</c:f>
              <c:numCache>
                <c:formatCode>0.0%</c:formatCode>
                <c:ptCount val="5"/>
                <c:pt idx="0">
                  <c:v>0.52468521139525104</c:v>
                </c:pt>
                <c:pt idx="1">
                  <c:v>0.54345635659278491</c:v>
                </c:pt>
                <c:pt idx="2">
                  <c:v>0.46912020903017287</c:v>
                </c:pt>
                <c:pt idx="3">
                  <c:v>0.44668513947357025</c:v>
                </c:pt>
                <c:pt idx="4">
                  <c:v>0.42947350447000293</c:v>
                </c:pt>
              </c:numCache>
            </c:numRef>
          </c:val>
          <c:smooth val="0"/>
        </c:ser>
        <c:dLbls>
          <c:showLegendKey val="0"/>
          <c:showVal val="1"/>
          <c:showCatName val="0"/>
          <c:showSerName val="0"/>
          <c:showPercent val="0"/>
          <c:showBubbleSize val="0"/>
        </c:dLbls>
        <c:marker val="1"/>
        <c:smooth val="0"/>
        <c:axId val="121719040"/>
        <c:axId val="121741312"/>
      </c:lineChart>
      <c:catAx>
        <c:axId val="121719040"/>
        <c:scaling>
          <c:orientation val="minMax"/>
        </c:scaling>
        <c:delete val="0"/>
        <c:axPos val="b"/>
        <c:numFmt formatCode="General" sourceLinked="1"/>
        <c:majorTickMark val="none"/>
        <c:minorTickMark val="none"/>
        <c:tickLblPos val="nextTo"/>
        <c:txPr>
          <a:bodyPr/>
          <a:lstStyle/>
          <a:p>
            <a:pPr>
              <a:defRPr sz="1100" b="1"/>
            </a:pPr>
            <a:endParaRPr lang="en-US"/>
          </a:p>
        </c:txPr>
        <c:crossAx val="121741312"/>
        <c:crosses val="autoZero"/>
        <c:auto val="1"/>
        <c:lblAlgn val="ctr"/>
        <c:lblOffset val="100"/>
        <c:noMultiLvlLbl val="0"/>
      </c:catAx>
      <c:valAx>
        <c:axId val="121741312"/>
        <c:scaling>
          <c:orientation val="minMax"/>
        </c:scaling>
        <c:delete val="1"/>
        <c:axPos val="l"/>
        <c:numFmt formatCode="0.0%" sourceLinked="1"/>
        <c:majorTickMark val="none"/>
        <c:minorTickMark val="none"/>
        <c:tickLblPos val="nextTo"/>
        <c:crossAx val="121719040"/>
        <c:crosses val="autoZero"/>
        <c:crossBetween val="between"/>
      </c:valAx>
    </c:plotArea>
    <c:plotVisOnly val="1"/>
    <c:dispBlanksAs val="gap"/>
    <c:showDLblsOverMax val="0"/>
  </c:chart>
  <c:spPr>
    <a:ln>
      <a:noFill/>
    </a:ln>
  </c:spPr>
  <c:externalData r:id="rId2">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lang val="en-AU"/>
  <c:roundedCorners val="0"/>
  <mc:AlternateContent xmlns:mc="http://schemas.openxmlformats.org/markup-compatibility/2006">
    <mc:Choice xmlns:c14="http://schemas.microsoft.com/office/drawing/2007/8/2/chart" Requires="c14">
      <c14:style val="121"/>
    </mc:Choice>
    <mc:Fallback>
      <c:style val="21"/>
    </mc:Fallback>
  </mc:AlternateContent>
  <c:clrMapOvr bg1="lt1" tx1="dk1" bg2="lt2" tx2="dk2" accent1="accent1" accent2="accent2" accent3="accent3" accent4="accent4" accent5="accent5" accent6="accent6" hlink="hlink" folHlink="folHlink"/>
  <c:chart>
    <c:title>
      <c:tx>
        <c:rich>
          <a:bodyPr/>
          <a:lstStyle/>
          <a:p>
            <a:pPr>
              <a:defRPr sz="1400"/>
            </a:pPr>
            <a:r>
              <a:rPr lang="en-AU" sz="1400"/>
              <a:t>ROE,ROA</a:t>
            </a:r>
          </a:p>
        </c:rich>
      </c:tx>
      <c:layout/>
      <c:overlay val="0"/>
    </c:title>
    <c:autoTitleDeleted val="0"/>
    <c:plotArea>
      <c:layout/>
      <c:lineChart>
        <c:grouping val="standard"/>
        <c:varyColors val="0"/>
        <c:ser>
          <c:idx val="0"/>
          <c:order val="0"/>
          <c:tx>
            <c:strRef>
              <c:f>Ratios!$C$8</c:f>
              <c:strCache>
                <c:ptCount val="1"/>
                <c:pt idx="0">
                  <c:v>ROE</c:v>
                </c:pt>
              </c:strCache>
            </c:strRef>
          </c:tx>
          <c:dLbls>
            <c:dLbl>
              <c:idx val="0"/>
              <c:layout>
                <c:manualLayout>
                  <c:x val="-6.5425752503479498E-2"/>
                  <c:y val="-6.0548849095104655E-2"/>
                </c:manualLayout>
              </c:layout>
              <c:showLegendKey val="0"/>
              <c:showVal val="1"/>
              <c:showCatName val="0"/>
              <c:showSerName val="0"/>
              <c:showPercent val="0"/>
              <c:showBubbleSize val="0"/>
            </c:dLbl>
            <c:dLbl>
              <c:idx val="1"/>
              <c:layout>
                <c:manualLayout>
                  <c:x val="-6.1790988475508415E-2"/>
                  <c:y val="-3.8531085787793837E-2"/>
                </c:manualLayout>
              </c:layout>
              <c:showLegendKey val="0"/>
              <c:showVal val="1"/>
              <c:showCatName val="0"/>
              <c:showSerName val="0"/>
              <c:showPercent val="0"/>
              <c:showBubbleSize val="0"/>
            </c:dLbl>
            <c:dLbl>
              <c:idx val="2"/>
              <c:layout>
                <c:manualLayout>
                  <c:x val="-6.1790988475508415E-2"/>
                  <c:y val="-4.9539967441449166E-2"/>
                </c:manualLayout>
              </c:layout>
              <c:showLegendKey val="0"/>
              <c:showVal val="1"/>
              <c:showCatName val="0"/>
              <c:showSerName val="0"/>
              <c:showPercent val="0"/>
              <c:showBubbleSize val="0"/>
            </c:dLbl>
            <c:dLbl>
              <c:idx val="3"/>
              <c:layout>
                <c:manualLayout>
                  <c:x val="-5.8156224447537333E-2"/>
                  <c:y val="-4.4035526614621526E-2"/>
                </c:manualLayout>
              </c:layout>
              <c:showLegendKey val="0"/>
              <c:showVal val="1"/>
              <c:showCatName val="0"/>
              <c:showSerName val="0"/>
              <c:showPercent val="0"/>
              <c:showBubbleSize val="0"/>
            </c:dLbl>
            <c:dLbl>
              <c:idx val="4"/>
              <c:layout>
                <c:manualLayout>
                  <c:x val="-1.8173820139855416E-2"/>
                  <c:y val="-7.7062171575587673E-2"/>
                </c:manualLayout>
              </c:layout>
              <c:spPr>
                <a:solidFill>
                  <a:schemeClr val="accent5">
                    <a:lumMod val="60000"/>
                    <a:lumOff val="40000"/>
                  </a:schemeClr>
                </a:solidFill>
              </c:spPr>
              <c:txPr>
                <a:bodyPr/>
                <a:lstStyle/>
                <a:p>
                  <a:pPr>
                    <a:defRPr sz="1200" b="1">
                      <a:effectLst>
                        <a:outerShdw blurRad="38100" dist="38100" dir="2700000" algn="tl">
                          <a:srgbClr val="000000">
                            <a:alpha val="43137"/>
                          </a:srgbClr>
                        </a:outerShdw>
                      </a:effectLst>
                    </a:defRPr>
                  </a:pPr>
                  <a:endParaRPr lang="en-US"/>
                </a:p>
              </c:txPr>
              <c:showLegendKey val="0"/>
              <c:showVal val="1"/>
              <c:showCatName val="0"/>
              <c:showSerName val="0"/>
              <c:showPercent val="0"/>
              <c:showBubbleSize val="0"/>
            </c:dLbl>
            <c:txPr>
              <a:bodyPr/>
              <a:lstStyle/>
              <a:p>
                <a:pPr>
                  <a:defRPr sz="1000"/>
                </a:pPr>
                <a:endParaRPr lang="en-US"/>
              </a:p>
            </c:txPr>
            <c:showLegendKey val="0"/>
            <c:showVal val="1"/>
            <c:showCatName val="0"/>
            <c:showSerName val="0"/>
            <c:showPercent val="0"/>
            <c:showBubbleSize val="0"/>
            <c:showLeaderLines val="0"/>
          </c:dLbls>
          <c:cat>
            <c:numRef>
              <c:f>Ratios!$E$6:$I$6</c:f>
              <c:numCache>
                <c:formatCode>General</c:formatCode>
                <c:ptCount val="5"/>
                <c:pt idx="0">
                  <c:v>2012</c:v>
                </c:pt>
                <c:pt idx="1">
                  <c:v>2013</c:v>
                </c:pt>
                <c:pt idx="2">
                  <c:v>2014</c:v>
                </c:pt>
                <c:pt idx="3">
                  <c:v>2015</c:v>
                </c:pt>
                <c:pt idx="4">
                  <c:v>2016</c:v>
                </c:pt>
              </c:numCache>
            </c:numRef>
          </c:cat>
          <c:val>
            <c:numRef>
              <c:f>Ratios!$E$8:$I$8</c:f>
              <c:numCache>
                <c:formatCode>0.0%</c:formatCode>
                <c:ptCount val="5"/>
                <c:pt idx="0">
                  <c:v>0.29020088744772837</c:v>
                </c:pt>
                <c:pt idx="1">
                  <c:v>0.28319912815527498</c:v>
                </c:pt>
                <c:pt idx="2">
                  <c:v>0.29675429106883872</c:v>
                </c:pt>
                <c:pt idx="3">
                  <c:v>0.27778936947575433</c:v>
                </c:pt>
                <c:pt idx="4">
                  <c:v>0.29628137408590693</c:v>
                </c:pt>
              </c:numCache>
            </c:numRef>
          </c:val>
          <c:smooth val="0"/>
        </c:ser>
        <c:ser>
          <c:idx val="1"/>
          <c:order val="1"/>
          <c:tx>
            <c:strRef>
              <c:f>Ratios!$C$9</c:f>
              <c:strCache>
                <c:ptCount val="1"/>
                <c:pt idx="0">
                  <c:v>ROA</c:v>
                </c:pt>
              </c:strCache>
            </c:strRef>
          </c:tx>
          <c:dLbls>
            <c:dLbl>
              <c:idx val="0"/>
              <c:layout>
                <c:manualLayout>
                  <c:x val="-7.2695280559421663E-2"/>
                  <c:y val="-7.7062171575587673E-2"/>
                </c:manualLayout>
              </c:layout>
              <c:showLegendKey val="0"/>
              <c:showVal val="1"/>
              <c:showCatName val="0"/>
              <c:showSerName val="0"/>
              <c:showPercent val="0"/>
              <c:showBubbleSize val="0"/>
            </c:dLbl>
            <c:dLbl>
              <c:idx val="1"/>
              <c:layout>
                <c:manualLayout>
                  <c:x val="-6.1790988475508415E-2"/>
                  <c:y val="-8.2566612402415362E-2"/>
                </c:manualLayout>
              </c:layout>
              <c:showLegendKey val="0"/>
              <c:showVal val="1"/>
              <c:showCatName val="0"/>
              <c:showSerName val="0"/>
              <c:showPercent val="0"/>
              <c:showBubbleSize val="0"/>
            </c:dLbl>
            <c:dLbl>
              <c:idx val="2"/>
              <c:layout>
                <c:manualLayout>
                  <c:x val="-6.5425752503479498E-2"/>
                  <c:y val="-7.7062171575587673E-2"/>
                </c:manualLayout>
              </c:layout>
              <c:showLegendKey val="0"/>
              <c:showVal val="1"/>
              <c:showCatName val="0"/>
              <c:showSerName val="0"/>
              <c:showPercent val="0"/>
              <c:showBubbleSize val="0"/>
            </c:dLbl>
            <c:dLbl>
              <c:idx val="3"/>
              <c:layout>
                <c:manualLayout>
                  <c:x val="-5.8156224447537333E-2"/>
                  <c:y val="-4.9539967441449319E-2"/>
                </c:manualLayout>
              </c:layout>
              <c:showLegendKey val="0"/>
              <c:showVal val="1"/>
              <c:showCatName val="0"/>
              <c:showSerName val="0"/>
              <c:showPercent val="0"/>
              <c:showBubbleSize val="0"/>
            </c:dLbl>
            <c:dLbl>
              <c:idx val="4"/>
              <c:layout>
                <c:manualLayout>
                  <c:x val="-2.5443348195797584E-2"/>
                  <c:y val="-7.7062171575587673E-2"/>
                </c:manualLayout>
              </c:layout>
              <c:spPr>
                <a:solidFill>
                  <a:schemeClr val="accent5">
                    <a:lumMod val="60000"/>
                    <a:lumOff val="40000"/>
                  </a:schemeClr>
                </a:solidFill>
              </c:spPr>
              <c:txPr>
                <a:bodyPr/>
                <a:lstStyle/>
                <a:p>
                  <a:pPr>
                    <a:defRPr sz="1200" b="1">
                      <a:effectLst>
                        <a:outerShdw blurRad="38100" dist="38100" dir="2700000" algn="tl">
                          <a:srgbClr val="000000">
                            <a:alpha val="43137"/>
                          </a:srgbClr>
                        </a:outerShdw>
                      </a:effectLst>
                    </a:defRPr>
                  </a:pPr>
                  <a:endParaRPr lang="en-US"/>
                </a:p>
              </c:txPr>
              <c:showLegendKey val="0"/>
              <c:showVal val="1"/>
              <c:showCatName val="0"/>
              <c:showSerName val="0"/>
              <c:showPercent val="0"/>
              <c:showBubbleSize val="0"/>
            </c:dLbl>
            <c:txPr>
              <a:bodyPr/>
              <a:lstStyle/>
              <a:p>
                <a:pPr>
                  <a:defRPr sz="1000"/>
                </a:pPr>
                <a:endParaRPr lang="en-US"/>
              </a:p>
            </c:txPr>
            <c:showLegendKey val="0"/>
            <c:showVal val="1"/>
            <c:showCatName val="0"/>
            <c:showSerName val="0"/>
            <c:showPercent val="0"/>
            <c:showBubbleSize val="0"/>
            <c:showLeaderLines val="0"/>
          </c:dLbls>
          <c:cat>
            <c:numRef>
              <c:f>Ratios!$E$6:$I$6</c:f>
              <c:numCache>
                <c:formatCode>General</c:formatCode>
                <c:ptCount val="5"/>
                <c:pt idx="0">
                  <c:v>2012</c:v>
                </c:pt>
                <c:pt idx="1">
                  <c:v>2013</c:v>
                </c:pt>
                <c:pt idx="2">
                  <c:v>2014</c:v>
                </c:pt>
                <c:pt idx="3">
                  <c:v>2015</c:v>
                </c:pt>
                <c:pt idx="4">
                  <c:v>2016</c:v>
                </c:pt>
              </c:numCache>
            </c:numRef>
          </c:cat>
          <c:val>
            <c:numRef>
              <c:f>Ratios!$E$9:$I$9</c:f>
              <c:numCache>
                <c:formatCode>0.0%</c:formatCode>
                <c:ptCount val="5"/>
                <c:pt idx="0">
                  <c:v>3.2600748489020025E-2</c:v>
                </c:pt>
                <c:pt idx="1">
                  <c:v>3.0028195685772051E-2</c:v>
                </c:pt>
                <c:pt idx="2">
                  <c:v>3.2132508254895893E-2</c:v>
                </c:pt>
                <c:pt idx="3">
                  <c:v>3.127521660221546E-2</c:v>
                </c:pt>
                <c:pt idx="4">
                  <c:v>3.2973724115641173E-2</c:v>
                </c:pt>
              </c:numCache>
            </c:numRef>
          </c:val>
          <c:smooth val="0"/>
        </c:ser>
        <c:dLbls>
          <c:showLegendKey val="0"/>
          <c:showVal val="1"/>
          <c:showCatName val="0"/>
          <c:showSerName val="0"/>
          <c:showPercent val="0"/>
          <c:showBubbleSize val="0"/>
        </c:dLbls>
        <c:marker val="1"/>
        <c:smooth val="0"/>
        <c:axId val="121661312"/>
        <c:axId val="121662848"/>
      </c:lineChart>
      <c:catAx>
        <c:axId val="121661312"/>
        <c:scaling>
          <c:orientation val="minMax"/>
        </c:scaling>
        <c:delete val="0"/>
        <c:axPos val="b"/>
        <c:numFmt formatCode="General" sourceLinked="1"/>
        <c:majorTickMark val="none"/>
        <c:minorTickMark val="none"/>
        <c:tickLblPos val="nextTo"/>
        <c:txPr>
          <a:bodyPr/>
          <a:lstStyle/>
          <a:p>
            <a:pPr>
              <a:defRPr sz="1100" b="1"/>
            </a:pPr>
            <a:endParaRPr lang="en-US"/>
          </a:p>
        </c:txPr>
        <c:crossAx val="121662848"/>
        <c:crosses val="autoZero"/>
        <c:auto val="1"/>
        <c:lblAlgn val="ctr"/>
        <c:lblOffset val="100"/>
        <c:noMultiLvlLbl val="0"/>
      </c:catAx>
      <c:valAx>
        <c:axId val="121662848"/>
        <c:scaling>
          <c:orientation val="minMax"/>
        </c:scaling>
        <c:delete val="1"/>
        <c:axPos val="l"/>
        <c:numFmt formatCode="0.0%" sourceLinked="1"/>
        <c:majorTickMark val="out"/>
        <c:minorTickMark val="none"/>
        <c:tickLblPos val="nextTo"/>
        <c:crossAx val="121661312"/>
        <c:crosses val="autoZero"/>
        <c:crossBetween val="between"/>
      </c:valAx>
    </c:plotArea>
    <c:plotVisOnly val="1"/>
    <c:dispBlanksAs val="gap"/>
    <c:showDLblsOverMax val="0"/>
  </c:chart>
  <c:spPr>
    <a:ln>
      <a:noFill/>
    </a:ln>
  </c:spPr>
  <c:externalData r:id="rId2">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0"/>
  <c:lang val="en-AU"/>
  <c:roundedCorners val="0"/>
  <mc:AlternateContent xmlns:mc="http://schemas.openxmlformats.org/markup-compatibility/2006">
    <mc:Choice xmlns:c14="http://schemas.microsoft.com/office/drawing/2007/8/2/chart" Requires="c14">
      <c14:style val="126"/>
    </mc:Choice>
    <mc:Fallback>
      <c:style val="26"/>
    </mc:Fallback>
  </mc:AlternateContent>
  <c:clrMapOvr bg1="lt1" tx1="dk1" bg2="lt2" tx2="dk2" accent1="accent1" accent2="accent2" accent3="accent3" accent4="accent4" accent5="accent5" accent6="accent6" hlink="hlink" folHlink="folHlink"/>
  <c:chart>
    <c:title>
      <c:tx>
        <c:rich>
          <a:bodyPr/>
          <a:lstStyle/>
          <a:p>
            <a:pPr>
              <a:defRPr sz="1400">
                <a:solidFill>
                  <a:schemeClr val="bg2">
                    <a:lumMod val="10000"/>
                  </a:schemeClr>
                </a:solidFill>
              </a:defRPr>
            </a:pPr>
            <a:r>
              <a:rPr lang="en-US" sz="1400">
                <a:solidFill>
                  <a:schemeClr val="bg2">
                    <a:lumMod val="10000"/>
                  </a:schemeClr>
                </a:solidFill>
              </a:rPr>
              <a:t>Project Spend by Sector</a:t>
            </a:r>
          </a:p>
        </c:rich>
      </c:tx>
      <c:layout>
        <c:manualLayout>
          <c:xMode val="edge"/>
          <c:yMode val="edge"/>
          <c:x val="0.2094519631955549"/>
          <c:y val="6.3577314921805364E-2"/>
        </c:manualLayout>
      </c:layout>
      <c:overlay val="0"/>
    </c:title>
    <c:autoTitleDeleted val="0"/>
    <c:plotArea>
      <c:layout>
        <c:manualLayout>
          <c:layoutTarget val="inner"/>
          <c:xMode val="edge"/>
          <c:yMode val="edge"/>
          <c:x val="0.20412746225309986"/>
          <c:y val="0.20606819823858666"/>
          <c:w val="0.49636102773242119"/>
          <c:h val="0.75306278181954789"/>
        </c:manualLayout>
      </c:layout>
      <c:doughnutChart>
        <c:varyColors val="1"/>
        <c:ser>
          <c:idx val="0"/>
          <c:order val="0"/>
          <c:dLbls>
            <c:dLbl>
              <c:idx val="2"/>
              <c:layout>
                <c:manualLayout>
                  <c:x val="5.9614883160696609E-3"/>
                  <c:y val="9.0445758717066088E-3"/>
                </c:manualLayout>
              </c:layout>
              <c:showLegendKey val="0"/>
              <c:showVal val="1"/>
              <c:showCatName val="1"/>
              <c:showSerName val="0"/>
              <c:showPercent val="0"/>
              <c:showBubbleSize val="0"/>
            </c:dLbl>
            <c:txPr>
              <a:bodyPr/>
              <a:lstStyle/>
              <a:p>
                <a:pPr>
                  <a:defRPr sz="1100" b="1">
                    <a:solidFill>
                      <a:schemeClr val="bg1"/>
                    </a:solidFill>
                  </a:defRPr>
                </a:pPr>
                <a:endParaRPr lang="en-US"/>
              </a:p>
            </c:txPr>
            <c:showLegendKey val="0"/>
            <c:showVal val="1"/>
            <c:showCatName val="1"/>
            <c:showSerName val="0"/>
            <c:showPercent val="0"/>
            <c:showBubbleSize val="0"/>
            <c:showLeaderLines val="1"/>
          </c:dLbls>
          <c:cat>
            <c:strRef>
              <c:f>'Contribution to PNG'!$F$24:$F$27</c:f>
              <c:strCache>
                <c:ptCount val="4"/>
                <c:pt idx="0">
                  <c:v>Education</c:v>
                </c:pt>
                <c:pt idx="1">
                  <c:v>Health</c:v>
                </c:pt>
                <c:pt idx="2">
                  <c:v>Other </c:v>
                </c:pt>
                <c:pt idx="3">
                  <c:v>Sports </c:v>
                </c:pt>
              </c:strCache>
            </c:strRef>
          </c:cat>
          <c:val>
            <c:numRef>
              <c:f>'Contribution to PNG'!$H$24:$H$27</c:f>
              <c:numCache>
                <c:formatCode>0%</c:formatCode>
                <c:ptCount val="4"/>
                <c:pt idx="0">
                  <c:v>0.34287970143988755</c:v>
                </c:pt>
                <c:pt idx="1">
                  <c:v>0.36306170558543011</c:v>
                </c:pt>
                <c:pt idx="2">
                  <c:v>0.15774176152861008</c:v>
                </c:pt>
                <c:pt idx="3">
                  <c:v>0.13631683144607226</c:v>
                </c:pt>
              </c:numCache>
            </c:numRef>
          </c:val>
        </c:ser>
        <c:dLbls>
          <c:showLegendKey val="0"/>
          <c:showVal val="1"/>
          <c:showCatName val="1"/>
          <c:showSerName val="0"/>
          <c:showPercent val="0"/>
          <c:showBubbleSize val="0"/>
          <c:showLeaderLines val="1"/>
        </c:dLbls>
        <c:firstSliceAng val="0"/>
        <c:holeSize val="50"/>
      </c:doughnutChart>
    </c:plotArea>
    <c:plotVisOnly val="1"/>
    <c:dispBlanksAs val="gap"/>
    <c:showDLblsOverMax val="0"/>
  </c:chart>
  <c:externalData r:id="rId2">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c:date1904 val="0"/>
  <c:lang val="en-AU"/>
  <c:roundedCorners val="0"/>
  <mc:AlternateContent xmlns:mc="http://schemas.openxmlformats.org/markup-compatibility/2006">
    <mc:Choice xmlns:c14="http://schemas.microsoft.com/office/drawing/2007/8/2/chart" Requires="c14">
      <c14:style val="129"/>
    </mc:Choice>
    <mc:Fallback>
      <c:style val="29"/>
    </mc:Fallback>
  </mc:AlternateContent>
  <c:clrMapOvr bg1="lt1" tx1="dk1" bg2="lt2" tx2="dk2" accent1="accent1" accent2="accent2" accent3="accent3" accent4="accent4" accent5="accent5" accent6="accent6" hlink="hlink" folHlink="folHlink"/>
  <c:chart>
    <c:title>
      <c:tx>
        <c:rich>
          <a:bodyPr/>
          <a:lstStyle/>
          <a:p>
            <a:pPr>
              <a:defRPr sz="1400"/>
            </a:pPr>
            <a:r>
              <a:rPr lang="en-AU" sz="1400"/>
              <a:t>Cost</a:t>
            </a:r>
            <a:r>
              <a:rPr lang="en-AU" sz="1400" baseline="0"/>
              <a:t> to Income Ratio</a:t>
            </a:r>
            <a:endParaRPr lang="en-AU" sz="1400"/>
          </a:p>
        </c:rich>
      </c:tx>
      <c:overlay val="0"/>
    </c:title>
    <c:autoTitleDeleted val="0"/>
    <c:plotArea>
      <c:layout>
        <c:manualLayout>
          <c:layoutTarget val="inner"/>
          <c:xMode val="edge"/>
          <c:yMode val="edge"/>
          <c:x val="2.9333333333333333E-2"/>
          <c:y val="0.17909347122839328"/>
          <c:w val="0.92533333333333334"/>
          <c:h val="0.58566574938948046"/>
        </c:manualLayout>
      </c:layout>
      <c:lineChart>
        <c:grouping val="standard"/>
        <c:varyColors val="0"/>
        <c:ser>
          <c:idx val="0"/>
          <c:order val="0"/>
          <c:tx>
            <c:strRef>
              <c:f>Ratios!$D$27</c:f>
              <c:strCache>
                <c:ptCount val="1"/>
                <c:pt idx="0">
                  <c:v>Cost to income Ratio</c:v>
                </c:pt>
              </c:strCache>
            </c:strRef>
          </c:tx>
          <c:marker>
            <c:symbol val="none"/>
          </c:marker>
          <c:dLbls>
            <c:dLbl>
              <c:idx val="4"/>
              <c:layout>
                <c:manualLayout>
                  <c:x val="-4.3383947939262472E-2"/>
                  <c:y val="-8.8740971741590475E-3"/>
                </c:manualLayout>
              </c:layout>
              <c:showLegendKey val="0"/>
              <c:showVal val="1"/>
              <c:showCatName val="0"/>
              <c:showSerName val="0"/>
              <c:showPercent val="0"/>
              <c:showBubbleSize val="0"/>
            </c:dLbl>
            <c:showLegendKey val="0"/>
            <c:showVal val="1"/>
            <c:showCatName val="0"/>
            <c:showSerName val="0"/>
            <c:showPercent val="0"/>
            <c:showBubbleSize val="0"/>
            <c:showLeaderLines val="0"/>
          </c:dLbls>
          <c:cat>
            <c:strRef>
              <c:f>Ratios!$H$4:$L$4</c:f>
              <c:strCache>
                <c:ptCount val="5"/>
                <c:pt idx="0">
                  <c:v>Q4-15</c:v>
                </c:pt>
                <c:pt idx="1">
                  <c:v>Q1-16</c:v>
                </c:pt>
                <c:pt idx="2">
                  <c:v>Q2-16</c:v>
                </c:pt>
                <c:pt idx="3">
                  <c:v>Q3-16</c:v>
                </c:pt>
                <c:pt idx="4">
                  <c:v>Q4-16</c:v>
                </c:pt>
              </c:strCache>
            </c:strRef>
          </c:cat>
          <c:val>
            <c:numRef>
              <c:f>Ratios!$H$27:$L$27</c:f>
              <c:numCache>
                <c:formatCode>0.0%</c:formatCode>
                <c:ptCount val="5"/>
                <c:pt idx="0">
                  <c:v>0.44903722943786517</c:v>
                </c:pt>
                <c:pt idx="1">
                  <c:v>0.45489106332175916</c:v>
                </c:pt>
                <c:pt idx="2">
                  <c:v>0.4334168331517938</c:v>
                </c:pt>
                <c:pt idx="3">
                  <c:v>0.4350025812423195</c:v>
                </c:pt>
                <c:pt idx="4">
                  <c:v>0.40157023959177335</c:v>
                </c:pt>
              </c:numCache>
            </c:numRef>
          </c:val>
          <c:smooth val="1"/>
        </c:ser>
        <c:dLbls>
          <c:showLegendKey val="0"/>
          <c:showVal val="1"/>
          <c:showCatName val="0"/>
          <c:showSerName val="0"/>
          <c:showPercent val="0"/>
          <c:showBubbleSize val="0"/>
        </c:dLbls>
        <c:marker val="1"/>
        <c:smooth val="0"/>
        <c:axId val="120900992"/>
        <c:axId val="120935552"/>
      </c:lineChart>
      <c:catAx>
        <c:axId val="120900992"/>
        <c:scaling>
          <c:orientation val="minMax"/>
        </c:scaling>
        <c:delete val="0"/>
        <c:axPos val="b"/>
        <c:majorTickMark val="none"/>
        <c:minorTickMark val="none"/>
        <c:tickLblPos val="nextTo"/>
        <c:txPr>
          <a:bodyPr/>
          <a:lstStyle/>
          <a:p>
            <a:pPr>
              <a:defRPr b="1"/>
            </a:pPr>
            <a:endParaRPr lang="en-US"/>
          </a:p>
        </c:txPr>
        <c:crossAx val="120935552"/>
        <c:crosses val="autoZero"/>
        <c:auto val="1"/>
        <c:lblAlgn val="ctr"/>
        <c:lblOffset val="100"/>
        <c:noMultiLvlLbl val="0"/>
      </c:catAx>
      <c:valAx>
        <c:axId val="120935552"/>
        <c:scaling>
          <c:orientation val="minMax"/>
        </c:scaling>
        <c:delete val="1"/>
        <c:axPos val="l"/>
        <c:numFmt formatCode="0.0%" sourceLinked="1"/>
        <c:majorTickMark val="out"/>
        <c:minorTickMark val="none"/>
        <c:tickLblPos val="nextTo"/>
        <c:crossAx val="120900992"/>
        <c:crosses val="autoZero"/>
        <c:crossBetween val="between"/>
      </c:valAx>
    </c:plotArea>
    <c:legend>
      <c:legendPos val="b"/>
      <c:overlay val="0"/>
    </c:legend>
    <c:plotVisOnly val="1"/>
    <c:dispBlanksAs val="gap"/>
    <c:showDLblsOverMax val="0"/>
  </c:chart>
  <c:spPr>
    <a:ln>
      <a:noFill/>
    </a:ln>
  </c:spPr>
  <c:externalData r:id="rId2">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c:date1904 val="0"/>
  <c:lang val="en-AU"/>
  <c:roundedCorners val="0"/>
  <mc:AlternateContent xmlns:mc="http://schemas.openxmlformats.org/markup-compatibility/2006">
    <mc:Choice xmlns:c14="http://schemas.microsoft.com/office/drawing/2007/8/2/chart" Requires="c14">
      <c14:style val="129"/>
    </mc:Choice>
    <mc:Fallback>
      <c:style val="29"/>
    </mc:Fallback>
  </mc:AlternateContent>
  <c:clrMapOvr bg1="lt1" tx1="dk1" bg2="lt2" tx2="dk2" accent1="accent1" accent2="accent2" accent3="accent3" accent4="accent4" accent5="accent5" accent6="accent6" hlink="hlink" folHlink="folHlink"/>
  <c:chart>
    <c:title>
      <c:tx>
        <c:rich>
          <a:bodyPr/>
          <a:lstStyle/>
          <a:p>
            <a:pPr>
              <a:defRPr sz="1400"/>
            </a:pPr>
            <a:r>
              <a:rPr lang="en-US" sz="1400"/>
              <a:t>ROE and ROA ( annualised)</a:t>
            </a:r>
          </a:p>
        </c:rich>
      </c:tx>
      <c:overlay val="0"/>
    </c:title>
    <c:autoTitleDeleted val="0"/>
    <c:plotArea>
      <c:layout/>
      <c:lineChart>
        <c:grouping val="standard"/>
        <c:varyColors val="0"/>
        <c:ser>
          <c:idx val="0"/>
          <c:order val="0"/>
          <c:tx>
            <c:strRef>
              <c:f>Ratios!$D$28</c:f>
              <c:strCache>
                <c:ptCount val="1"/>
                <c:pt idx="0">
                  <c:v>ROA</c:v>
                </c:pt>
              </c:strCache>
            </c:strRef>
          </c:tx>
          <c:marker>
            <c:symbol val="none"/>
          </c:marker>
          <c:dLbls>
            <c:dLbl>
              <c:idx val="0"/>
              <c:layout>
                <c:manualLayout>
                  <c:x val="0"/>
                  <c:y val="-3.7037037037037125E-2"/>
                </c:manualLayout>
              </c:layout>
              <c:showLegendKey val="0"/>
              <c:showVal val="1"/>
              <c:showCatName val="0"/>
              <c:showSerName val="0"/>
              <c:showPercent val="0"/>
              <c:showBubbleSize val="0"/>
            </c:dLbl>
            <c:dLbl>
              <c:idx val="1"/>
              <c:layout>
                <c:manualLayout>
                  <c:x val="0"/>
                  <c:y val="-4.1666666666666755E-2"/>
                </c:manualLayout>
              </c:layout>
              <c:showLegendKey val="0"/>
              <c:showVal val="1"/>
              <c:showCatName val="0"/>
              <c:showSerName val="0"/>
              <c:showPercent val="0"/>
              <c:showBubbleSize val="0"/>
            </c:dLbl>
            <c:dLbl>
              <c:idx val="2"/>
              <c:layout>
                <c:manualLayout>
                  <c:x val="0"/>
                  <c:y val="-3.7037037037037035E-2"/>
                </c:manualLayout>
              </c:layout>
              <c:showLegendKey val="0"/>
              <c:showVal val="1"/>
              <c:showCatName val="0"/>
              <c:showSerName val="0"/>
              <c:showPercent val="0"/>
              <c:showBubbleSize val="0"/>
            </c:dLbl>
            <c:dLbl>
              <c:idx val="3"/>
              <c:layout>
                <c:manualLayout>
                  <c:x val="-2.7649769585253458E-2"/>
                  <c:y val="-5.5239673496529779E-2"/>
                </c:manualLayout>
              </c:layout>
              <c:showLegendKey val="0"/>
              <c:showVal val="1"/>
              <c:showCatName val="0"/>
              <c:showSerName val="0"/>
              <c:showPercent val="0"/>
              <c:showBubbleSize val="0"/>
            </c:dLbl>
            <c:dLbl>
              <c:idx val="4"/>
              <c:layout>
                <c:manualLayout>
                  <c:x val="-4.5622119815668202E-2"/>
                  <c:y val="-5.9869273457023052E-2"/>
                </c:manualLayout>
              </c:layout>
              <c:showLegendKey val="0"/>
              <c:showVal val="1"/>
              <c:showCatName val="0"/>
              <c:showSerName val="0"/>
              <c:showPercent val="0"/>
              <c:showBubbleSize val="0"/>
            </c:dLbl>
            <c:showLegendKey val="0"/>
            <c:showVal val="1"/>
            <c:showCatName val="0"/>
            <c:showSerName val="0"/>
            <c:showPercent val="0"/>
            <c:showBubbleSize val="0"/>
            <c:showLeaderLines val="0"/>
          </c:dLbls>
          <c:cat>
            <c:strRef>
              <c:f>Ratios!$H$4:$L$4</c:f>
              <c:strCache>
                <c:ptCount val="5"/>
                <c:pt idx="0">
                  <c:v>Q4-15</c:v>
                </c:pt>
                <c:pt idx="1">
                  <c:v>Q1-16</c:v>
                </c:pt>
                <c:pt idx="2">
                  <c:v>Q2-16</c:v>
                </c:pt>
                <c:pt idx="3">
                  <c:v>Q3-16</c:v>
                </c:pt>
                <c:pt idx="4">
                  <c:v>Q4-16</c:v>
                </c:pt>
              </c:strCache>
            </c:strRef>
          </c:cat>
          <c:val>
            <c:numRef>
              <c:f>Ratios!$H$28:$L$28</c:f>
              <c:numCache>
                <c:formatCode>0.0%</c:formatCode>
                <c:ptCount val="5"/>
                <c:pt idx="0">
                  <c:v>3.1585084736150404E-2</c:v>
                </c:pt>
                <c:pt idx="1">
                  <c:v>3.1260687865657021E-2</c:v>
                </c:pt>
                <c:pt idx="2">
                  <c:v>3.3233497121524437E-2</c:v>
                </c:pt>
                <c:pt idx="3">
                  <c:v>3.3583578429842678E-2</c:v>
                </c:pt>
                <c:pt idx="4">
                  <c:v>3.4249905356197603E-2</c:v>
                </c:pt>
              </c:numCache>
            </c:numRef>
          </c:val>
          <c:smooth val="0"/>
        </c:ser>
        <c:ser>
          <c:idx val="1"/>
          <c:order val="1"/>
          <c:tx>
            <c:strRef>
              <c:f>Ratios!$D$29</c:f>
              <c:strCache>
                <c:ptCount val="1"/>
                <c:pt idx="0">
                  <c:v>ROE</c:v>
                </c:pt>
              </c:strCache>
            </c:strRef>
          </c:tx>
          <c:marker>
            <c:symbol val="none"/>
          </c:marker>
          <c:dLbls>
            <c:dLbl>
              <c:idx val="4"/>
              <c:layout>
                <c:manualLayout>
                  <c:x val="-3.0721966205837285E-2"/>
                  <c:y val="-2.3937757307330269E-2"/>
                </c:manualLayout>
              </c:layout>
              <c:showLegendKey val="0"/>
              <c:showVal val="1"/>
              <c:showCatName val="0"/>
              <c:showSerName val="0"/>
              <c:showPercent val="0"/>
              <c:showBubbleSize val="0"/>
            </c:dLbl>
            <c:showLegendKey val="0"/>
            <c:showVal val="1"/>
            <c:showCatName val="0"/>
            <c:showSerName val="0"/>
            <c:showPercent val="0"/>
            <c:showBubbleSize val="0"/>
            <c:showLeaderLines val="0"/>
          </c:dLbls>
          <c:cat>
            <c:strRef>
              <c:f>Ratios!$H$4:$L$4</c:f>
              <c:strCache>
                <c:ptCount val="5"/>
                <c:pt idx="0">
                  <c:v>Q4-15</c:v>
                </c:pt>
                <c:pt idx="1">
                  <c:v>Q1-16</c:v>
                </c:pt>
                <c:pt idx="2">
                  <c:v>Q2-16</c:v>
                </c:pt>
                <c:pt idx="3">
                  <c:v>Q3-16</c:v>
                </c:pt>
                <c:pt idx="4">
                  <c:v>Q4-16</c:v>
                </c:pt>
              </c:strCache>
            </c:strRef>
          </c:cat>
          <c:val>
            <c:numRef>
              <c:f>Ratios!$H$29:$L$29</c:f>
              <c:numCache>
                <c:formatCode>0.0%</c:formatCode>
                <c:ptCount val="5"/>
                <c:pt idx="0">
                  <c:v>0.28539793131477287</c:v>
                </c:pt>
                <c:pt idx="1">
                  <c:v>0.27193243776848325</c:v>
                </c:pt>
                <c:pt idx="2">
                  <c:v>0.29547729643830467</c:v>
                </c:pt>
                <c:pt idx="3">
                  <c:v>0.30301603044082936</c:v>
                </c:pt>
                <c:pt idx="4">
                  <c:v>0.30834493850093303</c:v>
                </c:pt>
              </c:numCache>
            </c:numRef>
          </c:val>
          <c:smooth val="0"/>
        </c:ser>
        <c:dLbls>
          <c:showLegendKey val="0"/>
          <c:showVal val="1"/>
          <c:showCatName val="0"/>
          <c:showSerName val="0"/>
          <c:showPercent val="0"/>
          <c:showBubbleSize val="0"/>
        </c:dLbls>
        <c:marker val="1"/>
        <c:smooth val="0"/>
        <c:axId val="120969856"/>
        <c:axId val="121004416"/>
      </c:lineChart>
      <c:catAx>
        <c:axId val="120969856"/>
        <c:scaling>
          <c:orientation val="minMax"/>
        </c:scaling>
        <c:delete val="0"/>
        <c:axPos val="b"/>
        <c:majorTickMark val="none"/>
        <c:minorTickMark val="none"/>
        <c:tickLblPos val="nextTo"/>
        <c:txPr>
          <a:bodyPr/>
          <a:lstStyle/>
          <a:p>
            <a:pPr>
              <a:defRPr b="1"/>
            </a:pPr>
            <a:endParaRPr lang="en-US"/>
          </a:p>
        </c:txPr>
        <c:crossAx val="121004416"/>
        <c:crosses val="autoZero"/>
        <c:auto val="1"/>
        <c:lblAlgn val="ctr"/>
        <c:lblOffset val="100"/>
        <c:noMultiLvlLbl val="0"/>
      </c:catAx>
      <c:valAx>
        <c:axId val="121004416"/>
        <c:scaling>
          <c:orientation val="minMax"/>
        </c:scaling>
        <c:delete val="1"/>
        <c:axPos val="l"/>
        <c:numFmt formatCode="0.0%" sourceLinked="1"/>
        <c:majorTickMark val="none"/>
        <c:minorTickMark val="none"/>
        <c:tickLblPos val="nextTo"/>
        <c:crossAx val="120969856"/>
        <c:crosses val="autoZero"/>
        <c:crossBetween val="between"/>
      </c:valAx>
    </c:plotArea>
    <c:legend>
      <c:legendPos val="b"/>
      <c:overlay val="0"/>
    </c:legend>
    <c:plotVisOnly val="1"/>
    <c:dispBlanksAs val="gap"/>
    <c:showDLblsOverMax val="0"/>
  </c:chart>
  <c:spPr>
    <a:ln>
      <a:noFill/>
    </a:ln>
  </c:spPr>
  <c:externalData r:id="rId2">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c:date1904 val="0"/>
  <c:lang val="en-AU"/>
  <c:roundedCorners val="0"/>
  <mc:AlternateContent xmlns:mc="http://schemas.openxmlformats.org/markup-compatibility/2006">
    <mc:Choice xmlns:c14="http://schemas.microsoft.com/office/drawing/2007/8/2/chart" Requires="c14">
      <c14:style val="126"/>
    </mc:Choice>
    <mc:Fallback>
      <c:style val="26"/>
    </mc:Fallback>
  </mc:AlternateContent>
  <c:clrMapOvr bg1="lt1" tx1="dk1" bg2="lt2" tx2="dk2" accent1="accent1" accent2="accent2" accent3="accent3" accent4="accent4" accent5="accent5" accent6="accent6" hlink="hlink" folHlink="folHlink"/>
  <c:chart>
    <c:title>
      <c:tx>
        <c:rich>
          <a:bodyPr/>
          <a:lstStyle/>
          <a:p>
            <a:pPr>
              <a:defRPr sz="1600"/>
            </a:pPr>
            <a:r>
              <a:rPr lang="en-AU" sz="1600"/>
              <a:t>Profitability</a:t>
            </a:r>
          </a:p>
        </c:rich>
      </c:tx>
      <c:overlay val="0"/>
    </c:title>
    <c:autoTitleDeleted val="0"/>
    <c:plotArea>
      <c:layout/>
      <c:barChart>
        <c:barDir val="col"/>
        <c:grouping val="clustered"/>
        <c:varyColors val="0"/>
        <c:ser>
          <c:idx val="0"/>
          <c:order val="0"/>
          <c:tx>
            <c:strRef>
              <c:f>Ratios!$D$10</c:f>
              <c:strCache>
                <c:ptCount val="1"/>
                <c:pt idx="0">
                  <c:v>Total Income</c:v>
                </c:pt>
              </c:strCache>
            </c:strRef>
          </c:tx>
          <c:spPr>
            <a:solidFill>
              <a:schemeClr val="accent3">
                <a:lumMod val="75000"/>
              </a:schemeClr>
            </a:solidFill>
          </c:spPr>
          <c:invertIfNegative val="0"/>
          <c:dLbls>
            <c:numFmt formatCode="#,##0,;[Red]\-#,##0," sourceLinked="0"/>
            <c:showLegendKey val="0"/>
            <c:showVal val="1"/>
            <c:showCatName val="0"/>
            <c:showSerName val="0"/>
            <c:showPercent val="0"/>
            <c:showBubbleSize val="0"/>
            <c:showLeaderLines val="0"/>
          </c:dLbls>
          <c:cat>
            <c:strRef>
              <c:f>Ratios!$H$4:$L$4</c:f>
              <c:strCache>
                <c:ptCount val="5"/>
                <c:pt idx="0">
                  <c:v>Q4-15</c:v>
                </c:pt>
                <c:pt idx="1">
                  <c:v>Q1-16</c:v>
                </c:pt>
                <c:pt idx="2">
                  <c:v>Q2-16</c:v>
                </c:pt>
                <c:pt idx="3">
                  <c:v>Q3-16</c:v>
                </c:pt>
                <c:pt idx="4">
                  <c:v>Q4-16</c:v>
                </c:pt>
              </c:strCache>
            </c:strRef>
          </c:cat>
          <c:val>
            <c:numRef>
              <c:f>Ratios!$H$10:$L$10</c:f>
              <c:numCache>
                <c:formatCode>_-* #,##0_-;\-* #,##0_-;_-* "-"??_-;_-@_-</c:formatCode>
                <c:ptCount val="5"/>
                <c:pt idx="0">
                  <c:v>419491.53400000004</c:v>
                </c:pt>
                <c:pt idx="1">
                  <c:v>398501.00720000011</c:v>
                </c:pt>
                <c:pt idx="2">
                  <c:v>433189.04559999995</c:v>
                </c:pt>
                <c:pt idx="3">
                  <c:v>456045.32789999997</c:v>
                </c:pt>
                <c:pt idx="4">
                  <c:v>504799.19379999989</c:v>
                </c:pt>
              </c:numCache>
            </c:numRef>
          </c:val>
        </c:ser>
        <c:ser>
          <c:idx val="1"/>
          <c:order val="1"/>
          <c:tx>
            <c:strRef>
              <c:f>Ratios!$D$12</c:f>
              <c:strCache>
                <c:ptCount val="1"/>
                <c:pt idx="0">
                  <c:v>Total costs</c:v>
                </c:pt>
              </c:strCache>
            </c:strRef>
          </c:tx>
          <c:spPr>
            <a:solidFill>
              <a:schemeClr val="accent6"/>
            </a:solidFill>
          </c:spPr>
          <c:invertIfNegative val="0"/>
          <c:dLbls>
            <c:numFmt formatCode="#,##0,;[Red]\-#,##0," sourceLinked="0"/>
            <c:showLegendKey val="0"/>
            <c:showVal val="1"/>
            <c:showCatName val="0"/>
            <c:showSerName val="0"/>
            <c:showPercent val="0"/>
            <c:showBubbleSize val="0"/>
            <c:showLeaderLines val="0"/>
          </c:dLbls>
          <c:cat>
            <c:strRef>
              <c:f>Ratios!$H$4:$L$4</c:f>
              <c:strCache>
                <c:ptCount val="5"/>
                <c:pt idx="0">
                  <c:v>Q4-15</c:v>
                </c:pt>
                <c:pt idx="1">
                  <c:v>Q1-16</c:v>
                </c:pt>
                <c:pt idx="2">
                  <c:v>Q2-16</c:v>
                </c:pt>
                <c:pt idx="3">
                  <c:v>Q3-16</c:v>
                </c:pt>
                <c:pt idx="4">
                  <c:v>Q4-16</c:v>
                </c:pt>
              </c:strCache>
            </c:strRef>
          </c:cat>
          <c:val>
            <c:numRef>
              <c:f>Ratios!$H$12:$L$12</c:f>
              <c:numCache>
                <c:formatCode>_-* #,##0_-;\-* #,##0_-;_-* "-"??_-;_-@_-</c:formatCode>
                <c:ptCount val="5"/>
                <c:pt idx="0">
                  <c:v>207153.38600000003</c:v>
                </c:pt>
                <c:pt idx="1">
                  <c:v>196491.67210000005</c:v>
                </c:pt>
                <c:pt idx="2">
                  <c:v>212094.17429999998</c:v>
                </c:pt>
                <c:pt idx="3">
                  <c:v>222059.03319999998</c:v>
                </c:pt>
                <c:pt idx="4">
                  <c:v>238096.2402</c:v>
                </c:pt>
              </c:numCache>
            </c:numRef>
          </c:val>
        </c:ser>
        <c:ser>
          <c:idx val="2"/>
          <c:order val="2"/>
          <c:tx>
            <c:strRef>
              <c:f>Ratios!$D$14</c:f>
              <c:strCache>
                <c:ptCount val="1"/>
                <c:pt idx="0">
                  <c:v>NPAT</c:v>
                </c:pt>
              </c:strCache>
            </c:strRef>
          </c:tx>
          <c:spPr>
            <a:solidFill>
              <a:schemeClr val="accent5">
                <a:lumMod val="75000"/>
              </a:schemeClr>
            </a:solidFill>
          </c:spPr>
          <c:invertIfNegative val="0"/>
          <c:dLbls>
            <c:numFmt formatCode="#,##0,;[Red]\-#,##0," sourceLinked="0"/>
            <c:showLegendKey val="0"/>
            <c:showVal val="1"/>
            <c:showCatName val="0"/>
            <c:showSerName val="0"/>
            <c:showPercent val="0"/>
            <c:showBubbleSize val="0"/>
            <c:showLeaderLines val="0"/>
          </c:dLbls>
          <c:cat>
            <c:strRef>
              <c:f>Ratios!$H$4:$L$4</c:f>
              <c:strCache>
                <c:ptCount val="5"/>
                <c:pt idx="0">
                  <c:v>Q4-15</c:v>
                </c:pt>
                <c:pt idx="1">
                  <c:v>Q1-16</c:v>
                </c:pt>
                <c:pt idx="2">
                  <c:v>Q2-16</c:v>
                </c:pt>
                <c:pt idx="3">
                  <c:v>Q3-16</c:v>
                </c:pt>
                <c:pt idx="4">
                  <c:v>Q4-16</c:v>
                </c:pt>
              </c:strCache>
            </c:strRef>
          </c:cat>
          <c:val>
            <c:numRef>
              <c:f>Ratios!$H$14:$L$14</c:f>
              <c:numCache>
                <c:formatCode>_-* #,##0_-;\-* #,##0_-;_-* "-"??_-;_-@_-</c:formatCode>
                <c:ptCount val="5"/>
                <c:pt idx="0">
                  <c:v>141015.13570000001</c:v>
                </c:pt>
                <c:pt idx="1">
                  <c:v>143311.63070000004</c:v>
                </c:pt>
                <c:pt idx="2">
                  <c:v>158064.01369999995</c:v>
                </c:pt>
                <c:pt idx="3">
                  <c:v>165311.44459999999</c:v>
                </c:pt>
                <c:pt idx="4">
                  <c:v>176763.61169999989</c:v>
                </c:pt>
              </c:numCache>
            </c:numRef>
          </c:val>
        </c:ser>
        <c:dLbls>
          <c:showLegendKey val="0"/>
          <c:showVal val="1"/>
          <c:showCatName val="0"/>
          <c:showSerName val="0"/>
          <c:showPercent val="0"/>
          <c:showBubbleSize val="0"/>
        </c:dLbls>
        <c:gapWidth val="150"/>
        <c:axId val="121023488"/>
        <c:axId val="121029376"/>
      </c:barChart>
      <c:catAx>
        <c:axId val="121023488"/>
        <c:scaling>
          <c:orientation val="minMax"/>
        </c:scaling>
        <c:delete val="0"/>
        <c:axPos val="b"/>
        <c:majorTickMark val="none"/>
        <c:minorTickMark val="none"/>
        <c:tickLblPos val="nextTo"/>
        <c:txPr>
          <a:bodyPr/>
          <a:lstStyle/>
          <a:p>
            <a:pPr>
              <a:defRPr b="1"/>
            </a:pPr>
            <a:endParaRPr lang="en-US"/>
          </a:p>
        </c:txPr>
        <c:crossAx val="121029376"/>
        <c:crosses val="autoZero"/>
        <c:auto val="1"/>
        <c:lblAlgn val="ctr"/>
        <c:lblOffset val="100"/>
        <c:noMultiLvlLbl val="0"/>
      </c:catAx>
      <c:valAx>
        <c:axId val="121029376"/>
        <c:scaling>
          <c:orientation val="minMax"/>
        </c:scaling>
        <c:delete val="1"/>
        <c:axPos val="l"/>
        <c:numFmt formatCode="_-* #,##0_-;\-* #,##0_-;_-* &quot;-&quot;??_-;_-@_-" sourceLinked="1"/>
        <c:majorTickMark val="out"/>
        <c:minorTickMark val="none"/>
        <c:tickLblPos val="nextTo"/>
        <c:crossAx val="121023488"/>
        <c:crosses val="autoZero"/>
        <c:crossBetween val="between"/>
      </c:valAx>
    </c:plotArea>
    <c:legend>
      <c:legendPos val="t"/>
      <c:overlay val="0"/>
    </c:legend>
    <c:plotVisOnly val="1"/>
    <c:dispBlanksAs val="gap"/>
    <c:showDLblsOverMax val="0"/>
  </c:chart>
  <c:spPr>
    <a:ln>
      <a:noFill/>
    </a:ln>
  </c:spPr>
  <c:externalData r:id="rId2">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c:date1904 val="0"/>
  <c:lang val="en-AU"/>
  <c:roundedCorners val="0"/>
  <mc:AlternateContent xmlns:mc="http://schemas.openxmlformats.org/markup-compatibility/2006">
    <mc:Choice xmlns:c14="http://schemas.microsoft.com/office/drawing/2007/8/2/chart" Requires="c14">
      <c14:style val="129"/>
    </mc:Choice>
    <mc:Fallback>
      <c:style val="29"/>
    </mc:Fallback>
  </mc:AlternateContent>
  <c:clrMapOvr bg1="lt1" tx1="dk1" bg2="lt2" tx2="dk2" accent1="accent1" accent2="accent2" accent3="accent3" accent4="accent4" accent5="accent5" accent6="accent6" hlink="hlink" folHlink="folHlink"/>
  <c:chart>
    <c:title>
      <c:tx>
        <c:rich>
          <a:bodyPr/>
          <a:lstStyle/>
          <a:p>
            <a:pPr>
              <a:defRPr sz="1400"/>
            </a:pPr>
            <a:r>
              <a:rPr lang="en-US" sz="1400"/>
              <a:t>Net Interest</a:t>
            </a:r>
            <a:r>
              <a:rPr lang="en-US" sz="1400" baseline="0"/>
              <a:t> Income and NIM ( annualized)</a:t>
            </a:r>
            <a:endParaRPr lang="en-US" sz="1400"/>
          </a:p>
        </c:rich>
      </c:tx>
      <c:layout>
        <c:manualLayout>
          <c:xMode val="edge"/>
          <c:yMode val="edge"/>
          <c:x val="0.11610362845066052"/>
          <c:y val="0"/>
        </c:manualLayout>
      </c:layout>
      <c:overlay val="0"/>
    </c:title>
    <c:autoTitleDeleted val="0"/>
    <c:plotArea>
      <c:layout/>
      <c:barChart>
        <c:barDir val="col"/>
        <c:grouping val="clustered"/>
        <c:varyColors val="0"/>
        <c:ser>
          <c:idx val="0"/>
          <c:order val="0"/>
          <c:tx>
            <c:strRef>
              <c:f>Ratios!$D$7</c:f>
              <c:strCache>
                <c:ptCount val="1"/>
                <c:pt idx="0">
                  <c:v>Net interest income</c:v>
                </c:pt>
              </c:strCache>
            </c:strRef>
          </c:tx>
          <c:invertIfNegative val="0"/>
          <c:dLbls>
            <c:numFmt formatCode="0.0" sourceLinked="0"/>
            <c:showLegendKey val="0"/>
            <c:showVal val="1"/>
            <c:showCatName val="0"/>
            <c:showSerName val="0"/>
            <c:showPercent val="0"/>
            <c:showBubbleSize val="0"/>
            <c:showLeaderLines val="0"/>
          </c:dLbls>
          <c:cat>
            <c:strRef>
              <c:f>Ratios!$H$4:$L$4</c:f>
              <c:strCache>
                <c:ptCount val="5"/>
                <c:pt idx="0">
                  <c:v>Q4-15</c:v>
                </c:pt>
                <c:pt idx="1">
                  <c:v>Q1-16</c:v>
                </c:pt>
                <c:pt idx="2">
                  <c:v>Q2-16</c:v>
                </c:pt>
                <c:pt idx="3">
                  <c:v>Q3-16</c:v>
                </c:pt>
                <c:pt idx="4">
                  <c:v>Q4-16</c:v>
                </c:pt>
              </c:strCache>
            </c:strRef>
          </c:cat>
          <c:val>
            <c:numRef>
              <c:f>Ratios!$H$7:$L$7</c:f>
              <c:numCache>
                <c:formatCode>_-* #,##0_-;\-* #,##0_-;_-* "-"??_-;_-@_-</c:formatCode>
                <c:ptCount val="5"/>
                <c:pt idx="0">
                  <c:v>262852.21110000001</c:v>
                </c:pt>
                <c:pt idx="1">
                  <c:v>263675.04910000006</c:v>
                </c:pt>
                <c:pt idx="2">
                  <c:v>267211.67159999994</c:v>
                </c:pt>
                <c:pt idx="3">
                  <c:v>281212.77789999999</c:v>
                </c:pt>
                <c:pt idx="4">
                  <c:v>296579.31289999996</c:v>
                </c:pt>
              </c:numCache>
            </c:numRef>
          </c:val>
        </c:ser>
        <c:dLbls>
          <c:showLegendKey val="0"/>
          <c:showVal val="0"/>
          <c:showCatName val="0"/>
          <c:showSerName val="0"/>
          <c:showPercent val="0"/>
          <c:showBubbleSize val="0"/>
        </c:dLbls>
        <c:gapWidth val="150"/>
        <c:axId val="124107008"/>
        <c:axId val="124114048"/>
      </c:barChart>
      <c:lineChart>
        <c:grouping val="standard"/>
        <c:varyColors val="0"/>
        <c:ser>
          <c:idx val="1"/>
          <c:order val="1"/>
          <c:tx>
            <c:strRef>
              <c:f>Ratios!$D$30</c:f>
              <c:strCache>
                <c:ptCount val="1"/>
                <c:pt idx="0">
                  <c:v>NIM</c:v>
                </c:pt>
              </c:strCache>
            </c:strRef>
          </c:tx>
          <c:marker>
            <c:symbol val="none"/>
          </c:marker>
          <c:dLbls>
            <c:dLbl>
              <c:idx val="3"/>
              <c:layout>
                <c:manualLayout>
                  <c:x val="0"/>
                  <c:y val="-3.2806098613139711E-2"/>
                </c:manualLayout>
              </c:layout>
              <c:showLegendKey val="0"/>
              <c:showVal val="1"/>
              <c:showCatName val="0"/>
              <c:showSerName val="0"/>
              <c:showPercent val="0"/>
              <c:showBubbleSize val="0"/>
            </c:dLbl>
            <c:showLegendKey val="0"/>
            <c:showVal val="1"/>
            <c:showCatName val="0"/>
            <c:showSerName val="0"/>
            <c:showPercent val="0"/>
            <c:showBubbleSize val="0"/>
            <c:showLeaderLines val="0"/>
          </c:dLbls>
          <c:cat>
            <c:strRef>
              <c:f>Ratios!$G$4:$K$4</c:f>
              <c:strCache>
                <c:ptCount val="5"/>
                <c:pt idx="0">
                  <c:v>Q3-15</c:v>
                </c:pt>
                <c:pt idx="1">
                  <c:v>Q4-15</c:v>
                </c:pt>
                <c:pt idx="2">
                  <c:v>Q1-16</c:v>
                </c:pt>
                <c:pt idx="3">
                  <c:v>Q2-16</c:v>
                </c:pt>
                <c:pt idx="4">
                  <c:v>Q3-16</c:v>
                </c:pt>
              </c:strCache>
            </c:strRef>
          </c:cat>
          <c:val>
            <c:numRef>
              <c:f>Ratios!$H$30:$L$30</c:f>
              <c:numCache>
                <c:formatCode>0.0%</c:formatCode>
                <c:ptCount val="5"/>
                <c:pt idx="0">
                  <c:v>7.6861625463204561E-2</c:v>
                </c:pt>
                <c:pt idx="1">
                  <c:v>7.4071064877441029E-2</c:v>
                </c:pt>
                <c:pt idx="2">
                  <c:v>7.1061543842472361E-2</c:v>
                </c:pt>
                <c:pt idx="3">
                  <c:v>7.1889268535771753E-2</c:v>
                </c:pt>
                <c:pt idx="4">
                  <c:v>7.3762308648218269E-2</c:v>
                </c:pt>
              </c:numCache>
            </c:numRef>
          </c:val>
          <c:smooth val="0"/>
        </c:ser>
        <c:dLbls>
          <c:showLegendKey val="0"/>
          <c:showVal val="1"/>
          <c:showCatName val="0"/>
          <c:showSerName val="0"/>
          <c:showPercent val="0"/>
          <c:showBubbleSize val="0"/>
        </c:dLbls>
        <c:marker val="1"/>
        <c:smooth val="0"/>
        <c:axId val="123806464"/>
        <c:axId val="124115968"/>
      </c:lineChart>
      <c:catAx>
        <c:axId val="124107008"/>
        <c:scaling>
          <c:orientation val="minMax"/>
        </c:scaling>
        <c:delete val="0"/>
        <c:axPos val="b"/>
        <c:majorTickMark val="none"/>
        <c:minorTickMark val="none"/>
        <c:tickLblPos val="nextTo"/>
        <c:txPr>
          <a:bodyPr/>
          <a:lstStyle/>
          <a:p>
            <a:pPr>
              <a:defRPr b="1"/>
            </a:pPr>
            <a:endParaRPr lang="en-US"/>
          </a:p>
        </c:txPr>
        <c:crossAx val="124114048"/>
        <c:crosses val="autoZero"/>
        <c:auto val="1"/>
        <c:lblAlgn val="ctr"/>
        <c:lblOffset val="100"/>
        <c:noMultiLvlLbl val="0"/>
      </c:catAx>
      <c:valAx>
        <c:axId val="124114048"/>
        <c:scaling>
          <c:orientation val="minMax"/>
        </c:scaling>
        <c:delete val="0"/>
        <c:axPos val="l"/>
        <c:numFmt formatCode="_-* #,##0_-;\-* #,##0_-;_-* &quot;-&quot;??_-;_-@_-" sourceLinked="1"/>
        <c:majorTickMark val="out"/>
        <c:minorTickMark val="none"/>
        <c:tickLblPos val="nextTo"/>
        <c:crossAx val="124107008"/>
        <c:crosses val="autoZero"/>
        <c:crossBetween val="between"/>
        <c:dispUnits>
          <c:builtInUnit val="thousands"/>
          <c:dispUnitsLbl>
            <c:layout>
              <c:manualLayout>
                <c:xMode val="edge"/>
                <c:yMode val="edge"/>
                <c:x val="2.0569795573866369E-2"/>
                <c:y val="0.33064017188710998"/>
              </c:manualLayout>
            </c:layout>
            <c:tx>
              <c:rich>
                <a:bodyPr/>
                <a:lstStyle/>
                <a:p>
                  <a:pPr>
                    <a:defRPr/>
                  </a:pPr>
                  <a:r>
                    <a:rPr lang="en-US"/>
                    <a:t>K'000</a:t>
                  </a:r>
                </a:p>
              </c:rich>
            </c:tx>
          </c:dispUnitsLbl>
        </c:dispUnits>
      </c:valAx>
      <c:valAx>
        <c:axId val="124115968"/>
        <c:scaling>
          <c:orientation val="minMax"/>
          <c:min val="2.0000000000000004E-2"/>
        </c:scaling>
        <c:delete val="0"/>
        <c:axPos val="r"/>
        <c:numFmt formatCode="0.0%" sourceLinked="1"/>
        <c:majorTickMark val="out"/>
        <c:minorTickMark val="none"/>
        <c:tickLblPos val="nextTo"/>
        <c:crossAx val="123806464"/>
        <c:crosses val="max"/>
        <c:crossBetween val="between"/>
        <c:majorUnit val="1.0000000000000002E-2"/>
      </c:valAx>
      <c:catAx>
        <c:axId val="123806464"/>
        <c:scaling>
          <c:orientation val="minMax"/>
        </c:scaling>
        <c:delete val="1"/>
        <c:axPos val="b"/>
        <c:majorTickMark val="out"/>
        <c:minorTickMark val="none"/>
        <c:tickLblPos val="nextTo"/>
        <c:crossAx val="124115968"/>
        <c:crosses val="autoZero"/>
        <c:auto val="1"/>
        <c:lblAlgn val="ctr"/>
        <c:lblOffset val="100"/>
        <c:noMultiLvlLbl val="0"/>
      </c:catAx>
    </c:plotArea>
    <c:legend>
      <c:legendPos val="b"/>
      <c:layout>
        <c:manualLayout>
          <c:xMode val="edge"/>
          <c:yMode val="edge"/>
          <c:x val="0.25336339273380304"/>
          <c:y val="0.88713336693898071"/>
          <c:w val="0.57748351982318002"/>
          <c:h val="8.4747119964042453E-2"/>
        </c:manualLayout>
      </c:layout>
      <c:overlay val="0"/>
    </c:legend>
    <c:plotVisOnly val="1"/>
    <c:dispBlanksAs val="gap"/>
    <c:showDLblsOverMax val="0"/>
  </c:chart>
  <c:spPr>
    <a:ln>
      <a:noFill/>
    </a:ln>
  </c:spPr>
  <c:externalData r:id="rId2">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c:date1904 val="0"/>
  <c:lang val="en-AU"/>
  <c:roundedCorners val="0"/>
  <mc:AlternateContent xmlns:mc="http://schemas.openxmlformats.org/markup-compatibility/2006">
    <mc:Choice xmlns:c14="http://schemas.microsoft.com/office/drawing/2007/8/2/chart" Requires="c14">
      <c14:style val="129"/>
    </mc:Choice>
    <mc:Fallback>
      <c:style val="29"/>
    </mc:Fallback>
  </mc:AlternateContent>
  <c:clrMapOvr bg1="lt1" tx1="dk1" bg2="lt2" tx2="dk2" accent1="accent1" accent2="accent2" accent3="accent3" accent4="accent4" accent5="accent5" accent6="accent6" hlink="hlink" folHlink="folHlink"/>
  <c:chart>
    <c:title>
      <c:tx>
        <c:rich>
          <a:bodyPr/>
          <a:lstStyle/>
          <a:p>
            <a:pPr>
              <a:defRPr/>
            </a:pPr>
            <a:r>
              <a:rPr lang="en-US"/>
              <a:t>Profit and Loss</a:t>
            </a:r>
          </a:p>
        </c:rich>
      </c:tx>
      <c:overlay val="0"/>
    </c:title>
    <c:autoTitleDeleted val="0"/>
    <c:plotArea>
      <c:layout/>
      <c:barChart>
        <c:barDir val="col"/>
        <c:grouping val="clustered"/>
        <c:varyColors val="0"/>
        <c:ser>
          <c:idx val="2"/>
          <c:order val="0"/>
          <c:tx>
            <c:strRef>
              <c:f>'Qrt Sum'!$E$2</c:f>
              <c:strCache>
                <c:ptCount val="1"/>
                <c:pt idx="0">
                  <c:v>Q4-15</c:v>
                </c:pt>
              </c:strCache>
            </c:strRef>
          </c:tx>
          <c:invertIfNegative val="0"/>
          <c:cat>
            <c:strRef>
              <c:f>'Qrt Sum'!$A$4:$A$9</c:f>
              <c:strCache>
                <c:ptCount val="6"/>
                <c:pt idx="0">
                  <c:v>Net Profit (After tax plus associates)</c:v>
                </c:pt>
                <c:pt idx="1">
                  <c:v>Total Revenue</c:v>
                </c:pt>
                <c:pt idx="2">
                  <c:v>Loan loss provisioning</c:v>
                </c:pt>
                <c:pt idx="3">
                  <c:v>Other Operating Expenses</c:v>
                </c:pt>
                <c:pt idx="4">
                  <c:v>Depreciation and Amortisation</c:v>
                </c:pt>
                <c:pt idx="5">
                  <c:v>Oth Op Exp less Depn and A'mn</c:v>
                </c:pt>
              </c:strCache>
            </c:strRef>
          </c:cat>
          <c:val>
            <c:numRef>
              <c:f>'Qrt Sum'!$E$4:$E$9</c:f>
              <c:numCache>
                <c:formatCode>_-* #,##0.0_-;\-* #,##0.0_-;_-* "-"??_-;_-@_-</c:formatCode>
                <c:ptCount val="6"/>
                <c:pt idx="0">
                  <c:v>141.0151357</c:v>
                </c:pt>
                <c:pt idx="1">
                  <c:v>419.49153400000006</c:v>
                </c:pt>
                <c:pt idx="2">
                  <c:v>18.7860698</c:v>
                </c:pt>
                <c:pt idx="3">
                  <c:v>188.36731620000003</c:v>
                </c:pt>
                <c:pt idx="4">
                  <c:v>29.398221199999998</c:v>
                </c:pt>
                <c:pt idx="5">
                  <c:v>158.96909500000004</c:v>
                </c:pt>
              </c:numCache>
            </c:numRef>
          </c:val>
        </c:ser>
        <c:ser>
          <c:idx val="3"/>
          <c:order val="1"/>
          <c:tx>
            <c:strRef>
              <c:f>'Qrt Sum'!$F$2</c:f>
              <c:strCache>
                <c:ptCount val="1"/>
                <c:pt idx="0">
                  <c:v>Q1-16</c:v>
                </c:pt>
              </c:strCache>
            </c:strRef>
          </c:tx>
          <c:invertIfNegative val="0"/>
          <c:cat>
            <c:strRef>
              <c:f>'Qrt Sum'!$A$4:$A$9</c:f>
              <c:strCache>
                <c:ptCount val="6"/>
                <c:pt idx="0">
                  <c:v>Net Profit (After tax plus associates)</c:v>
                </c:pt>
                <c:pt idx="1">
                  <c:v>Total Revenue</c:v>
                </c:pt>
                <c:pt idx="2">
                  <c:v>Loan loss provisioning</c:v>
                </c:pt>
                <c:pt idx="3">
                  <c:v>Other Operating Expenses</c:v>
                </c:pt>
                <c:pt idx="4">
                  <c:v>Depreciation and Amortisation</c:v>
                </c:pt>
                <c:pt idx="5">
                  <c:v>Oth Op Exp less Depn and A'mn</c:v>
                </c:pt>
              </c:strCache>
            </c:strRef>
          </c:cat>
          <c:val>
            <c:numRef>
              <c:f>'Qrt Sum'!$F$4:$F$9</c:f>
              <c:numCache>
                <c:formatCode>_-* #,##0.0_-;\-* #,##0.0_-;_-* "-"??_-;_-@_-</c:formatCode>
                <c:ptCount val="6"/>
                <c:pt idx="0">
                  <c:v>143.68817310000009</c:v>
                </c:pt>
                <c:pt idx="1">
                  <c:v>396.74766240000008</c:v>
                </c:pt>
                <c:pt idx="2">
                  <c:v>15.2171252</c:v>
                </c:pt>
                <c:pt idx="3">
                  <c:v>179.14465970000001</c:v>
                </c:pt>
                <c:pt idx="4">
                  <c:v>23.227359100000001</c:v>
                </c:pt>
                <c:pt idx="5">
                  <c:v>155.9173006</c:v>
                </c:pt>
              </c:numCache>
            </c:numRef>
          </c:val>
        </c:ser>
        <c:ser>
          <c:idx val="4"/>
          <c:order val="2"/>
          <c:tx>
            <c:strRef>
              <c:f>'Qrt Sum'!$G$2</c:f>
              <c:strCache>
                <c:ptCount val="1"/>
                <c:pt idx="0">
                  <c:v>Q2-16</c:v>
                </c:pt>
              </c:strCache>
            </c:strRef>
          </c:tx>
          <c:invertIfNegative val="0"/>
          <c:cat>
            <c:strRef>
              <c:f>'Qrt Sum'!$A$4:$A$9</c:f>
              <c:strCache>
                <c:ptCount val="6"/>
                <c:pt idx="0">
                  <c:v>Net Profit (After tax plus associates)</c:v>
                </c:pt>
                <c:pt idx="1">
                  <c:v>Total Revenue</c:v>
                </c:pt>
                <c:pt idx="2">
                  <c:v>Loan loss provisioning</c:v>
                </c:pt>
                <c:pt idx="3">
                  <c:v>Other Operating Expenses</c:v>
                </c:pt>
                <c:pt idx="4">
                  <c:v>Depreciation and Amortisation</c:v>
                </c:pt>
                <c:pt idx="5">
                  <c:v>Oth Op Exp less Depn and A'mn</c:v>
                </c:pt>
              </c:strCache>
            </c:strRef>
          </c:cat>
          <c:val>
            <c:numRef>
              <c:f>'Qrt Sum'!$G$4:$G$9</c:f>
              <c:numCache>
                <c:formatCode>_-* #,##0.0_-;\-* #,##0.0_-;_-* "-"??_-;_-@_-</c:formatCode>
                <c:ptCount val="6"/>
                <c:pt idx="0">
                  <c:v>158.06401369999995</c:v>
                </c:pt>
                <c:pt idx="1">
                  <c:v>433.18904559999993</c:v>
                </c:pt>
                <c:pt idx="2">
                  <c:v>24.342749999999999</c:v>
                </c:pt>
                <c:pt idx="3">
                  <c:v>187.7514243</c:v>
                </c:pt>
                <c:pt idx="4">
                  <c:v>24.3523073</c:v>
                </c:pt>
                <c:pt idx="5">
                  <c:v>163.39911699999999</c:v>
                </c:pt>
              </c:numCache>
            </c:numRef>
          </c:val>
        </c:ser>
        <c:ser>
          <c:idx val="5"/>
          <c:order val="3"/>
          <c:tx>
            <c:strRef>
              <c:f>'Qrt Sum'!$H$2</c:f>
              <c:strCache>
                <c:ptCount val="1"/>
                <c:pt idx="0">
                  <c:v>Q3-16</c:v>
                </c:pt>
              </c:strCache>
            </c:strRef>
          </c:tx>
          <c:spPr>
            <a:solidFill>
              <a:schemeClr val="accent6">
                <a:lumMod val="75000"/>
              </a:schemeClr>
            </a:solidFill>
          </c:spPr>
          <c:invertIfNegative val="0"/>
          <c:cat>
            <c:strRef>
              <c:f>'Qrt Sum'!$A$4:$A$9</c:f>
              <c:strCache>
                <c:ptCount val="6"/>
                <c:pt idx="0">
                  <c:v>Net Profit (After tax plus associates)</c:v>
                </c:pt>
                <c:pt idx="1">
                  <c:v>Total Revenue</c:v>
                </c:pt>
                <c:pt idx="2">
                  <c:v>Loan loss provisioning</c:v>
                </c:pt>
                <c:pt idx="3">
                  <c:v>Other Operating Expenses</c:v>
                </c:pt>
                <c:pt idx="4">
                  <c:v>Depreciation and Amortisation</c:v>
                </c:pt>
                <c:pt idx="5">
                  <c:v>Oth Op Exp less Depn and A'mn</c:v>
                </c:pt>
              </c:strCache>
            </c:strRef>
          </c:cat>
          <c:val>
            <c:numRef>
              <c:f>'Qrt Sum'!$H$4:$H$9</c:f>
              <c:numCache>
                <c:formatCode>_-* #,##0.0_-;\-* #,##0.0_-;_-* "-"??_-;_-@_-</c:formatCode>
                <c:ptCount val="6"/>
                <c:pt idx="0">
                  <c:v>165.31144459999999</c:v>
                </c:pt>
                <c:pt idx="1">
                  <c:v>456.04532789999996</c:v>
                </c:pt>
                <c:pt idx="2">
                  <c:v>23.678138399999998</c:v>
                </c:pt>
                <c:pt idx="3">
                  <c:v>198.38089479999999</c:v>
                </c:pt>
                <c:pt idx="4">
                  <c:v>24.016663400000002</c:v>
                </c:pt>
                <c:pt idx="5">
                  <c:v>174.36423139999999</c:v>
                </c:pt>
              </c:numCache>
            </c:numRef>
          </c:val>
        </c:ser>
        <c:ser>
          <c:idx val="0"/>
          <c:order val="4"/>
          <c:tx>
            <c:strRef>
              <c:f>'Qrt Sum'!$I$2</c:f>
              <c:strCache>
                <c:ptCount val="1"/>
                <c:pt idx="0">
                  <c:v>Q4-16</c:v>
                </c:pt>
              </c:strCache>
            </c:strRef>
          </c:tx>
          <c:invertIfNegative val="0"/>
          <c:dLbls>
            <c:showLegendKey val="0"/>
            <c:showVal val="1"/>
            <c:showCatName val="0"/>
            <c:showSerName val="0"/>
            <c:showPercent val="0"/>
            <c:showBubbleSize val="0"/>
            <c:showLeaderLines val="0"/>
          </c:dLbls>
          <c:val>
            <c:numRef>
              <c:f>'Qrt Sum'!$I$4:$I$9</c:f>
              <c:numCache>
                <c:formatCode>_-* #,##0.0_-;\-* #,##0.0_-;_-* "-"??_-;_-@_-</c:formatCode>
                <c:ptCount val="6"/>
                <c:pt idx="0">
                  <c:v>176.7636116999999</c:v>
                </c:pt>
                <c:pt idx="1">
                  <c:v>504.7991937999999</c:v>
                </c:pt>
                <c:pt idx="2">
                  <c:v>35.383907000000001</c:v>
                </c:pt>
                <c:pt idx="3">
                  <c:v>202.71233319999999</c:v>
                </c:pt>
                <c:pt idx="4">
                  <c:v>22.2765141</c:v>
                </c:pt>
                <c:pt idx="5">
                  <c:v>180.4358191</c:v>
                </c:pt>
              </c:numCache>
            </c:numRef>
          </c:val>
        </c:ser>
        <c:dLbls>
          <c:showLegendKey val="0"/>
          <c:showVal val="0"/>
          <c:showCatName val="0"/>
          <c:showSerName val="0"/>
          <c:showPercent val="0"/>
          <c:showBubbleSize val="0"/>
        </c:dLbls>
        <c:gapWidth val="75"/>
        <c:overlap val="-25"/>
        <c:axId val="123937536"/>
        <c:axId val="123939072"/>
      </c:barChart>
      <c:catAx>
        <c:axId val="123937536"/>
        <c:scaling>
          <c:orientation val="minMax"/>
        </c:scaling>
        <c:delete val="0"/>
        <c:axPos val="b"/>
        <c:majorTickMark val="none"/>
        <c:minorTickMark val="none"/>
        <c:tickLblPos val="nextTo"/>
        <c:txPr>
          <a:bodyPr rot="0"/>
          <a:lstStyle/>
          <a:p>
            <a:pPr>
              <a:defRPr/>
            </a:pPr>
            <a:endParaRPr lang="en-US"/>
          </a:p>
        </c:txPr>
        <c:crossAx val="123939072"/>
        <c:crosses val="autoZero"/>
        <c:auto val="1"/>
        <c:lblAlgn val="ctr"/>
        <c:lblOffset val="100"/>
        <c:noMultiLvlLbl val="0"/>
      </c:catAx>
      <c:valAx>
        <c:axId val="123939072"/>
        <c:scaling>
          <c:orientation val="minMax"/>
          <c:max val="700"/>
        </c:scaling>
        <c:delete val="0"/>
        <c:axPos val="l"/>
        <c:title>
          <c:tx>
            <c:rich>
              <a:bodyPr rot="-5400000" vert="horz"/>
              <a:lstStyle/>
              <a:p>
                <a:pPr>
                  <a:defRPr sz="1100"/>
                </a:pPr>
                <a:r>
                  <a:rPr lang="en-AU" sz="1100"/>
                  <a:t>Km's</a:t>
                </a:r>
              </a:p>
            </c:rich>
          </c:tx>
          <c:layout>
            <c:manualLayout>
              <c:xMode val="edge"/>
              <c:yMode val="edge"/>
              <c:x val="1.4473089099954772E-2"/>
              <c:y val="0.41855523246316195"/>
            </c:manualLayout>
          </c:layout>
          <c:overlay val="0"/>
        </c:title>
        <c:numFmt formatCode="#,##0" sourceLinked="0"/>
        <c:majorTickMark val="none"/>
        <c:minorTickMark val="none"/>
        <c:tickLblPos val="nextTo"/>
        <c:txPr>
          <a:bodyPr/>
          <a:lstStyle/>
          <a:p>
            <a:pPr>
              <a:defRPr sz="1050"/>
            </a:pPr>
            <a:endParaRPr lang="en-US"/>
          </a:p>
        </c:txPr>
        <c:crossAx val="123937536"/>
        <c:crosses val="autoZero"/>
        <c:crossBetween val="between"/>
      </c:valAx>
    </c:plotArea>
    <c:legend>
      <c:legendPos val="b"/>
      <c:overlay val="0"/>
    </c:legend>
    <c:plotVisOnly val="1"/>
    <c:dispBlanksAs val="gap"/>
    <c:showDLblsOverMax val="0"/>
  </c:chart>
  <c:spPr>
    <a:ln>
      <a:noFill/>
    </a:ln>
  </c:spPr>
  <c:externalData r:id="rId2">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c:date1904 val="0"/>
  <c:lang val="en-AU"/>
  <c:roundedCorners val="0"/>
  <mc:AlternateContent xmlns:mc="http://schemas.openxmlformats.org/markup-compatibility/2006">
    <mc:Choice xmlns:c14="http://schemas.microsoft.com/office/drawing/2007/8/2/chart" Requires="c14">
      <c14:style val="129"/>
    </mc:Choice>
    <mc:Fallback>
      <c:style val="29"/>
    </mc:Fallback>
  </mc:AlternateContent>
  <c:clrMapOvr bg1="lt1" tx1="dk1" bg2="lt2" tx2="dk2" accent1="accent1" accent2="accent2" accent3="accent3" accent4="accent4" accent5="accent5" accent6="accent6" hlink="hlink" folHlink="folHlink"/>
  <c:chart>
    <c:title>
      <c:tx>
        <c:rich>
          <a:bodyPr/>
          <a:lstStyle/>
          <a:p>
            <a:pPr>
              <a:defRPr/>
            </a:pPr>
            <a:r>
              <a:rPr lang="en-US"/>
              <a:t>Balance Sheet</a:t>
            </a:r>
          </a:p>
        </c:rich>
      </c:tx>
      <c:overlay val="0"/>
    </c:title>
    <c:autoTitleDeleted val="0"/>
    <c:plotArea>
      <c:layout/>
      <c:barChart>
        <c:barDir val="col"/>
        <c:grouping val="clustered"/>
        <c:varyColors val="0"/>
        <c:ser>
          <c:idx val="2"/>
          <c:order val="0"/>
          <c:tx>
            <c:strRef>
              <c:f>'Qrt Sum'!$E$2</c:f>
              <c:strCache>
                <c:ptCount val="1"/>
                <c:pt idx="0">
                  <c:v>Q4-15</c:v>
                </c:pt>
              </c:strCache>
            </c:strRef>
          </c:tx>
          <c:invertIfNegative val="0"/>
          <c:cat>
            <c:strRef>
              <c:f>'Qrt Sum'!$A$12:$A$15</c:f>
              <c:strCache>
                <c:ptCount val="4"/>
                <c:pt idx="0">
                  <c:v>Loans</c:v>
                </c:pt>
                <c:pt idx="1">
                  <c:v>Other Int Earning Assets</c:v>
                </c:pt>
                <c:pt idx="2">
                  <c:v>Deposits</c:v>
                </c:pt>
                <c:pt idx="3">
                  <c:v>Total Assets</c:v>
                </c:pt>
              </c:strCache>
            </c:strRef>
          </c:cat>
          <c:val>
            <c:numRef>
              <c:f>'Qrt Sum'!$E$12:$E$15</c:f>
              <c:numCache>
                <c:formatCode>_-* #,##0.0_-;\-* #,##0.0_-;_-* "-"??_-;_-@_-</c:formatCode>
                <c:ptCount val="4"/>
                <c:pt idx="0">
                  <c:v>8.6988405999999987</c:v>
                </c:pt>
                <c:pt idx="1">
                  <c:v>5.5073145999999999</c:v>
                </c:pt>
                <c:pt idx="2">
                  <c:v>14.595373799999999</c:v>
                </c:pt>
                <c:pt idx="3">
                  <c:v>18.273629799999998</c:v>
                </c:pt>
              </c:numCache>
            </c:numRef>
          </c:val>
        </c:ser>
        <c:ser>
          <c:idx val="3"/>
          <c:order val="1"/>
          <c:tx>
            <c:strRef>
              <c:f>'Qrt Sum'!$F$2</c:f>
              <c:strCache>
                <c:ptCount val="1"/>
                <c:pt idx="0">
                  <c:v>Q1-16</c:v>
                </c:pt>
              </c:strCache>
            </c:strRef>
          </c:tx>
          <c:invertIfNegative val="0"/>
          <c:cat>
            <c:strRef>
              <c:f>'Qrt Sum'!$A$12:$A$15</c:f>
              <c:strCache>
                <c:ptCount val="4"/>
                <c:pt idx="0">
                  <c:v>Loans</c:v>
                </c:pt>
                <c:pt idx="1">
                  <c:v>Other Int Earning Assets</c:v>
                </c:pt>
                <c:pt idx="2">
                  <c:v>Deposits</c:v>
                </c:pt>
                <c:pt idx="3">
                  <c:v>Total Assets</c:v>
                </c:pt>
              </c:strCache>
            </c:strRef>
          </c:cat>
          <c:val>
            <c:numRef>
              <c:f>'Qrt Sum'!$F$12:$F$15</c:f>
              <c:numCache>
                <c:formatCode>_-* #,##0.0_-;\-* #,##0.0_-;_-* "-"??_-;_-@_-</c:formatCode>
                <c:ptCount val="4"/>
                <c:pt idx="0">
                  <c:v>8.8182621000000001</c:v>
                </c:pt>
                <c:pt idx="1">
                  <c:v>5.5046288999999993</c:v>
                </c:pt>
                <c:pt idx="2">
                  <c:v>14.6864518</c:v>
                </c:pt>
                <c:pt idx="3">
                  <c:v>18.462478299999997</c:v>
                </c:pt>
              </c:numCache>
            </c:numRef>
          </c:val>
        </c:ser>
        <c:ser>
          <c:idx val="4"/>
          <c:order val="2"/>
          <c:tx>
            <c:strRef>
              <c:f>'Qrt Sum'!$G$2</c:f>
              <c:strCache>
                <c:ptCount val="1"/>
                <c:pt idx="0">
                  <c:v>Q2-16</c:v>
                </c:pt>
              </c:strCache>
            </c:strRef>
          </c:tx>
          <c:invertIfNegative val="0"/>
          <c:cat>
            <c:strRef>
              <c:f>'Qrt Sum'!$A$12:$A$15</c:f>
              <c:strCache>
                <c:ptCount val="4"/>
                <c:pt idx="0">
                  <c:v>Loans</c:v>
                </c:pt>
                <c:pt idx="1">
                  <c:v>Other Int Earning Assets</c:v>
                </c:pt>
                <c:pt idx="2">
                  <c:v>Deposits</c:v>
                </c:pt>
                <c:pt idx="3">
                  <c:v>Total Assets</c:v>
                </c:pt>
              </c:strCache>
            </c:strRef>
          </c:cat>
          <c:val>
            <c:numRef>
              <c:f>'Qrt Sum'!$G$12:$G$15</c:f>
              <c:numCache>
                <c:formatCode>_-* #,##0.0_-;\-* #,##0.0_-;_-* "-"??_-;_-@_-</c:formatCode>
                <c:ptCount val="4"/>
                <c:pt idx="0">
                  <c:v>9.3209999999999997</c:v>
                </c:pt>
                <c:pt idx="1">
                  <c:v>6.2311440000000005</c:v>
                </c:pt>
                <c:pt idx="2">
                  <c:v>15.654999999999999</c:v>
                </c:pt>
                <c:pt idx="3">
                  <c:v>19.646999999999998</c:v>
                </c:pt>
              </c:numCache>
            </c:numRef>
          </c:val>
        </c:ser>
        <c:ser>
          <c:idx val="5"/>
          <c:order val="3"/>
          <c:tx>
            <c:strRef>
              <c:f>'Qrt Sum'!$H$2</c:f>
              <c:strCache>
                <c:ptCount val="1"/>
                <c:pt idx="0">
                  <c:v>Q3-16</c:v>
                </c:pt>
              </c:strCache>
            </c:strRef>
          </c:tx>
          <c:spPr>
            <a:solidFill>
              <a:schemeClr val="accent6">
                <a:lumMod val="75000"/>
              </a:schemeClr>
            </a:solidFill>
          </c:spPr>
          <c:invertIfNegative val="0"/>
          <c:cat>
            <c:strRef>
              <c:f>'Qrt Sum'!$A$12:$A$15</c:f>
              <c:strCache>
                <c:ptCount val="4"/>
                <c:pt idx="0">
                  <c:v>Loans</c:v>
                </c:pt>
                <c:pt idx="1">
                  <c:v>Other Int Earning Assets</c:v>
                </c:pt>
                <c:pt idx="2">
                  <c:v>Deposits</c:v>
                </c:pt>
                <c:pt idx="3">
                  <c:v>Total Assets</c:v>
                </c:pt>
              </c:strCache>
            </c:strRef>
          </c:cat>
          <c:val>
            <c:numRef>
              <c:f>'Qrt Sum'!$H$12:$H$15</c:f>
              <c:numCache>
                <c:formatCode>_-* #,##0.0_-;\-* #,##0.0_-;_-* "-"??_-;_-@_-</c:formatCode>
                <c:ptCount val="4"/>
                <c:pt idx="0">
                  <c:v>9.9531032999999987</c:v>
                </c:pt>
                <c:pt idx="1">
                  <c:v>6.0408957000000001</c:v>
                </c:pt>
                <c:pt idx="2">
                  <c:v>16.3357642</c:v>
                </c:pt>
                <c:pt idx="3">
                  <c:v>20.456737700000001</c:v>
                </c:pt>
              </c:numCache>
            </c:numRef>
          </c:val>
        </c:ser>
        <c:ser>
          <c:idx val="0"/>
          <c:order val="4"/>
          <c:tx>
            <c:strRef>
              <c:f>'Qrt Sum'!$I$2</c:f>
              <c:strCache>
                <c:ptCount val="1"/>
                <c:pt idx="0">
                  <c:v>Q4-16</c:v>
                </c:pt>
              </c:strCache>
            </c:strRef>
          </c:tx>
          <c:invertIfNegative val="0"/>
          <c:dLbls>
            <c:dLbl>
              <c:idx val="3"/>
              <c:layout>
                <c:manualLayout>
                  <c:x val="1.3422818791946308E-2"/>
                  <c:y val="-1.7297295334065932E-2"/>
                </c:manualLayout>
              </c:layout>
              <c:showLegendKey val="0"/>
              <c:showVal val="1"/>
              <c:showCatName val="0"/>
              <c:showSerName val="0"/>
              <c:showPercent val="0"/>
              <c:showBubbleSize val="0"/>
            </c:dLbl>
            <c:showLegendKey val="0"/>
            <c:showVal val="1"/>
            <c:showCatName val="0"/>
            <c:showSerName val="0"/>
            <c:showPercent val="0"/>
            <c:showBubbleSize val="0"/>
            <c:showLeaderLines val="0"/>
          </c:dLbls>
          <c:val>
            <c:numRef>
              <c:f>'Qrt Sum'!$I$12:$I$15</c:f>
              <c:numCache>
                <c:formatCode>_-* #,##0.0_-;\-* #,##0.0_-;_-* "-"??_-;_-@_-</c:formatCode>
                <c:ptCount val="4"/>
                <c:pt idx="0">
                  <c:v>10.102909200000001</c:v>
                </c:pt>
                <c:pt idx="1">
                  <c:v>6.0693253</c:v>
                </c:pt>
                <c:pt idx="2">
                  <c:v>16.912348600000001</c:v>
                </c:pt>
                <c:pt idx="3">
                  <c:v>20.827975199999997</c:v>
                </c:pt>
              </c:numCache>
            </c:numRef>
          </c:val>
        </c:ser>
        <c:dLbls>
          <c:showLegendKey val="0"/>
          <c:showVal val="0"/>
          <c:showCatName val="0"/>
          <c:showSerName val="0"/>
          <c:showPercent val="0"/>
          <c:showBubbleSize val="0"/>
        </c:dLbls>
        <c:gapWidth val="75"/>
        <c:overlap val="-25"/>
        <c:axId val="124658816"/>
        <c:axId val="124660352"/>
      </c:barChart>
      <c:catAx>
        <c:axId val="124658816"/>
        <c:scaling>
          <c:orientation val="minMax"/>
        </c:scaling>
        <c:delete val="0"/>
        <c:axPos val="b"/>
        <c:majorTickMark val="none"/>
        <c:minorTickMark val="none"/>
        <c:tickLblPos val="nextTo"/>
        <c:crossAx val="124660352"/>
        <c:crosses val="autoZero"/>
        <c:auto val="1"/>
        <c:lblAlgn val="ctr"/>
        <c:lblOffset val="100"/>
        <c:noMultiLvlLbl val="0"/>
      </c:catAx>
      <c:valAx>
        <c:axId val="124660352"/>
        <c:scaling>
          <c:orientation val="minMax"/>
        </c:scaling>
        <c:delete val="0"/>
        <c:axPos val="l"/>
        <c:title>
          <c:tx>
            <c:rich>
              <a:bodyPr rot="-5400000" vert="horz"/>
              <a:lstStyle/>
              <a:p>
                <a:pPr>
                  <a:defRPr sz="1100"/>
                </a:pPr>
                <a:r>
                  <a:rPr lang="en-AU" sz="1100"/>
                  <a:t>K' Bn's</a:t>
                </a:r>
              </a:p>
            </c:rich>
          </c:tx>
          <c:overlay val="0"/>
        </c:title>
        <c:numFmt formatCode="_(* #,##0_);_(* \(#,##0\);_(* &quot;-&quot;_);_(@_)" sourceLinked="0"/>
        <c:majorTickMark val="none"/>
        <c:minorTickMark val="none"/>
        <c:tickLblPos val="nextTo"/>
        <c:spPr>
          <a:ln w="9525">
            <a:noFill/>
          </a:ln>
        </c:spPr>
        <c:crossAx val="124658816"/>
        <c:crosses val="autoZero"/>
        <c:crossBetween val="between"/>
      </c:valAx>
    </c:plotArea>
    <c:legend>
      <c:legendPos val="b"/>
      <c:overlay val="0"/>
    </c:legend>
    <c:plotVisOnly val="1"/>
    <c:dispBlanksAs val="gap"/>
    <c:showDLblsOverMax val="0"/>
  </c:chart>
  <c:externalData r:id="rId2">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c:date1904 val="0"/>
  <c:lang val="en-AU"/>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a:solidFill>
                  <a:schemeClr val="accent3">
                    <a:lumMod val="75000"/>
                  </a:schemeClr>
                </a:solidFill>
              </a:defRPr>
            </a:pPr>
            <a:r>
              <a:rPr lang="en-AU" sz="1200" dirty="0" smtClean="0">
                <a:solidFill>
                  <a:schemeClr val="accent3">
                    <a:lumMod val="75000"/>
                  </a:schemeClr>
                </a:solidFill>
              </a:rPr>
              <a:t>Composition of Loan portfolio</a:t>
            </a:r>
            <a:endParaRPr lang="en-AU" sz="1200" dirty="0">
              <a:solidFill>
                <a:schemeClr val="accent3">
                  <a:lumMod val="75000"/>
                </a:schemeClr>
              </a:solidFill>
            </a:endParaRPr>
          </a:p>
        </c:rich>
      </c:tx>
      <c:overlay val="1"/>
    </c:title>
    <c:autoTitleDeleted val="0"/>
    <c:view3D>
      <c:rotX val="30"/>
      <c:rotY val="0"/>
      <c:rAngAx val="0"/>
      <c:perspective val="30"/>
    </c:view3D>
    <c:floor>
      <c:thickness val="0"/>
    </c:floor>
    <c:sideWall>
      <c:thickness val="0"/>
    </c:sideWall>
    <c:backWall>
      <c:thickness val="0"/>
    </c:backWall>
    <c:plotArea>
      <c:layout>
        <c:manualLayout>
          <c:layoutTarget val="inner"/>
          <c:xMode val="edge"/>
          <c:yMode val="edge"/>
          <c:x val="7.4257754817684832E-2"/>
          <c:y val="0.31982230172075626"/>
          <c:w val="0.79435276772526198"/>
          <c:h val="0.65361961330465468"/>
        </c:manualLayout>
      </c:layout>
      <c:pie3DChart>
        <c:varyColors val="1"/>
        <c:ser>
          <c:idx val="0"/>
          <c:order val="0"/>
          <c:dPt>
            <c:idx val="0"/>
            <c:bubble3D val="0"/>
            <c:spPr>
              <a:solidFill>
                <a:schemeClr val="accent3">
                  <a:lumMod val="75000"/>
                </a:schemeClr>
              </a:solidFill>
            </c:spPr>
          </c:dPt>
          <c:dPt>
            <c:idx val="2"/>
            <c:bubble3D val="0"/>
            <c:spPr>
              <a:solidFill>
                <a:schemeClr val="accent5">
                  <a:lumMod val="40000"/>
                  <a:lumOff val="60000"/>
                </a:schemeClr>
              </a:solidFill>
            </c:spPr>
          </c:dPt>
          <c:dLbls>
            <c:dLbl>
              <c:idx val="0"/>
              <c:layout>
                <c:manualLayout>
                  <c:x val="-0.19649358644984191"/>
                  <c:y val="-0.20630187190146246"/>
                </c:manualLayout>
              </c:layout>
              <c:tx>
                <c:rich>
                  <a:bodyPr/>
                  <a:lstStyle/>
                  <a:p>
                    <a:r>
                      <a:rPr lang="en-US" dirty="0"/>
                      <a:t>PNG 
</a:t>
                    </a:r>
                    <a:r>
                      <a:rPr lang="en-US" dirty="0" smtClean="0"/>
                      <a:t>67%</a:t>
                    </a:r>
                    <a:endParaRPr lang="en-US" dirty="0"/>
                  </a:p>
                </c:rich>
              </c:tx>
              <c:showLegendKey val="0"/>
              <c:showVal val="0"/>
              <c:showCatName val="1"/>
              <c:showSerName val="0"/>
              <c:showPercent val="1"/>
              <c:showBubbleSize val="0"/>
            </c:dLbl>
            <c:dLbl>
              <c:idx val="1"/>
              <c:layout>
                <c:manualLayout>
                  <c:x val="0.14569641757743246"/>
                  <c:y val="3.9574820635571134E-2"/>
                </c:manualLayout>
              </c:layout>
              <c:tx>
                <c:rich>
                  <a:bodyPr/>
                  <a:lstStyle/>
                  <a:p>
                    <a:r>
                      <a:rPr lang="en-US" dirty="0"/>
                      <a:t>Fiji 
20%</a:t>
                    </a:r>
                  </a:p>
                </c:rich>
              </c:tx>
              <c:showLegendKey val="0"/>
              <c:showVal val="0"/>
              <c:showCatName val="1"/>
              <c:showSerName val="0"/>
              <c:showPercent val="1"/>
              <c:showBubbleSize val="0"/>
            </c:dLbl>
            <c:dLbl>
              <c:idx val="2"/>
              <c:layout>
                <c:manualLayout>
                  <c:x val="-0.12595092280131651"/>
                  <c:y val="8.3595510172799189E-2"/>
                </c:manualLayout>
              </c:layout>
              <c:tx>
                <c:rich>
                  <a:bodyPr/>
                  <a:lstStyle/>
                  <a:p>
                    <a:r>
                      <a:rPr lang="en-US" dirty="0"/>
                      <a:t>Solomon Islands 
3%</a:t>
                    </a:r>
                  </a:p>
                </c:rich>
              </c:tx>
              <c:showLegendKey val="0"/>
              <c:showVal val="0"/>
              <c:showCatName val="1"/>
              <c:showSerName val="0"/>
              <c:showPercent val="1"/>
              <c:showBubbleSize val="0"/>
            </c:dLbl>
            <c:dLbl>
              <c:idx val="3"/>
              <c:tx>
                <c:rich>
                  <a:bodyPr/>
                  <a:lstStyle/>
                  <a:p>
                    <a:r>
                      <a:rPr lang="en-US"/>
                      <a:t>Cook  Islands 
2%</a:t>
                    </a:r>
                  </a:p>
                </c:rich>
              </c:tx>
              <c:showLegendKey val="0"/>
              <c:showVal val="0"/>
              <c:showCatName val="1"/>
              <c:showSerName val="0"/>
              <c:showPercent val="1"/>
              <c:showBubbleSize val="0"/>
            </c:dLbl>
            <c:dLbl>
              <c:idx val="4"/>
              <c:layout>
                <c:manualLayout>
                  <c:x val="-4.0544903025346912E-2"/>
                  <c:y val="-4.0998326744741881E-2"/>
                </c:manualLayout>
              </c:layout>
              <c:tx>
                <c:rich>
                  <a:bodyPr/>
                  <a:lstStyle/>
                  <a:p>
                    <a:r>
                      <a:rPr lang="en-US" dirty="0"/>
                      <a:t>Tonga </a:t>
                    </a:r>
                    <a:r>
                      <a:rPr lang="en-US" dirty="0" smtClean="0"/>
                      <a:t>)</a:t>
                    </a:r>
                    <a:r>
                      <a:rPr lang="en-US" dirty="0"/>
                      <a:t>
2%</a:t>
                    </a:r>
                  </a:p>
                </c:rich>
              </c:tx>
              <c:showLegendKey val="0"/>
              <c:showVal val="0"/>
              <c:showCatName val="1"/>
              <c:showSerName val="0"/>
              <c:showPercent val="1"/>
              <c:showBubbleSize val="0"/>
            </c:dLbl>
            <c:dLbl>
              <c:idx val="5"/>
              <c:layout>
                <c:manualLayout>
                  <c:x val="0.11936952325403768"/>
                  <c:y val="-5.3765307020849785E-2"/>
                </c:manualLayout>
              </c:layout>
              <c:tx>
                <c:rich>
                  <a:bodyPr/>
                  <a:lstStyle/>
                  <a:p>
                    <a:r>
                      <a:rPr lang="en-US" dirty="0"/>
                      <a:t>Samoa 
3%</a:t>
                    </a:r>
                  </a:p>
                </c:rich>
              </c:tx>
              <c:showLegendKey val="0"/>
              <c:showVal val="0"/>
              <c:showCatName val="1"/>
              <c:showSerName val="0"/>
              <c:showPercent val="1"/>
              <c:showBubbleSize val="0"/>
            </c:dLbl>
            <c:dLbl>
              <c:idx val="6"/>
              <c:layout>
                <c:manualLayout>
                  <c:x val="0.18675338441448219"/>
                  <c:y val="-5.074863975141497E-2"/>
                </c:manualLayout>
              </c:layout>
              <c:showLegendKey val="0"/>
              <c:showVal val="0"/>
              <c:showCatName val="1"/>
              <c:showSerName val="0"/>
              <c:showPercent val="1"/>
              <c:showBubbleSize val="0"/>
            </c:dLbl>
            <c:showLegendKey val="0"/>
            <c:showVal val="0"/>
            <c:showCatName val="1"/>
            <c:showSerName val="0"/>
            <c:showPercent val="1"/>
            <c:showBubbleSize val="0"/>
            <c:showLeaderLines val="1"/>
          </c:dLbls>
          <c:cat>
            <c:strRef>
              <c:f>'Summary mkt share '!$D$6:$D$12</c:f>
              <c:strCache>
                <c:ptCount val="7"/>
                <c:pt idx="0">
                  <c:v>PNG (PGK)</c:v>
                </c:pt>
                <c:pt idx="1">
                  <c:v>Fiji (PGK)</c:v>
                </c:pt>
                <c:pt idx="2">
                  <c:v>Solomon Islands (PGK)</c:v>
                </c:pt>
                <c:pt idx="3">
                  <c:v>Cook  Islands (PGK)</c:v>
                </c:pt>
                <c:pt idx="4">
                  <c:v>Tonga (PGK)</c:v>
                </c:pt>
                <c:pt idx="5">
                  <c:v>Samoa (PGK)</c:v>
                </c:pt>
                <c:pt idx="6">
                  <c:v>Vanuatu</c:v>
                </c:pt>
              </c:strCache>
            </c:strRef>
          </c:cat>
          <c:val>
            <c:numRef>
              <c:f>'Summary mkt share '!$U$6:$U$12</c:f>
              <c:numCache>
                <c:formatCode>0.0%</c:formatCode>
                <c:ptCount val="7"/>
                <c:pt idx="0">
                  <c:v>0.67653450054193354</c:v>
                </c:pt>
                <c:pt idx="1">
                  <c:v>0.20604308255261267</c:v>
                </c:pt>
                <c:pt idx="2">
                  <c:v>3.4827016011340708E-2</c:v>
                </c:pt>
                <c:pt idx="3">
                  <c:v>1.7112375855681046E-2</c:v>
                </c:pt>
                <c:pt idx="4">
                  <c:v>1.9080097841807132E-2</c:v>
                </c:pt>
                <c:pt idx="5">
                  <c:v>2.7602354816262973E-2</c:v>
                </c:pt>
                <c:pt idx="6">
                  <c:v>1.8800572380361855E-2</c:v>
                </c:pt>
              </c:numCache>
            </c:numRef>
          </c:val>
        </c:ser>
        <c:dLbls>
          <c:showLegendKey val="0"/>
          <c:showVal val="0"/>
          <c:showCatName val="1"/>
          <c:showSerName val="0"/>
          <c:showPercent val="1"/>
          <c:showBubbleSize val="0"/>
          <c:showLeaderLines val="1"/>
        </c:dLbls>
      </c:pie3DChart>
    </c:plotArea>
    <c:plotVisOnly val="1"/>
    <c:dispBlanksAs val="gap"/>
    <c:showDLblsOverMax val="0"/>
  </c:chart>
  <c:spPr>
    <a:ln>
      <a:noFill/>
    </a:ln>
  </c:spPr>
  <c:externalData r:id="rId2">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c:date1904 val="0"/>
  <c:lang val="en-AU"/>
  <c:roundedCorners val="0"/>
  <mc:AlternateContent xmlns:mc="http://schemas.openxmlformats.org/markup-compatibility/2006">
    <mc:Choice xmlns:c14="http://schemas.microsoft.com/office/drawing/2007/8/2/chart" Requires="c14">
      <c14:style val="129"/>
    </mc:Choice>
    <mc:Fallback>
      <c:style val="29"/>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2"/>
          <c:order val="0"/>
          <c:tx>
            <c:strRef>
              <c:f>'Qrt Sum'!$E$2</c:f>
              <c:strCache>
                <c:ptCount val="1"/>
                <c:pt idx="0">
                  <c:v>Q4-15</c:v>
                </c:pt>
              </c:strCache>
            </c:strRef>
          </c:tx>
          <c:invertIfNegative val="0"/>
          <c:dLbls>
            <c:delete val="1"/>
          </c:dLbls>
          <c:cat>
            <c:strRef>
              <c:f>'Qrt Sum'!$A$36:$A$42</c:f>
              <c:strCache>
                <c:ptCount val="7"/>
                <c:pt idx="0">
                  <c:v>PNG </c:v>
                </c:pt>
                <c:pt idx="1">
                  <c:v>Fiji </c:v>
                </c:pt>
                <c:pt idx="2">
                  <c:v>Solomon Islands </c:v>
                </c:pt>
                <c:pt idx="3">
                  <c:v>Cook Islands </c:v>
                </c:pt>
                <c:pt idx="4">
                  <c:v>Tonga </c:v>
                </c:pt>
                <c:pt idx="5">
                  <c:v>Samoa </c:v>
                </c:pt>
                <c:pt idx="6">
                  <c:v>Vanuatu</c:v>
                </c:pt>
              </c:strCache>
            </c:strRef>
          </c:cat>
          <c:val>
            <c:numRef>
              <c:f>'Qrt Sum'!$E$36:$E$42</c:f>
              <c:numCache>
                <c:formatCode>0%</c:formatCode>
                <c:ptCount val="7"/>
                <c:pt idx="0">
                  <c:v>0.53900000000000003</c:v>
                </c:pt>
                <c:pt idx="1">
                  <c:v>0.218</c:v>
                </c:pt>
                <c:pt idx="2">
                  <c:v>0.45600000000000002</c:v>
                </c:pt>
                <c:pt idx="3">
                  <c:v>0.35</c:v>
                </c:pt>
                <c:pt idx="4">
                  <c:v>0.34</c:v>
                </c:pt>
                <c:pt idx="5">
                  <c:v>0.21</c:v>
                </c:pt>
              </c:numCache>
            </c:numRef>
          </c:val>
        </c:ser>
        <c:ser>
          <c:idx val="3"/>
          <c:order val="1"/>
          <c:tx>
            <c:strRef>
              <c:f>'Qrt Sum'!$F$2</c:f>
              <c:strCache>
                <c:ptCount val="1"/>
                <c:pt idx="0">
                  <c:v>Q1-16</c:v>
                </c:pt>
              </c:strCache>
            </c:strRef>
          </c:tx>
          <c:invertIfNegative val="0"/>
          <c:dLbls>
            <c:delete val="1"/>
          </c:dLbls>
          <c:cat>
            <c:strRef>
              <c:f>'Qrt Sum'!$A$36:$A$42</c:f>
              <c:strCache>
                <c:ptCount val="7"/>
                <c:pt idx="0">
                  <c:v>PNG </c:v>
                </c:pt>
                <c:pt idx="1">
                  <c:v>Fiji </c:v>
                </c:pt>
                <c:pt idx="2">
                  <c:v>Solomon Islands </c:v>
                </c:pt>
                <c:pt idx="3">
                  <c:v>Cook Islands </c:v>
                </c:pt>
                <c:pt idx="4">
                  <c:v>Tonga </c:v>
                </c:pt>
                <c:pt idx="5">
                  <c:v>Samoa </c:v>
                </c:pt>
                <c:pt idx="6">
                  <c:v>Vanuatu</c:v>
                </c:pt>
              </c:strCache>
            </c:strRef>
          </c:cat>
          <c:val>
            <c:numRef>
              <c:f>'Qrt Sum'!$F$36:$F$42</c:f>
              <c:numCache>
                <c:formatCode>0%</c:formatCode>
                <c:ptCount val="7"/>
                <c:pt idx="0">
                  <c:v>0.54630000000000001</c:v>
                </c:pt>
                <c:pt idx="1">
                  <c:v>0.221</c:v>
                </c:pt>
                <c:pt idx="2">
                  <c:v>0.45200000000000001</c:v>
                </c:pt>
                <c:pt idx="3">
                  <c:v>0.35799999999999998</c:v>
                </c:pt>
                <c:pt idx="4">
                  <c:v>0.35899999999999999</c:v>
                </c:pt>
                <c:pt idx="5">
                  <c:v>0.24</c:v>
                </c:pt>
              </c:numCache>
            </c:numRef>
          </c:val>
        </c:ser>
        <c:ser>
          <c:idx val="4"/>
          <c:order val="2"/>
          <c:tx>
            <c:strRef>
              <c:f>'Qrt Sum'!$G$2</c:f>
              <c:strCache>
                <c:ptCount val="1"/>
                <c:pt idx="0">
                  <c:v>Q2-16</c:v>
                </c:pt>
              </c:strCache>
            </c:strRef>
          </c:tx>
          <c:invertIfNegative val="0"/>
          <c:dLbls>
            <c:delete val="1"/>
          </c:dLbls>
          <c:cat>
            <c:strRef>
              <c:f>'Qrt Sum'!$A$36:$A$42</c:f>
              <c:strCache>
                <c:ptCount val="7"/>
                <c:pt idx="0">
                  <c:v>PNG </c:v>
                </c:pt>
                <c:pt idx="1">
                  <c:v>Fiji </c:v>
                </c:pt>
                <c:pt idx="2">
                  <c:v>Solomon Islands </c:v>
                </c:pt>
                <c:pt idx="3">
                  <c:v>Cook Islands </c:v>
                </c:pt>
                <c:pt idx="4">
                  <c:v>Tonga </c:v>
                </c:pt>
                <c:pt idx="5">
                  <c:v>Samoa </c:v>
                </c:pt>
                <c:pt idx="6">
                  <c:v>Vanuatu</c:v>
                </c:pt>
              </c:strCache>
            </c:strRef>
          </c:cat>
          <c:val>
            <c:numRef>
              <c:f>'Qrt Sum'!$G$36:$G$42</c:f>
              <c:numCache>
                <c:formatCode>0%</c:formatCode>
                <c:ptCount val="7"/>
                <c:pt idx="0">
                  <c:v>0.55700000000000005</c:v>
                </c:pt>
                <c:pt idx="1">
                  <c:v>0.221</c:v>
                </c:pt>
                <c:pt idx="2">
                  <c:v>0.45</c:v>
                </c:pt>
                <c:pt idx="3">
                  <c:v>0.35599999999999998</c:v>
                </c:pt>
                <c:pt idx="4">
                  <c:v>0.375</c:v>
                </c:pt>
                <c:pt idx="5">
                  <c:v>0.22500000000000001</c:v>
                </c:pt>
                <c:pt idx="6">
                  <c:v>0.12</c:v>
                </c:pt>
              </c:numCache>
            </c:numRef>
          </c:val>
        </c:ser>
        <c:ser>
          <c:idx val="5"/>
          <c:order val="3"/>
          <c:tx>
            <c:strRef>
              <c:f>'Qrt Sum'!$H$2</c:f>
              <c:strCache>
                <c:ptCount val="1"/>
                <c:pt idx="0">
                  <c:v>Q3-16</c:v>
                </c:pt>
              </c:strCache>
            </c:strRef>
          </c:tx>
          <c:spPr>
            <a:solidFill>
              <a:schemeClr val="accent6">
                <a:lumMod val="75000"/>
              </a:schemeClr>
            </a:solidFill>
          </c:spPr>
          <c:invertIfNegative val="0"/>
          <c:dLbls>
            <c:delete val="1"/>
          </c:dLbls>
          <c:cat>
            <c:strRef>
              <c:f>'Qrt Sum'!$A$36:$A$42</c:f>
              <c:strCache>
                <c:ptCount val="7"/>
                <c:pt idx="0">
                  <c:v>PNG </c:v>
                </c:pt>
                <c:pt idx="1">
                  <c:v>Fiji </c:v>
                </c:pt>
                <c:pt idx="2">
                  <c:v>Solomon Islands </c:v>
                </c:pt>
                <c:pt idx="3">
                  <c:v>Cook Islands </c:v>
                </c:pt>
                <c:pt idx="4">
                  <c:v>Tonga </c:v>
                </c:pt>
                <c:pt idx="5">
                  <c:v>Samoa </c:v>
                </c:pt>
                <c:pt idx="6">
                  <c:v>Vanuatu</c:v>
                </c:pt>
              </c:strCache>
            </c:strRef>
          </c:cat>
          <c:val>
            <c:numRef>
              <c:f>'Qrt Sum'!$H$36:$H$42</c:f>
              <c:numCache>
                <c:formatCode>0%</c:formatCode>
                <c:ptCount val="7"/>
                <c:pt idx="0">
                  <c:v>0.55200000000000005</c:v>
                </c:pt>
                <c:pt idx="1">
                  <c:v>0.224</c:v>
                </c:pt>
                <c:pt idx="2">
                  <c:v>0.46</c:v>
                </c:pt>
                <c:pt idx="3">
                  <c:v>0.34</c:v>
                </c:pt>
                <c:pt idx="4">
                  <c:v>0.38700000000000001</c:v>
                </c:pt>
                <c:pt idx="5">
                  <c:v>0.224</c:v>
                </c:pt>
                <c:pt idx="6">
                  <c:v>0.12</c:v>
                </c:pt>
              </c:numCache>
            </c:numRef>
          </c:val>
        </c:ser>
        <c:ser>
          <c:idx val="0"/>
          <c:order val="4"/>
          <c:tx>
            <c:strRef>
              <c:f>'Qrt Sum'!$I$2</c:f>
              <c:strCache>
                <c:ptCount val="1"/>
                <c:pt idx="0">
                  <c:v>Q4-16</c:v>
                </c:pt>
              </c:strCache>
            </c:strRef>
          </c:tx>
          <c:invertIfNegative val="0"/>
          <c:val>
            <c:numRef>
              <c:f>'Qrt Sum'!$I$36:$I$42</c:f>
              <c:numCache>
                <c:formatCode>0%</c:formatCode>
                <c:ptCount val="7"/>
                <c:pt idx="0">
                  <c:v>0.55400000000000005</c:v>
                </c:pt>
                <c:pt idx="1">
                  <c:v>0.223</c:v>
                </c:pt>
                <c:pt idx="2">
                  <c:v>0.45</c:v>
                </c:pt>
                <c:pt idx="3">
                  <c:v>0.35</c:v>
                </c:pt>
                <c:pt idx="4">
                  <c:v>0.38700000000000001</c:v>
                </c:pt>
                <c:pt idx="5">
                  <c:v>0.23100000000000001</c:v>
                </c:pt>
                <c:pt idx="6">
                  <c:v>0.12</c:v>
                </c:pt>
              </c:numCache>
            </c:numRef>
          </c:val>
        </c:ser>
        <c:dLbls>
          <c:showLegendKey val="0"/>
          <c:showVal val="1"/>
          <c:showCatName val="0"/>
          <c:showSerName val="0"/>
          <c:showPercent val="0"/>
          <c:showBubbleSize val="0"/>
        </c:dLbls>
        <c:gapWidth val="150"/>
        <c:overlap val="-25"/>
        <c:axId val="124908288"/>
        <c:axId val="124909824"/>
      </c:barChart>
      <c:catAx>
        <c:axId val="124908288"/>
        <c:scaling>
          <c:orientation val="minMax"/>
        </c:scaling>
        <c:delete val="0"/>
        <c:axPos val="b"/>
        <c:numFmt formatCode="General" sourceLinked="1"/>
        <c:majorTickMark val="none"/>
        <c:minorTickMark val="none"/>
        <c:tickLblPos val="nextTo"/>
        <c:txPr>
          <a:bodyPr/>
          <a:lstStyle/>
          <a:p>
            <a:pPr>
              <a:defRPr b="1"/>
            </a:pPr>
            <a:endParaRPr lang="en-US"/>
          </a:p>
        </c:txPr>
        <c:crossAx val="124909824"/>
        <c:crosses val="autoZero"/>
        <c:auto val="1"/>
        <c:lblAlgn val="ctr"/>
        <c:lblOffset val="100"/>
        <c:noMultiLvlLbl val="0"/>
      </c:catAx>
      <c:valAx>
        <c:axId val="124909824"/>
        <c:scaling>
          <c:orientation val="minMax"/>
        </c:scaling>
        <c:delete val="1"/>
        <c:axPos val="l"/>
        <c:numFmt formatCode="_(* #,##0_);_(* \(#,##0\);_(* &quot;-&quot;_);_(@_)" sourceLinked="0"/>
        <c:majorTickMark val="none"/>
        <c:minorTickMark val="none"/>
        <c:tickLblPos val="none"/>
        <c:crossAx val="124908288"/>
        <c:crosses val="autoZero"/>
        <c:crossBetween val="between"/>
      </c:valAx>
    </c:plotArea>
    <c:legend>
      <c:legendPos val="t"/>
      <c:overlay val="0"/>
    </c:legend>
    <c:plotVisOnly val="1"/>
    <c:dispBlanksAs val="gap"/>
    <c:showDLblsOverMax val="0"/>
  </c:chart>
  <c:externalData r:id="rId2">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c:date1904 val="0"/>
  <c:lang val="en-AU"/>
  <c:roundedCorners val="0"/>
  <mc:AlternateContent xmlns:mc="http://schemas.openxmlformats.org/markup-compatibility/2006">
    <mc:Choice xmlns:c14="http://schemas.microsoft.com/office/drawing/2007/8/2/chart" Requires="c14">
      <c14:style val="129"/>
    </mc:Choice>
    <mc:Fallback>
      <c:style val="29"/>
    </mc:Fallback>
  </mc:AlternateContent>
  <c:clrMapOvr bg1="lt1" tx1="dk1" bg2="lt2" tx2="dk2" accent1="accent1" accent2="accent2" accent3="accent3" accent4="accent4" accent5="accent5" accent6="accent6" hlink="hlink" folHlink="folHlink"/>
  <c:chart>
    <c:title>
      <c:tx>
        <c:rich>
          <a:bodyPr/>
          <a:lstStyle/>
          <a:p>
            <a:pPr>
              <a:defRPr sz="1200"/>
            </a:pPr>
            <a:r>
              <a:rPr lang="en-US" sz="1200"/>
              <a:t>Deposits Mix</a:t>
            </a:r>
          </a:p>
        </c:rich>
      </c:tx>
      <c:overlay val="0"/>
    </c:title>
    <c:autoTitleDeleted val="0"/>
    <c:plotArea>
      <c:layout/>
      <c:barChart>
        <c:barDir val="col"/>
        <c:grouping val="stacked"/>
        <c:varyColors val="0"/>
        <c:ser>
          <c:idx val="0"/>
          <c:order val="0"/>
          <c:tx>
            <c:strRef>
              <c:f>'Liquidy Risk'!$P$10</c:f>
              <c:strCache>
                <c:ptCount val="1"/>
                <c:pt idx="0">
                  <c:v>Demand Deposits</c:v>
                </c:pt>
              </c:strCache>
            </c:strRef>
          </c:tx>
          <c:invertIfNegative val="0"/>
          <c:dLbls>
            <c:showLegendKey val="0"/>
            <c:showVal val="1"/>
            <c:showCatName val="0"/>
            <c:showSerName val="0"/>
            <c:showPercent val="0"/>
            <c:showBubbleSize val="0"/>
            <c:showLeaderLines val="0"/>
          </c:dLbls>
          <c:cat>
            <c:strRef>
              <c:f>'Liquidy Risk'!$Q$9:$T$9</c:f>
              <c:strCache>
                <c:ptCount val="4"/>
                <c:pt idx="0">
                  <c:v>Q1'16</c:v>
                </c:pt>
                <c:pt idx="1">
                  <c:v>Q2'16</c:v>
                </c:pt>
                <c:pt idx="2">
                  <c:v>Q3'16</c:v>
                </c:pt>
                <c:pt idx="3">
                  <c:v>Q4'16</c:v>
                </c:pt>
              </c:strCache>
            </c:strRef>
          </c:cat>
          <c:val>
            <c:numRef>
              <c:f>'Liquidy Risk'!$Q$10:$T$10</c:f>
              <c:numCache>
                <c:formatCode>_(* #,##0.00_);_(* \(#,##0.00\);_(* "-"??_);_(@_)</c:formatCode>
                <c:ptCount val="4"/>
                <c:pt idx="0">
                  <c:v>10.454459142293992</c:v>
                </c:pt>
                <c:pt idx="1">
                  <c:v>11.064090660873628</c:v>
                </c:pt>
                <c:pt idx="2">
                  <c:v>12.042028726758579</c:v>
                </c:pt>
                <c:pt idx="3">
                  <c:v>12.445619667449158</c:v>
                </c:pt>
              </c:numCache>
            </c:numRef>
          </c:val>
        </c:ser>
        <c:ser>
          <c:idx val="1"/>
          <c:order val="1"/>
          <c:tx>
            <c:strRef>
              <c:f>'Liquidy Risk'!$P$11</c:f>
              <c:strCache>
                <c:ptCount val="1"/>
                <c:pt idx="0">
                  <c:v>Term Deposits</c:v>
                </c:pt>
              </c:strCache>
            </c:strRef>
          </c:tx>
          <c:spPr>
            <a:solidFill>
              <a:schemeClr val="accent6">
                <a:lumMod val="75000"/>
              </a:schemeClr>
            </a:solidFill>
          </c:spPr>
          <c:invertIfNegative val="0"/>
          <c:dLbls>
            <c:showLegendKey val="0"/>
            <c:showVal val="1"/>
            <c:showCatName val="0"/>
            <c:showSerName val="0"/>
            <c:showPercent val="0"/>
            <c:showBubbleSize val="0"/>
            <c:showLeaderLines val="0"/>
          </c:dLbls>
          <c:cat>
            <c:strRef>
              <c:f>'Liquidy Risk'!$Q$9:$T$9</c:f>
              <c:strCache>
                <c:ptCount val="4"/>
                <c:pt idx="0">
                  <c:v>Q1'16</c:v>
                </c:pt>
                <c:pt idx="1">
                  <c:v>Q2'16</c:v>
                </c:pt>
                <c:pt idx="2">
                  <c:v>Q3'16</c:v>
                </c:pt>
                <c:pt idx="3">
                  <c:v>Q4'16</c:v>
                </c:pt>
              </c:strCache>
            </c:strRef>
          </c:cat>
          <c:val>
            <c:numRef>
              <c:f>'Liquidy Risk'!$Q$11:$T$11</c:f>
              <c:numCache>
                <c:formatCode>_(* #,##0.00_);_(* \(#,##0.00\);_(* "-"??_);_(@_)</c:formatCode>
                <c:ptCount val="4"/>
                <c:pt idx="0">
                  <c:v>4.2319926412560092</c:v>
                </c:pt>
                <c:pt idx="1">
                  <c:v>4.5290036778523532</c:v>
                </c:pt>
                <c:pt idx="2">
                  <c:v>4.2937354792514189</c:v>
                </c:pt>
                <c:pt idx="3">
                  <c:v>4.533264400180844</c:v>
                </c:pt>
              </c:numCache>
            </c:numRef>
          </c:val>
        </c:ser>
        <c:dLbls>
          <c:showLegendKey val="0"/>
          <c:showVal val="0"/>
          <c:showCatName val="0"/>
          <c:showSerName val="0"/>
          <c:showPercent val="0"/>
          <c:showBubbleSize val="0"/>
        </c:dLbls>
        <c:gapWidth val="55"/>
        <c:overlap val="100"/>
        <c:axId val="123580800"/>
        <c:axId val="123582336"/>
      </c:barChart>
      <c:catAx>
        <c:axId val="123580800"/>
        <c:scaling>
          <c:orientation val="minMax"/>
        </c:scaling>
        <c:delete val="0"/>
        <c:axPos val="b"/>
        <c:majorTickMark val="none"/>
        <c:minorTickMark val="none"/>
        <c:tickLblPos val="nextTo"/>
        <c:crossAx val="123582336"/>
        <c:crosses val="autoZero"/>
        <c:auto val="1"/>
        <c:lblAlgn val="ctr"/>
        <c:lblOffset val="100"/>
        <c:noMultiLvlLbl val="0"/>
      </c:catAx>
      <c:valAx>
        <c:axId val="123582336"/>
        <c:scaling>
          <c:orientation val="minMax"/>
        </c:scaling>
        <c:delete val="0"/>
        <c:axPos val="l"/>
        <c:title>
          <c:tx>
            <c:rich>
              <a:bodyPr rot="-5400000" vert="horz"/>
              <a:lstStyle/>
              <a:p>
                <a:pPr>
                  <a:defRPr/>
                </a:pPr>
                <a:r>
                  <a:rPr lang="en-US"/>
                  <a:t>K'bn</a:t>
                </a:r>
              </a:p>
            </c:rich>
          </c:tx>
          <c:overlay val="0"/>
        </c:title>
        <c:numFmt formatCode="_(* #,##0.00_);_(* \(#,##0.00\);_(* &quot;-&quot;??_);_(@_)" sourceLinked="1"/>
        <c:majorTickMark val="none"/>
        <c:minorTickMark val="none"/>
        <c:tickLblPos val="nextTo"/>
        <c:crossAx val="123580800"/>
        <c:crosses val="autoZero"/>
        <c:crossBetween val="between"/>
        <c:majorUnit val="4"/>
      </c:valAx>
    </c:plotArea>
    <c:legend>
      <c:legendPos val="b"/>
      <c:layout>
        <c:manualLayout>
          <c:xMode val="edge"/>
          <c:yMode val="edge"/>
          <c:x val="0.26466994664199678"/>
          <c:y val="0.83343261598589946"/>
          <c:w val="0.52999854706494576"/>
          <c:h val="9.9664707393622931E-2"/>
        </c:manualLayout>
      </c:layout>
      <c:overlay val="0"/>
    </c:legend>
    <c:plotVisOnly val="1"/>
    <c:dispBlanksAs val="gap"/>
    <c:showDLblsOverMax val="0"/>
  </c:chart>
  <c:spPr>
    <a:ln>
      <a:noFill/>
    </a:ln>
  </c:spPr>
  <c:externalData r:id="rId2">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c:date1904 val="0"/>
  <c:lang val="en-AU"/>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a:solidFill>
                  <a:schemeClr val="accent3">
                    <a:lumMod val="75000"/>
                  </a:schemeClr>
                </a:solidFill>
              </a:defRPr>
            </a:pPr>
            <a:r>
              <a:rPr lang="en-US" sz="1200" dirty="0" smtClean="0">
                <a:solidFill>
                  <a:schemeClr val="accent3">
                    <a:lumMod val="75000"/>
                  </a:schemeClr>
                </a:solidFill>
              </a:rPr>
              <a:t>Composition of Deposit Portfolio</a:t>
            </a:r>
            <a:endParaRPr lang="en-US" sz="1200" dirty="0">
              <a:solidFill>
                <a:schemeClr val="accent3">
                  <a:lumMod val="75000"/>
                </a:schemeClr>
              </a:solidFill>
            </a:endParaRPr>
          </a:p>
        </c:rich>
      </c:tx>
      <c:layout>
        <c:manualLayout>
          <c:xMode val="edge"/>
          <c:yMode val="edge"/>
          <c:x val="0.22705549174610901"/>
          <c:y val="0"/>
        </c:manualLayout>
      </c:layout>
      <c:overlay val="0"/>
    </c:title>
    <c:autoTitleDeleted val="0"/>
    <c:view3D>
      <c:rotX val="30"/>
      <c:rotY val="0"/>
      <c:rAngAx val="0"/>
      <c:perspective val="30"/>
    </c:view3D>
    <c:floor>
      <c:thickness val="0"/>
    </c:floor>
    <c:sideWall>
      <c:thickness val="0"/>
    </c:sideWall>
    <c:backWall>
      <c:thickness val="0"/>
    </c:backWall>
    <c:plotArea>
      <c:layout>
        <c:manualLayout>
          <c:layoutTarget val="inner"/>
          <c:xMode val="edge"/>
          <c:yMode val="edge"/>
          <c:x val="7.8731758530183715E-2"/>
          <c:y val="0.3715403223085883"/>
          <c:w val="0.75855416992392277"/>
          <c:h val="0.62585334780632906"/>
        </c:manualLayout>
      </c:layout>
      <c:pie3DChart>
        <c:varyColors val="1"/>
        <c:ser>
          <c:idx val="0"/>
          <c:order val="0"/>
          <c:dPt>
            <c:idx val="0"/>
            <c:bubble3D val="0"/>
            <c:spPr>
              <a:solidFill>
                <a:schemeClr val="accent3">
                  <a:lumMod val="75000"/>
                </a:schemeClr>
              </a:solidFill>
            </c:spPr>
          </c:dPt>
          <c:dPt>
            <c:idx val="2"/>
            <c:bubble3D val="0"/>
            <c:spPr>
              <a:solidFill>
                <a:schemeClr val="accent5">
                  <a:lumMod val="60000"/>
                  <a:lumOff val="40000"/>
                </a:schemeClr>
              </a:solidFill>
            </c:spPr>
          </c:dPt>
          <c:dLbls>
            <c:dLbl>
              <c:idx val="0"/>
              <c:tx>
                <c:rich>
                  <a:bodyPr/>
                  <a:lstStyle/>
                  <a:p>
                    <a:r>
                      <a:rPr lang="en-US" sz="1000"/>
                      <a:t>PNG 
72%</a:t>
                    </a:r>
                    <a:endParaRPr lang="en-US"/>
                  </a:p>
                </c:rich>
              </c:tx>
              <c:showLegendKey val="0"/>
              <c:showVal val="0"/>
              <c:showCatName val="1"/>
              <c:showSerName val="0"/>
              <c:showPercent val="1"/>
              <c:showBubbleSize val="0"/>
            </c:dLbl>
            <c:dLbl>
              <c:idx val="1"/>
              <c:tx>
                <c:rich>
                  <a:bodyPr/>
                  <a:lstStyle/>
                  <a:p>
                    <a:r>
                      <a:rPr lang="en-US" sz="1000"/>
                      <a:t>Fiji 
16%</a:t>
                    </a:r>
                    <a:endParaRPr lang="en-US"/>
                  </a:p>
                </c:rich>
              </c:tx>
              <c:showLegendKey val="0"/>
              <c:showVal val="0"/>
              <c:showCatName val="1"/>
              <c:showSerName val="0"/>
              <c:showPercent val="1"/>
              <c:showBubbleSize val="0"/>
            </c:dLbl>
            <c:dLbl>
              <c:idx val="2"/>
              <c:layout>
                <c:manualLayout>
                  <c:x val="-0.15101312335958006"/>
                  <c:y val="0.12530063342598491"/>
                </c:manualLayout>
              </c:layout>
              <c:tx>
                <c:rich>
                  <a:bodyPr/>
                  <a:lstStyle/>
                  <a:p>
                    <a:r>
                      <a:rPr lang="en-US" sz="1000" dirty="0"/>
                      <a:t>Solomon Islands 
5%</a:t>
                    </a:r>
                    <a:endParaRPr lang="en-US" dirty="0"/>
                  </a:p>
                </c:rich>
              </c:tx>
              <c:showLegendKey val="0"/>
              <c:showVal val="0"/>
              <c:showCatName val="1"/>
              <c:showSerName val="0"/>
              <c:showPercent val="1"/>
              <c:showBubbleSize val="0"/>
            </c:dLbl>
            <c:dLbl>
              <c:idx val="3"/>
              <c:tx>
                <c:rich>
                  <a:bodyPr/>
                  <a:lstStyle/>
                  <a:p>
                    <a:r>
                      <a:rPr lang="en-US" sz="1000"/>
                      <a:t>Cook  Islands 
1%</a:t>
                    </a:r>
                    <a:endParaRPr lang="en-US"/>
                  </a:p>
                </c:rich>
              </c:tx>
              <c:showLegendKey val="0"/>
              <c:showVal val="0"/>
              <c:showCatName val="1"/>
              <c:showSerName val="0"/>
              <c:showPercent val="1"/>
              <c:showBubbleSize val="0"/>
            </c:dLbl>
            <c:dLbl>
              <c:idx val="4"/>
              <c:tx>
                <c:rich>
                  <a:bodyPr/>
                  <a:lstStyle/>
                  <a:p>
                    <a:r>
                      <a:rPr lang="en-US" sz="1000"/>
                      <a:t>Tonga 
2%</a:t>
                    </a:r>
                    <a:endParaRPr lang="en-US"/>
                  </a:p>
                </c:rich>
              </c:tx>
              <c:showLegendKey val="0"/>
              <c:showVal val="0"/>
              <c:showCatName val="1"/>
              <c:showSerName val="0"/>
              <c:showPercent val="1"/>
              <c:showBubbleSize val="0"/>
            </c:dLbl>
            <c:dLbl>
              <c:idx val="5"/>
              <c:layout>
                <c:manualLayout>
                  <c:x val="0.10166509186351706"/>
                  <c:y val="-9.790932482239853E-2"/>
                </c:manualLayout>
              </c:layout>
              <c:tx>
                <c:rich>
                  <a:bodyPr/>
                  <a:lstStyle/>
                  <a:p>
                    <a:r>
                      <a:rPr lang="en-US" sz="1000" dirty="0"/>
                      <a:t>Samoa 
2%</a:t>
                    </a:r>
                    <a:endParaRPr lang="en-US" dirty="0"/>
                  </a:p>
                </c:rich>
              </c:tx>
              <c:showLegendKey val="0"/>
              <c:showVal val="0"/>
              <c:showCatName val="1"/>
              <c:showSerName val="0"/>
              <c:showPercent val="1"/>
              <c:showBubbleSize val="0"/>
            </c:dLbl>
            <c:dLbl>
              <c:idx val="6"/>
              <c:layout>
                <c:manualLayout>
                  <c:x val="0.1799172751972819"/>
                  <c:y val="-5.2487761124131095E-2"/>
                </c:manualLayout>
              </c:layout>
              <c:showLegendKey val="0"/>
              <c:showVal val="0"/>
              <c:showCatName val="1"/>
              <c:showSerName val="0"/>
              <c:showPercent val="1"/>
              <c:showBubbleSize val="0"/>
            </c:dLbl>
            <c:txPr>
              <a:bodyPr/>
              <a:lstStyle/>
              <a:p>
                <a:pPr>
                  <a:defRPr sz="1000"/>
                </a:pPr>
                <a:endParaRPr lang="en-US"/>
              </a:p>
            </c:txPr>
            <c:showLegendKey val="0"/>
            <c:showVal val="0"/>
            <c:showCatName val="1"/>
            <c:showSerName val="0"/>
            <c:showPercent val="1"/>
            <c:showBubbleSize val="0"/>
            <c:showLeaderLines val="1"/>
          </c:dLbls>
          <c:cat>
            <c:strRef>
              <c:f>'Summary mkt share '!$D$16:$D$22</c:f>
              <c:strCache>
                <c:ptCount val="7"/>
                <c:pt idx="0">
                  <c:v>PNG (PGK)</c:v>
                </c:pt>
                <c:pt idx="1">
                  <c:v>Fiji (PGK)</c:v>
                </c:pt>
                <c:pt idx="2">
                  <c:v>Solomon Islands (PGK)</c:v>
                </c:pt>
                <c:pt idx="3">
                  <c:v>Cook  Islands (PGK)</c:v>
                </c:pt>
                <c:pt idx="4">
                  <c:v>Tonga (PGK)</c:v>
                </c:pt>
                <c:pt idx="5">
                  <c:v>Samoa (PGK)</c:v>
                </c:pt>
                <c:pt idx="6">
                  <c:v>Vanuatu</c:v>
                </c:pt>
              </c:strCache>
            </c:strRef>
          </c:cat>
          <c:val>
            <c:numRef>
              <c:f>'Summary mkt share '!$U$16:$U$22</c:f>
              <c:numCache>
                <c:formatCode>0.0%</c:formatCode>
                <c:ptCount val="7"/>
                <c:pt idx="0">
                  <c:v>0.72382525465319703</c:v>
                </c:pt>
                <c:pt idx="1">
                  <c:v>0.15661983377295391</c:v>
                </c:pt>
                <c:pt idx="2">
                  <c:v>5.3338326923975499E-2</c:v>
                </c:pt>
                <c:pt idx="3">
                  <c:v>1.6029619000336056E-2</c:v>
                </c:pt>
                <c:pt idx="4">
                  <c:v>1.6290032131100605E-2</c:v>
                </c:pt>
                <c:pt idx="5">
                  <c:v>1.6841626199884527E-2</c:v>
                </c:pt>
                <c:pt idx="6">
                  <c:v>1.7055307318552256E-2</c:v>
                </c:pt>
              </c:numCache>
            </c:numRef>
          </c:val>
        </c:ser>
        <c:dLbls>
          <c:showLegendKey val="0"/>
          <c:showVal val="0"/>
          <c:showCatName val="1"/>
          <c:showSerName val="0"/>
          <c:showPercent val="1"/>
          <c:showBubbleSize val="0"/>
          <c:showLeaderLines val="1"/>
        </c:dLbls>
      </c:pie3DChart>
    </c:plotArea>
    <c:plotVisOnly val="1"/>
    <c:dispBlanksAs val="gap"/>
    <c:showDLblsOverMax val="0"/>
  </c:chart>
  <c:spPr>
    <a:ln>
      <a:noFill/>
    </a:ln>
  </c:spPr>
  <c:externalData r:id="rId2">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c:date1904 val="0"/>
  <c:lang val="en-AU"/>
  <c:roundedCorners val="0"/>
  <mc:AlternateContent xmlns:mc="http://schemas.openxmlformats.org/markup-compatibility/2006">
    <mc:Choice xmlns:c14="http://schemas.microsoft.com/office/drawing/2007/8/2/chart" Requires="c14">
      <c14:style val="129"/>
    </mc:Choice>
    <mc:Fallback>
      <c:style val="29"/>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2"/>
          <c:order val="0"/>
          <c:tx>
            <c:strRef>
              <c:f>'Qrt Sum'!$E$2</c:f>
              <c:strCache>
                <c:ptCount val="1"/>
                <c:pt idx="0">
                  <c:v>Q4-15</c:v>
                </c:pt>
              </c:strCache>
            </c:strRef>
          </c:tx>
          <c:invertIfNegative val="0"/>
          <c:dLbls>
            <c:delete val="1"/>
          </c:dLbls>
          <c:cat>
            <c:strRef>
              <c:f>'Qrt Sum'!$A$55:$A$61</c:f>
              <c:strCache>
                <c:ptCount val="7"/>
                <c:pt idx="0">
                  <c:v>PNG </c:v>
                </c:pt>
                <c:pt idx="1">
                  <c:v>Fiji </c:v>
                </c:pt>
                <c:pt idx="2">
                  <c:v>Solomon Islands </c:v>
                </c:pt>
                <c:pt idx="3">
                  <c:v>Cook Islands </c:v>
                </c:pt>
                <c:pt idx="4">
                  <c:v>Tonga </c:v>
                </c:pt>
                <c:pt idx="5">
                  <c:v>Samoa</c:v>
                </c:pt>
                <c:pt idx="6">
                  <c:v>Vanuatu</c:v>
                </c:pt>
              </c:strCache>
            </c:strRef>
          </c:cat>
          <c:val>
            <c:numRef>
              <c:f>'Qrt Sum'!$E$55:$E$61</c:f>
              <c:numCache>
                <c:formatCode>0%</c:formatCode>
                <c:ptCount val="7"/>
                <c:pt idx="0">
                  <c:v>0.55469999999999997</c:v>
                </c:pt>
                <c:pt idx="1">
                  <c:v>0.23300000000000001</c:v>
                </c:pt>
                <c:pt idx="2">
                  <c:v>0.57999999999999996</c:v>
                </c:pt>
                <c:pt idx="3">
                  <c:v>0.53</c:v>
                </c:pt>
                <c:pt idx="4">
                  <c:v>0.34</c:v>
                </c:pt>
                <c:pt idx="5">
                  <c:v>0.2</c:v>
                </c:pt>
              </c:numCache>
            </c:numRef>
          </c:val>
        </c:ser>
        <c:ser>
          <c:idx val="3"/>
          <c:order val="1"/>
          <c:tx>
            <c:strRef>
              <c:f>'Qrt Sum'!$F$2</c:f>
              <c:strCache>
                <c:ptCount val="1"/>
                <c:pt idx="0">
                  <c:v>Q1-16</c:v>
                </c:pt>
              </c:strCache>
            </c:strRef>
          </c:tx>
          <c:invertIfNegative val="0"/>
          <c:dLbls>
            <c:delete val="1"/>
          </c:dLbls>
          <c:cat>
            <c:strRef>
              <c:f>'Qrt Sum'!$A$55:$A$61</c:f>
              <c:strCache>
                <c:ptCount val="7"/>
                <c:pt idx="0">
                  <c:v>PNG </c:v>
                </c:pt>
                <c:pt idx="1">
                  <c:v>Fiji </c:v>
                </c:pt>
                <c:pt idx="2">
                  <c:v>Solomon Islands </c:v>
                </c:pt>
                <c:pt idx="3">
                  <c:v>Cook Islands </c:v>
                </c:pt>
                <c:pt idx="4">
                  <c:v>Tonga </c:v>
                </c:pt>
                <c:pt idx="5">
                  <c:v>Samoa</c:v>
                </c:pt>
                <c:pt idx="6">
                  <c:v>Vanuatu</c:v>
                </c:pt>
              </c:strCache>
            </c:strRef>
          </c:cat>
          <c:val>
            <c:numRef>
              <c:f>'Qrt Sum'!$F$55:$F$61</c:f>
              <c:numCache>
                <c:formatCode>0%</c:formatCode>
                <c:ptCount val="7"/>
                <c:pt idx="0">
                  <c:v>0.55279999999999996</c:v>
                </c:pt>
                <c:pt idx="1">
                  <c:v>0.219</c:v>
                </c:pt>
                <c:pt idx="2">
                  <c:v>0.61599999999999999</c:v>
                </c:pt>
                <c:pt idx="3">
                  <c:v>0.51300000000000001</c:v>
                </c:pt>
                <c:pt idx="4">
                  <c:v>0.36599999999999999</c:v>
                </c:pt>
                <c:pt idx="5">
                  <c:v>0.23</c:v>
                </c:pt>
              </c:numCache>
            </c:numRef>
          </c:val>
        </c:ser>
        <c:ser>
          <c:idx val="4"/>
          <c:order val="2"/>
          <c:tx>
            <c:strRef>
              <c:f>'Qrt Sum'!$G$2</c:f>
              <c:strCache>
                <c:ptCount val="1"/>
                <c:pt idx="0">
                  <c:v>Q2-16</c:v>
                </c:pt>
              </c:strCache>
            </c:strRef>
          </c:tx>
          <c:invertIfNegative val="0"/>
          <c:dLbls>
            <c:delete val="1"/>
          </c:dLbls>
          <c:cat>
            <c:strRef>
              <c:f>'Qrt Sum'!$A$55:$A$61</c:f>
              <c:strCache>
                <c:ptCount val="7"/>
                <c:pt idx="0">
                  <c:v>PNG </c:v>
                </c:pt>
                <c:pt idx="1">
                  <c:v>Fiji </c:v>
                </c:pt>
                <c:pt idx="2">
                  <c:v>Solomon Islands </c:v>
                </c:pt>
                <c:pt idx="3">
                  <c:v>Cook Islands </c:v>
                </c:pt>
                <c:pt idx="4">
                  <c:v>Tonga </c:v>
                </c:pt>
                <c:pt idx="5">
                  <c:v>Samoa</c:v>
                </c:pt>
                <c:pt idx="6">
                  <c:v>Vanuatu</c:v>
                </c:pt>
              </c:strCache>
            </c:strRef>
          </c:cat>
          <c:val>
            <c:numRef>
              <c:f>'Qrt Sum'!$G$55:$G$61</c:f>
              <c:numCache>
                <c:formatCode>0%</c:formatCode>
                <c:ptCount val="7"/>
                <c:pt idx="0">
                  <c:v>0.57199999999999995</c:v>
                </c:pt>
                <c:pt idx="1">
                  <c:v>0.223</c:v>
                </c:pt>
                <c:pt idx="2">
                  <c:v>0.56999999999999995</c:v>
                </c:pt>
                <c:pt idx="3">
                  <c:v>0.59199999999999997</c:v>
                </c:pt>
                <c:pt idx="4">
                  <c:v>0.35899999999999999</c:v>
                </c:pt>
                <c:pt idx="5">
                  <c:v>0.26200000000000001</c:v>
                </c:pt>
                <c:pt idx="6">
                  <c:v>0.17</c:v>
                </c:pt>
              </c:numCache>
            </c:numRef>
          </c:val>
        </c:ser>
        <c:ser>
          <c:idx val="5"/>
          <c:order val="3"/>
          <c:tx>
            <c:strRef>
              <c:f>'Qrt Sum'!$H$2</c:f>
              <c:strCache>
                <c:ptCount val="1"/>
                <c:pt idx="0">
                  <c:v>Q3-16</c:v>
                </c:pt>
              </c:strCache>
            </c:strRef>
          </c:tx>
          <c:spPr>
            <a:solidFill>
              <a:schemeClr val="accent6">
                <a:lumMod val="75000"/>
              </a:schemeClr>
            </a:solidFill>
          </c:spPr>
          <c:invertIfNegative val="0"/>
          <c:dLbls>
            <c:delete val="1"/>
          </c:dLbls>
          <c:cat>
            <c:strRef>
              <c:f>'Qrt Sum'!$A$55:$A$61</c:f>
              <c:strCache>
                <c:ptCount val="7"/>
                <c:pt idx="0">
                  <c:v>PNG </c:v>
                </c:pt>
                <c:pt idx="1">
                  <c:v>Fiji </c:v>
                </c:pt>
                <c:pt idx="2">
                  <c:v>Solomon Islands </c:v>
                </c:pt>
                <c:pt idx="3">
                  <c:v>Cook Islands </c:v>
                </c:pt>
                <c:pt idx="4">
                  <c:v>Tonga </c:v>
                </c:pt>
                <c:pt idx="5">
                  <c:v>Samoa</c:v>
                </c:pt>
                <c:pt idx="6">
                  <c:v>Vanuatu</c:v>
                </c:pt>
              </c:strCache>
            </c:strRef>
          </c:cat>
          <c:val>
            <c:numRef>
              <c:f>'Qrt Sum'!$H$55:$H$61</c:f>
              <c:numCache>
                <c:formatCode>0%</c:formatCode>
                <c:ptCount val="7"/>
                <c:pt idx="0">
                  <c:v>0.57299999999999995</c:v>
                </c:pt>
                <c:pt idx="1">
                  <c:v>0.23499999999999999</c:v>
                </c:pt>
                <c:pt idx="2">
                  <c:v>0.56999999999999995</c:v>
                </c:pt>
                <c:pt idx="3">
                  <c:v>0.67</c:v>
                </c:pt>
                <c:pt idx="4">
                  <c:v>0.35299999999999998</c:v>
                </c:pt>
                <c:pt idx="5">
                  <c:v>0.218</c:v>
                </c:pt>
                <c:pt idx="6">
                  <c:v>0.17</c:v>
                </c:pt>
              </c:numCache>
            </c:numRef>
          </c:val>
        </c:ser>
        <c:ser>
          <c:idx val="0"/>
          <c:order val="4"/>
          <c:tx>
            <c:strRef>
              <c:f>'Qrt Sum'!$I$2</c:f>
              <c:strCache>
                <c:ptCount val="1"/>
                <c:pt idx="0">
                  <c:v>Q4-16</c:v>
                </c:pt>
              </c:strCache>
            </c:strRef>
          </c:tx>
          <c:invertIfNegative val="0"/>
          <c:val>
            <c:numRef>
              <c:f>'Qrt Sum'!$I$55:$I$61</c:f>
              <c:numCache>
                <c:formatCode>0%</c:formatCode>
                <c:ptCount val="7"/>
                <c:pt idx="0">
                  <c:v>0.56100000000000005</c:v>
                </c:pt>
                <c:pt idx="1">
                  <c:v>0.23499999999999999</c:v>
                </c:pt>
                <c:pt idx="2">
                  <c:v>0.56000000000000005</c:v>
                </c:pt>
                <c:pt idx="3">
                  <c:v>0.69</c:v>
                </c:pt>
                <c:pt idx="4">
                  <c:v>0.36899999999999999</c:v>
                </c:pt>
                <c:pt idx="5">
                  <c:v>0.22700000000000001</c:v>
                </c:pt>
                <c:pt idx="6">
                  <c:v>0.13</c:v>
                </c:pt>
              </c:numCache>
            </c:numRef>
          </c:val>
        </c:ser>
        <c:dLbls>
          <c:showLegendKey val="0"/>
          <c:showVal val="1"/>
          <c:showCatName val="0"/>
          <c:showSerName val="0"/>
          <c:showPercent val="0"/>
          <c:showBubbleSize val="0"/>
        </c:dLbls>
        <c:gapWidth val="150"/>
        <c:overlap val="-25"/>
        <c:axId val="125314560"/>
        <c:axId val="125316096"/>
      </c:barChart>
      <c:catAx>
        <c:axId val="125314560"/>
        <c:scaling>
          <c:orientation val="minMax"/>
        </c:scaling>
        <c:delete val="0"/>
        <c:axPos val="b"/>
        <c:majorTickMark val="none"/>
        <c:minorTickMark val="none"/>
        <c:tickLblPos val="nextTo"/>
        <c:txPr>
          <a:bodyPr/>
          <a:lstStyle/>
          <a:p>
            <a:pPr>
              <a:defRPr sz="900" b="1"/>
            </a:pPr>
            <a:endParaRPr lang="en-US"/>
          </a:p>
        </c:txPr>
        <c:crossAx val="125316096"/>
        <c:crosses val="autoZero"/>
        <c:auto val="1"/>
        <c:lblAlgn val="ctr"/>
        <c:lblOffset val="100"/>
        <c:noMultiLvlLbl val="0"/>
      </c:catAx>
      <c:valAx>
        <c:axId val="125316096"/>
        <c:scaling>
          <c:orientation val="minMax"/>
        </c:scaling>
        <c:delete val="1"/>
        <c:axPos val="l"/>
        <c:numFmt formatCode="_(* #,##0_);_(* \(#,##0\);_(* &quot;-&quot;_);_(@_)" sourceLinked="0"/>
        <c:majorTickMark val="out"/>
        <c:minorTickMark val="none"/>
        <c:tickLblPos val="none"/>
        <c:crossAx val="125314560"/>
        <c:crosses val="autoZero"/>
        <c:crossBetween val="between"/>
      </c:valAx>
    </c:plotArea>
    <c:legend>
      <c:legendPos val="b"/>
      <c:overlay val="0"/>
    </c:legend>
    <c:plotVisOnly val="1"/>
    <c:dispBlanksAs val="gap"/>
    <c:showDLblsOverMax val="0"/>
  </c:chart>
  <c:externalData r:id="rId2">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c:date1904 val="0"/>
  <c:lang val="en-AU"/>
  <c:roundedCorners val="0"/>
  <mc:AlternateContent xmlns:mc="http://schemas.openxmlformats.org/markup-compatibility/2006">
    <mc:Choice xmlns:c14="http://schemas.microsoft.com/office/drawing/2007/8/2/chart" Requires="c14">
      <c14:style val="129"/>
    </mc:Choice>
    <mc:Fallback>
      <c:style val="29"/>
    </mc:Fallback>
  </mc:AlternateContent>
  <c:clrMapOvr bg1="lt1" tx1="dk1" bg2="lt2" tx2="dk2" accent1="accent1" accent2="accent2" accent3="accent3" accent4="accent4" accent5="accent5" accent6="accent6" hlink="hlink" folHlink="folHlink"/>
  <c:chart>
    <c:autoTitleDeleted val="0"/>
    <c:plotArea>
      <c:layout/>
      <c:barChart>
        <c:barDir val="col"/>
        <c:grouping val="stacked"/>
        <c:varyColors val="0"/>
        <c:ser>
          <c:idx val="0"/>
          <c:order val="0"/>
          <c:tx>
            <c:strRef>
              <c:f>'Qrt Sum'!$A$18</c:f>
              <c:strCache>
                <c:ptCount val="1"/>
                <c:pt idx="0">
                  <c:v>Tier 1</c:v>
                </c:pt>
              </c:strCache>
            </c:strRef>
          </c:tx>
          <c:invertIfNegative val="0"/>
          <c:dLbls>
            <c:dLblPos val="ctr"/>
            <c:showLegendKey val="0"/>
            <c:showVal val="1"/>
            <c:showCatName val="0"/>
            <c:showSerName val="0"/>
            <c:showPercent val="0"/>
            <c:showBubbleSize val="0"/>
            <c:showLeaderLines val="0"/>
          </c:dLbls>
          <c:cat>
            <c:strRef>
              <c:f>('Qrt Sum'!$E$2:$I$2,'Qrt Sum'!$E$20:$I$20)</c:f>
              <c:strCache>
                <c:ptCount val="10"/>
                <c:pt idx="0">
                  <c:v>Q4-15</c:v>
                </c:pt>
                <c:pt idx="1">
                  <c:v>Q1-16</c:v>
                </c:pt>
                <c:pt idx="2">
                  <c:v>Q2-16</c:v>
                </c:pt>
                <c:pt idx="3">
                  <c:v>Q3-16</c:v>
                </c:pt>
                <c:pt idx="4">
                  <c:v>Q4-16</c:v>
                </c:pt>
                <c:pt idx="5">
                  <c:v>12.0%</c:v>
                </c:pt>
                <c:pt idx="6">
                  <c:v>12.0%</c:v>
                </c:pt>
                <c:pt idx="7">
                  <c:v>12.0%</c:v>
                </c:pt>
                <c:pt idx="8">
                  <c:v>12.0%</c:v>
                </c:pt>
                <c:pt idx="9">
                  <c:v>12.0%</c:v>
                </c:pt>
              </c:strCache>
            </c:strRef>
          </c:cat>
          <c:val>
            <c:numRef>
              <c:f>'Qrt Sum'!$E$18:$I$18</c:f>
              <c:numCache>
                <c:formatCode>0.0%</c:formatCode>
                <c:ptCount val="5"/>
                <c:pt idx="0">
                  <c:v>0.19</c:v>
                </c:pt>
                <c:pt idx="1">
                  <c:v>0.19</c:v>
                </c:pt>
                <c:pt idx="2">
                  <c:v>0.14799999999999999</c:v>
                </c:pt>
                <c:pt idx="3">
                  <c:v>0.13900000000000001</c:v>
                </c:pt>
                <c:pt idx="4">
                  <c:v>0.19800000000000001</c:v>
                </c:pt>
              </c:numCache>
            </c:numRef>
          </c:val>
        </c:ser>
        <c:ser>
          <c:idx val="1"/>
          <c:order val="1"/>
          <c:tx>
            <c:strRef>
              <c:f>'Qrt Sum'!$A$19</c:f>
              <c:strCache>
                <c:ptCount val="1"/>
                <c:pt idx="0">
                  <c:v>Tier 2</c:v>
                </c:pt>
              </c:strCache>
            </c:strRef>
          </c:tx>
          <c:spPr>
            <a:solidFill>
              <a:schemeClr val="accent6">
                <a:lumMod val="75000"/>
              </a:schemeClr>
            </a:solidFill>
          </c:spPr>
          <c:invertIfNegative val="0"/>
          <c:dLbls>
            <c:showLegendKey val="0"/>
            <c:showVal val="1"/>
            <c:showCatName val="0"/>
            <c:showSerName val="0"/>
            <c:showPercent val="0"/>
            <c:showBubbleSize val="0"/>
            <c:showLeaderLines val="0"/>
          </c:dLbls>
          <c:cat>
            <c:strRef>
              <c:f>('Qrt Sum'!$E$2:$I$2,'Qrt Sum'!$E$20:$I$20)</c:f>
              <c:strCache>
                <c:ptCount val="10"/>
                <c:pt idx="0">
                  <c:v>Q4-15</c:v>
                </c:pt>
                <c:pt idx="1">
                  <c:v>Q1-16</c:v>
                </c:pt>
                <c:pt idx="2">
                  <c:v>Q2-16</c:v>
                </c:pt>
                <c:pt idx="3">
                  <c:v>Q3-16</c:v>
                </c:pt>
                <c:pt idx="4">
                  <c:v>Q4-16</c:v>
                </c:pt>
                <c:pt idx="5">
                  <c:v>12.0%</c:v>
                </c:pt>
                <c:pt idx="6">
                  <c:v>12.0%</c:v>
                </c:pt>
                <c:pt idx="7">
                  <c:v>12.0%</c:v>
                </c:pt>
                <c:pt idx="8">
                  <c:v>12.0%</c:v>
                </c:pt>
                <c:pt idx="9">
                  <c:v>12.0%</c:v>
                </c:pt>
              </c:strCache>
            </c:strRef>
          </c:cat>
          <c:val>
            <c:numRef>
              <c:f>'Qrt Sum'!$E$19:$I$19</c:f>
              <c:numCache>
                <c:formatCode>0.0%</c:formatCode>
                <c:ptCount val="5"/>
                <c:pt idx="0">
                  <c:v>4.1000000000000002E-2</c:v>
                </c:pt>
                <c:pt idx="1">
                  <c:v>5.8000000000000003E-2</c:v>
                </c:pt>
                <c:pt idx="2">
                  <c:v>7.0999999999999994E-2</c:v>
                </c:pt>
                <c:pt idx="3">
                  <c:v>7.0999999999999994E-2</c:v>
                </c:pt>
                <c:pt idx="4">
                  <c:v>3.3000000000000002E-2</c:v>
                </c:pt>
              </c:numCache>
            </c:numRef>
          </c:val>
        </c:ser>
        <c:dLbls>
          <c:showLegendKey val="0"/>
          <c:showVal val="0"/>
          <c:showCatName val="0"/>
          <c:showSerName val="0"/>
          <c:showPercent val="0"/>
          <c:showBubbleSize val="0"/>
        </c:dLbls>
        <c:gapWidth val="150"/>
        <c:overlap val="100"/>
        <c:axId val="124265216"/>
        <c:axId val="124266752"/>
      </c:barChart>
      <c:lineChart>
        <c:grouping val="standard"/>
        <c:varyColors val="0"/>
        <c:ser>
          <c:idx val="2"/>
          <c:order val="2"/>
          <c:tx>
            <c:strRef>
              <c:f>'Qrt Sum'!$A$20</c:f>
              <c:strCache>
                <c:ptCount val="1"/>
                <c:pt idx="0">
                  <c:v>BPNG requirement</c:v>
                </c:pt>
              </c:strCache>
            </c:strRef>
          </c:tx>
          <c:marker>
            <c:symbol val="none"/>
          </c:marker>
          <c:cat>
            <c:strRef>
              <c:f>('Qrt Sum'!$D$2:$H$2,'Qrt Sum'!$D$20:$H$20)</c:f>
              <c:strCache>
                <c:ptCount val="10"/>
                <c:pt idx="0">
                  <c:v>Q3-15</c:v>
                </c:pt>
                <c:pt idx="1">
                  <c:v>Q4-15</c:v>
                </c:pt>
                <c:pt idx="2">
                  <c:v>Q1-16</c:v>
                </c:pt>
                <c:pt idx="3">
                  <c:v>Q2-16</c:v>
                </c:pt>
                <c:pt idx="4">
                  <c:v>Q3-16</c:v>
                </c:pt>
                <c:pt idx="5">
                  <c:v>12.0%</c:v>
                </c:pt>
                <c:pt idx="6">
                  <c:v>12.0%</c:v>
                </c:pt>
                <c:pt idx="7">
                  <c:v>12.0%</c:v>
                </c:pt>
                <c:pt idx="8">
                  <c:v>12.0%</c:v>
                </c:pt>
                <c:pt idx="9">
                  <c:v>12.0%</c:v>
                </c:pt>
              </c:strCache>
            </c:strRef>
          </c:cat>
          <c:val>
            <c:numRef>
              <c:f>'Qrt Sum'!$E$20:$I$20</c:f>
              <c:numCache>
                <c:formatCode>0.0%</c:formatCode>
                <c:ptCount val="5"/>
                <c:pt idx="0">
                  <c:v>0.12</c:v>
                </c:pt>
                <c:pt idx="1">
                  <c:v>0.12</c:v>
                </c:pt>
                <c:pt idx="2">
                  <c:v>0.12</c:v>
                </c:pt>
                <c:pt idx="3">
                  <c:v>0.12</c:v>
                </c:pt>
                <c:pt idx="4">
                  <c:v>0.12</c:v>
                </c:pt>
              </c:numCache>
            </c:numRef>
          </c:val>
          <c:smooth val="0"/>
        </c:ser>
        <c:dLbls>
          <c:showLegendKey val="0"/>
          <c:showVal val="0"/>
          <c:showCatName val="0"/>
          <c:showSerName val="0"/>
          <c:showPercent val="0"/>
          <c:showBubbleSize val="0"/>
        </c:dLbls>
        <c:marker val="1"/>
        <c:smooth val="0"/>
        <c:axId val="124265216"/>
        <c:axId val="124266752"/>
      </c:lineChart>
      <c:catAx>
        <c:axId val="124265216"/>
        <c:scaling>
          <c:orientation val="minMax"/>
        </c:scaling>
        <c:delete val="0"/>
        <c:axPos val="b"/>
        <c:numFmt formatCode="0.0%" sourceLinked="1"/>
        <c:majorTickMark val="out"/>
        <c:minorTickMark val="none"/>
        <c:tickLblPos val="nextTo"/>
        <c:txPr>
          <a:bodyPr rot="0"/>
          <a:lstStyle/>
          <a:p>
            <a:pPr>
              <a:defRPr/>
            </a:pPr>
            <a:endParaRPr lang="en-US"/>
          </a:p>
        </c:txPr>
        <c:crossAx val="124266752"/>
        <c:crosses val="autoZero"/>
        <c:auto val="1"/>
        <c:lblAlgn val="ctr"/>
        <c:lblOffset val="100"/>
        <c:noMultiLvlLbl val="0"/>
      </c:catAx>
      <c:valAx>
        <c:axId val="124266752"/>
        <c:scaling>
          <c:orientation val="minMax"/>
        </c:scaling>
        <c:delete val="0"/>
        <c:axPos val="l"/>
        <c:numFmt formatCode="0.0%" sourceLinked="1"/>
        <c:majorTickMark val="out"/>
        <c:minorTickMark val="none"/>
        <c:tickLblPos val="nextTo"/>
        <c:crossAx val="124265216"/>
        <c:crosses val="autoZero"/>
        <c:crossBetween val="between"/>
      </c:valAx>
    </c:plotArea>
    <c:legend>
      <c:legendPos val="t"/>
      <c:overlay val="0"/>
    </c:legend>
    <c:plotVisOnly val="1"/>
    <c:dispBlanksAs val="gap"/>
    <c:showDLblsOverMax val="0"/>
  </c:chart>
  <c:externalData r:id="rId2">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c:date1904 val="0"/>
  <c:lang val="en-AU"/>
  <c:roundedCorners val="0"/>
  <mc:AlternateContent xmlns:mc="http://schemas.openxmlformats.org/markup-compatibility/2006">
    <mc:Choice xmlns:c14="http://schemas.microsoft.com/office/drawing/2007/8/2/chart" Requires="c14">
      <c14:style val="129"/>
    </mc:Choice>
    <mc:Fallback>
      <c:style val="29"/>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5283389877036097"/>
          <c:y val="0.10875077234126057"/>
          <c:w val="0.80033765375527588"/>
          <c:h val="0.72848648766549606"/>
        </c:manualLayout>
      </c:layout>
      <c:barChart>
        <c:barDir val="col"/>
        <c:grouping val="clustered"/>
        <c:varyColors val="0"/>
        <c:ser>
          <c:idx val="0"/>
          <c:order val="0"/>
          <c:tx>
            <c:strRef>
              <c:f>'Qrt Sum'!$A$24</c:f>
              <c:strCache>
                <c:ptCount val="1"/>
                <c:pt idx="0">
                  <c:v>    Provisions to loans</c:v>
                </c:pt>
              </c:strCache>
            </c:strRef>
          </c:tx>
          <c:invertIfNegative val="0"/>
          <c:dLbls>
            <c:numFmt formatCode="0.0%" sourceLinked="0"/>
            <c:showLegendKey val="0"/>
            <c:showVal val="1"/>
            <c:showCatName val="0"/>
            <c:showSerName val="0"/>
            <c:showPercent val="0"/>
            <c:showBubbleSize val="0"/>
            <c:showLeaderLines val="0"/>
          </c:dLbls>
          <c:cat>
            <c:strRef>
              <c:f>'Qrt Sum'!$E$2:$I$2</c:f>
              <c:strCache>
                <c:ptCount val="5"/>
                <c:pt idx="0">
                  <c:v>Q4-15</c:v>
                </c:pt>
                <c:pt idx="1">
                  <c:v>Q1-16</c:v>
                </c:pt>
                <c:pt idx="2">
                  <c:v>Q2-16</c:v>
                </c:pt>
                <c:pt idx="3">
                  <c:v>Q3-16</c:v>
                </c:pt>
                <c:pt idx="4">
                  <c:v>Q4-16</c:v>
                </c:pt>
              </c:strCache>
            </c:strRef>
          </c:cat>
          <c:val>
            <c:numRef>
              <c:f>'Qrt Sum'!$E$24:$I$24</c:f>
              <c:numCache>
                <c:formatCode>0.00%</c:formatCode>
                <c:ptCount val="5"/>
                <c:pt idx="0">
                  <c:v>4.8861324301486861E-2</c:v>
                </c:pt>
                <c:pt idx="1">
                  <c:v>4.9376963367401515E-2</c:v>
                </c:pt>
                <c:pt idx="2">
                  <c:v>4.8375679046337973E-2</c:v>
                </c:pt>
                <c:pt idx="3">
                  <c:v>4.7527400982105075E-2</c:v>
                </c:pt>
                <c:pt idx="4">
                  <c:v>4.9278431791993385E-2</c:v>
                </c:pt>
              </c:numCache>
            </c:numRef>
          </c:val>
        </c:ser>
        <c:dLbls>
          <c:showLegendKey val="0"/>
          <c:showVal val="1"/>
          <c:showCatName val="0"/>
          <c:showSerName val="0"/>
          <c:showPercent val="0"/>
          <c:showBubbleSize val="0"/>
        </c:dLbls>
        <c:gapWidth val="150"/>
        <c:axId val="124302464"/>
        <c:axId val="124305408"/>
      </c:barChart>
      <c:catAx>
        <c:axId val="124302464"/>
        <c:scaling>
          <c:orientation val="minMax"/>
        </c:scaling>
        <c:delete val="0"/>
        <c:axPos val="b"/>
        <c:majorTickMark val="out"/>
        <c:minorTickMark val="none"/>
        <c:tickLblPos val="nextTo"/>
        <c:txPr>
          <a:bodyPr rot="0"/>
          <a:lstStyle/>
          <a:p>
            <a:pPr>
              <a:defRPr/>
            </a:pPr>
            <a:endParaRPr lang="en-US"/>
          </a:p>
        </c:txPr>
        <c:crossAx val="124305408"/>
        <c:crosses val="autoZero"/>
        <c:auto val="1"/>
        <c:lblAlgn val="ctr"/>
        <c:lblOffset val="100"/>
        <c:noMultiLvlLbl val="0"/>
      </c:catAx>
      <c:valAx>
        <c:axId val="124305408"/>
        <c:scaling>
          <c:orientation val="minMax"/>
          <c:min val="2.0000000000000004E-2"/>
        </c:scaling>
        <c:delete val="0"/>
        <c:axPos val="l"/>
        <c:numFmt formatCode="0.00%" sourceLinked="0"/>
        <c:majorTickMark val="out"/>
        <c:minorTickMark val="none"/>
        <c:tickLblPos val="nextTo"/>
        <c:crossAx val="124302464"/>
        <c:crosses val="autoZero"/>
        <c:crossBetween val="between"/>
      </c:valAx>
    </c:plotArea>
    <c:plotVisOnly val="1"/>
    <c:dispBlanksAs val="gap"/>
    <c:showDLblsOverMax val="0"/>
  </c:chart>
  <c:externalData r:id="rId2">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c:date1904 val="0"/>
  <c:lang val="en-AU"/>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10372722000659525"/>
          <c:y val="6.5717038698705307E-2"/>
          <c:w val="0.8442044950259443"/>
          <c:h val="0.85167518675550169"/>
        </c:manualLayout>
      </c:layout>
      <c:lineChart>
        <c:grouping val="standard"/>
        <c:varyColors val="0"/>
        <c:ser>
          <c:idx val="0"/>
          <c:order val="0"/>
          <c:spPr>
            <a:ln w="15875">
              <a:solidFill>
                <a:srgbClr val="C00000"/>
              </a:solidFill>
            </a:ln>
          </c:spPr>
          <c:marker>
            <c:symbol val="none"/>
          </c:marker>
          <c:cat>
            <c:numRef>
              <c:f>'Share price '!$A$2435:$A$2725</c:f>
              <c:numCache>
                <c:formatCode>dd\ mmm\ yy</c:formatCode>
                <c:ptCount val="291"/>
                <c:pt idx="0">
                  <c:v>42339</c:v>
                </c:pt>
                <c:pt idx="1">
                  <c:v>42340</c:v>
                </c:pt>
                <c:pt idx="2">
                  <c:v>42341</c:v>
                </c:pt>
                <c:pt idx="3">
                  <c:v>42342</c:v>
                </c:pt>
                <c:pt idx="4">
                  <c:v>42345</c:v>
                </c:pt>
                <c:pt idx="5">
                  <c:v>42346</c:v>
                </c:pt>
                <c:pt idx="6">
                  <c:v>42347</c:v>
                </c:pt>
                <c:pt idx="7">
                  <c:v>42348</c:v>
                </c:pt>
                <c:pt idx="8">
                  <c:v>42349</c:v>
                </c:pt>
                <c:pt idx="9">
                  <c:v>42352</c:v>
                </c:pt>
                <c:pt idx="10">
                  <c:v>42353</c:v>
                </c:pt>
                <c:pt idx="11">
                  <c:v>42354</c:v>
                </c:pt>
                <c:pt idx="12">
                  <c:v>42355</c:v>
                </c:pt>
                <c:pt idx="13">
                  <c:v>42356</c:v>
                </c:pt>
                <c:pt idx="14">
                  <c:v>42359</c:v>
                </c:pt>
                <c:pt idx="15">
                  <c:v>42360</c:v>
                </c:pt>
                <c:pt idx="16">
                  <c:v>42361</c:v>
                </c:pt>
                <c:pt idx="17">
                  <c:v>42362</c:v>
                </c:pt>
                <c:pt idx="18">
                  <c:v>42366</c:v>
                </c:pt>
                <c:pt idx="19">
                  <c:v>42367</c:v>
                </c:pt>
                <c:pt idx="20">
                  <c:v>42368</c:v>
                </c:pt>
                <c:pt idx="21">
                  <c:v>42369</c:v>
                </c:pt>
                <c:pt idx="22">
                  <c:v>42373</c:v>
                </c:pt>
                <c:pt idx="23">
                  <c:v>42374</c:v>
                </c:pt>
                <c:pt idx="24">
                  <c:v>42375</c:v>
                </c:pt>
                <c:pt idx="25">
                  <c:v>42376</c:v>
                </c:pt>
                <c:pt idx="26">
                  <c:v>42377</c:v>
                </c:pt>
                <c:pt idx="27">
                  <c:v>42380</c:v>
                </c:pt>
                <c:pt idx="28">
                  <c:v>42381</c:v>
                </c:pt>
                <c:pt idx="29">
                  <c:v>42382</c:v>
                </c:pt>
                <c:pt idx="30">
                  <c:v>42383</c:v>
                </c:pt>
                <c:pt idx="31">
                  <c:v>42384</c:v>
                </c:pt>
                <c:pt idx="32">
                  <c:v>42387</c:v>
                </c:pt>
                <c:pt idx="33">
                  <c:v>42388</c:v>
                </c:pt>
                <c:pt idx="34">
                  <c:v>42389</c:v>
                </c:pt>
                <c:pt idx="35">
                  <c:v>42390</c:v>
                </c:pt>
                <c:pt idx="36">
                  <c:v>42391</c:v>
                </c:pt>
                <c:pt idx="37">
                  <c:v>42394</c:v>
                </c:pt>
                <c:pt idx="38">
                  <c:v>42395</c:v>
                </c:pt>
                <c:pt idx="39">
                  <c:v>42396</c:v>
                </c:pt>
                <c:pt idx="40">
                  <c:v>42397</c:v>
                </c:pt>
                <c:pt idx="41">
                  <c:v>42398</c:v>
                </c:pt>
                <c:pt idx="42">
                  <c:v>42401</c:v>
                </c:pt>
                <c:pt idx="43">
                  <c:v>42402</c:v>
                </c:pt>
                <c:pt idx="44">
                  <c:v>42403</c:v>
                </c:pt>
                <c:pt idx="45">
                  <c:v>42404</c:v>
                </c:pt>
                <c:pt idx="46">
                  <c:v>42405</c:v>
                </c:pt>
                <c:pt idx="47">
                  <c:v>42408</c:v>
                </c:pt>
                <c:pt idx="48">
                  <c:v>42409</c:v>
                </c:pt>
                <c:pt idx="49">
                  <c:v>42410</c:v>
                </c:pt>
                <c:pt idx="50">
                  <c:v>42411</c:v>
                </c:pt>
                <c:pt idx="51">
                  <c:v>42412</c:v>
                </c:pt>
                <c:pt idx="52">
                  <c:v>42415</c:v>
                </c:pt>
                <c:pt idx="53">
                  <c:v>42416</c:v>
                </c:pt>
                <c:pt idx="54">
                  <c:v>42417</c:v>
                </c:pt>
                <c:pt idx="55">
                  <c:v>42418</c:v>
                </c:pt>
                <c:pt idx="56">
                  <c:v>42419</c:v>
                </c:pt>
                <c:pt idx="57">
                  <c:v>42422</c:v>
                </c:pt>
                <c:pt idx="58">
                  <c:v>42423</c:v>
                </c:pt>
                <c:pt idx="59">
                  <c:v>42424</c:v>
                </c:pt>
                <c:pt idx="60">
                  <c:v>42425</c:v>
                </c:pt>
                <c:pt idx="61">
                  <c:v>42426</c:v>
                </c:pt>
                <c:pt idx="62">
                  <c:v>42429</c:v>
                </c:pt>
                <c:pt idx="63">
                  <c:v>42430</c:v>
                </c:pt>
                <c:pt idx="64">
                  <c:v>42431</c:v>
                </c:pt>
                <c:pt idx="65">
                  <c:v>42432</c:v>
                </c:pt>
                <c:pt idx="66">
                  <c:v>42433</c:v>
                </c:pt>
                <c:pt idx="67">
                  <c:v>42436</c:v>
                </c:pt>
                <c:pt idx="68">
                  <c:v>42437</c:v>
                </c:pt>
                <c:pt idx="69">
                  <c:v>42438</c:v>
                </c:pt>
                <c:pt idx="70">
                  <c:v>42439</c:v>
                </c:pt>
                <c:pt idx="71">
                  <c:v>42440</c:v>
                </c:pt>
                <c:pt idx="72">
                  <c:v>42443</c:v>
                </c:pt>
                <c:pt idx="73">
                  <c:v>42444</c:v>
                </c:pt>
                <c:pt idx="74">
                  <c:v>42445</c:v>
                </c:pt>
                <c:pt idx="75">
                  <c:v>42446</c:v>
                </c:pt>
                <c:pt idx="76">
                  <c:v>42447</c:v>
                </c:pt>
                <c:pt idx="77">
                  <c:v>42450</c:v>
                </c:pt>
                <c:pt idx="78">
                  <c:v>42451</c:v>
                </c:pt>
                <c:pt idx="79">
                  <c:v>42452</c:v>
                </c:pt>
                <c:pt idx="80">
                  <c:v>42453</c:v>
                </c:pt>
                <c:pt idx="81">
                  <c:v>42458</c:v>
                </c:pt>
                <c:pt idx="82">
                  <c:v>42459</c:v>
                </c:pt>
                <c:pt idx="83">
                  <c:v>42460</c:v>
                </c:pt>
                <c:pt idx="84">
                  <c:v>42461</c:v>
                </c:pt>
                <c:pt idx="85">
                  <c:v>42464</c:v>
                </c:pt>
                <c:pt idx="86">
                  <c:v>42465</c:v>
                </c:pt>
                <c:pt idx="87">
                  <c:v>42466</c:v>
                </c:pt>
                <c:pt idx="88">
                  <c:v>42467</c:v>
                </c:pt>
                <c:pt idx="89">
                  <c:v>42468</c:v>
                </c:pt>
                <c:pt idx="90">
                  <c:v>42471</c:v>
                </c:pt>
                <c:pt idx="91">
                  <c:v>42472</c:v>
                </c:pt>
                <c:pt idx="92">
                  <c:v>42473</c:v>
                </c:pt>
                <c:pt idx="93">
                  <c:v>42474</c:v>
                </c:pt>
                <c:pt idx="94">
                  <c:v>42475</c:v>
                </c:pt>
                <c:pt idx="95">
                  <c:v>42478</c:v>
                </c:pt>
                <c:pt idx="96">
                  <c:v>42479</c:v>
                </c:pt>
                <c:pt idx="97">
                  <c:v>42480</c:v>
                </c:pt>
                <c:pt idx="98">
                  <c:v>42481</c:v>
                </c:pt>
                <c:pt idx="99">
                  <c:v>42482</c:v>
                </c:pt>
                <c:pt idx="100">
                  <c:v>42485</c:v>
                </c:pt>
                <c:pt idx="101">
                  <c:v>42486</c:v>
                </c:pt>
                <c:pt idx="102">
                  <c:v>42487</c:v>
                </c:pt>
                <c:pt idx="103">
                  <c:v>42488</c:v>
                </c:pt>
                <c:pt idx="104">
                  <c:v>42489</c:v>
                </c:pt>
                <c:pt idx="105">
                  <c:v>42492</c:v>
                </c:pt>
                <c:pt idx="106">
                  <c:v>42493</c:v>
                </c:pt>
                <c:pt idx="107">
                  <c:v>42494</c:v>
                </c:pt>
                <c:pt idx="108">
                  <c:v>42495</c:v>
                </c:pt>
                <c:pt idx="109">
                  <c:v>42496</c:v>
                </c:pt>
                <c:pt idx="110">
                  <c:v>42499</c:v>
                </c:pt>
                <c:pt idx="111">
                  <c:v>42500</c:v>
                </c:pt>
                <c:pt idx="112">
                  <c:v>42501</c:v>
                </c:pt>
                <c:pt idx="113">
                  <c:v>42502</c:v>
                </c:pt>
                <c:pt idx="114">
                  <c:v>42503</c:v>
                </c:pt>
                <c:pt idx="115">
                  <c:v>42506</c:v>
                </c:pt>
                <c:pt idx="116">
                  <c:v>42507</c:v>
                </c:pt>
                <c:pt idx="117">
                  <c:v>42508</c:v>
                </c:pt>
                <c:pt idx="118">
                  <c:v>42509</c:v>
                </c:pt>
                <c:pt idx="119">
                  <c:v>42510</c:v>
                </c:pt>
                <c:pt idx="120">
                  <c:v>42513</c:v>
                </c:pt>
                <c:pt idx="121">
                  <c:v>42514</c:v>
                </c:pt>
                <c:pt idx="122">
                  <c:v>42515</c:v>
                </c:pt>
                <c:pt idx="123">
                  <c:v>42516</c:v>
                </c:pt>
                <c:pt idx="124">
                  <c:v>42517</c:v>
                </c:pt>
                <c:pt idx="125">
                  <c:v>42520</c:v>
                </c:pt>
                <c:pt idx="126">
                  <c:v>42521</c:v>
                </c:pt>
                <c:pt idx="127">
                  <c:v>42522</c:v>
                </c:pt>
                <c:pt idx="128">
                  <c:v>42523</c:v>
                </c:pt>
                <c:pt idx="129">
                  <c:v>42524</c:v>
                </c:pt>
                <c:pt idx="130">
                  <c:v>42527</c:v>
                </c:pt>
                <c:pt idx="131">
                  <c:v>42528</c:v>
                </c:pt>
                <c:pt idx="132">
                  <c:v>42529</c:v>
                </c:pt>
                <c:pt idx="133">
                  <c:v>42530</c:v>
                </c:pt>
                <c:pt idx="134">
                  <c:v>42531</c:v>
                </c:pt>
                <c:pt idx="135">
                  <c:v>42535</c:v>
                </c:pt>
                <c:pt idx="136">
                  <c:v>42536</c:v>
                </c:pt>
                <c:pt idx="137">
                  <c:v>42537</c:v>
                </c:pt>
                <c:pt idx="138">
                  <c:v>42538</c:v>
                </c:pt>
                <c:pt idx="139">
                  <c:v>42541</c:v>
                </c:pt>
                <c:pt idx="140">
                  <c:v>42542</c:v>
                </c:pt>
                <c:pt idx="141">
                  <c:v>42543</c:v>
                </c:pt>
                <c:pt idx="142">
                  <c:v>42544</c:v>
                </c:pt>
                <c:pt idx="143">
                  <c:v>42545</c:v>
                </c:pt>
                <c:pt idx="144">
                  <c:v>42548</c:v>
                </c:pt>
                <c:pt idx="145">
                  <c:v>42549</c:v>
                </c:pt>
                <c:pt idx="146">
                  <c:v>42550</c:v>
                </c:pt>
                <c:pt idx="147">
                  <c:v>42551</c:v>
                </c:pt>
                <c:pt idx="148">
                  <c:v>42552</c:v>
                </c:pt>
                <c:pt idx="149">
                  <c:v>42555</c:v>
                </c:pt>
                <c:pt idx="150">
                  <c:v>42556</c:v>
                </c:pt>
                <c:pt idx="151">
                  <c:v>42557</c:v>
                </c:pt>
                <c:pt idx="152">
                  <c:v>42558</c:v>
                </c:pt>
                <c:pt idx="153">
                  <c:v>42559</c:v>
                </c:pt>
                <c:pt idx="154">
                  <c:v>42562</c:v>
                </c:pt>
                <c:pt idx="155">
                  <c:v>42563</c:v>
                </c:pt>
                <c:pt idx="156">
                  <c:v>42564</c:v>
                </c:pt>
                <c:pt idx="157">
                  <c:v>42565</c:v>
                </c:pt>
                <c:pt idx="158">
                  <c:v>42566</c:v>
                </c:pt>
                <c:pt idx="159">
                  <c:v>42569</c:v>
                </c:pt>
                <c:pt idx="160">
                  <c:v>42570</c:v>
                </c:pt>
                <c:pt idx="161">
                  <c:v>42571</c:v>
                </c:pt>
                <c:pt idx="162">
                  <c:v>42572</c:v>
                </c:pt>
                <c:pt idx="163">
                  <c:v>42573</c:v>
                </c:pt>
                <c:pt idx="164">
                  <c:v>42576</c:v>
                </c:pt>
                <c:pt idx="165">
                  <c:v>42577</c:v>
                </c:pt>
                <c:pt idx="166">
                  <c:v>42578</c:v>
                </c:pt>
                <c:pt idx="167">
                  <c:v>42579</c:v>
                </c:pt>
                <c:pt idx="168">
                  <c:v>42580</c:v>
                </c:pt>
                <c:pt idx="169">
                  <c:v>42583</c:v>
                </c:pt>
                <c:pt idx="170">
                  <c:v>42584</c:v>
                </c:pt>
                <c:pt idx="171">
                  <c:v>42585</c:v>
                </c:pt>
                <c:pt idx="172">
                  <c:v>42586</c:v>
                </c:pt>
                <c:pt idx="173">
                  <c:v>42587</c:v>
                </c:pt>
                <c:pt idx="174">
                  <c:v>42590</c:v>
                </c:pt>
                <c:pt idx="175">
                  <c:v>42592</c:v>
                </c:pt>
                <c:pt idx="176">
                  <c:v>42593</c:v>
                </c:pt>
                <c:pt idx="177">
                  <c:v>42598</c:v>
                </c:pt>
                <c:pt idx="178">
                  <c:v>42599</c:v>
                </c:pt>
                <c:pt idx="179">
                  <c:v>42600</c:v>
                </c:pt>
                <c:pt idx="180">
                  <c:v>42601</c:v>
                </c:pt>
                <c:pt idx="181">
                  <c:v>42605</c:v>
                </c:pt>
                <c:pt idx="182">
                  <c:v>42606</c:v>
                </c:pt>
                <c:pt idx="183">
                  <c:v>42607</c:v>
                </c:pt>
                <c:pt idx="184">
                  <c:v>42612</c:v>
                </c:pt>
                <c:pt idx="185">
                  <c:v>42613</c:v>
                </c:pt>
                <c:pt idx="186">
                  <c:v>42614</c:v>
                </c:pt>
                <c:pt idx="187">
                  <c:v>42615</c:v>
                </c:pt>
                <c:pt idx="188">
                  <c:v>42618</c:v>
                </c:pt>
                <c:pt idx="189">
                  <c:v>42619</c:v>
                </c:pt>
                <c:pt idx="190">
                  <c:v>42620</c:v>
                </c:pt>
                <c:pt idx="191">
                  <c:v>42621</c:v>
                </c:pt>
                <c:pt idx="192">
                  <c:v>42622</c:v>
                </c:pt>
                <c:pt idx="193">
                  <c:v>42625</c:v>
                </c:pt>
                <c:pt idx="194">
                  <c:v>42626</c:v>
                </c:pt>
                <c:pt idx="195">
                  <c:v>42627</c:v>
                </c:pt>
                <c:pt idx="196">
                  <c:v>42628</c:v>
                </c:pt>
                <c:pt idx="197">
                  <c:v>42632</c:v>
                </c:pt>
                <c:pt idx="198">
                  <c:v>42633</c:v>
                </c:pt>
                <c:pt idx="199">
                  <c:v>42634</c:v>
                </c:pt>
                <c:pt idx="200">
                  <c:v>42635</c:v>
                </c:pt>
                <c:pt idx="201">
                  <c:v>42636</c:v>
                </c:pt>
                <c:pt idx="202">
                  <c:v>42639</c:v>
                </c:pt>
                <c:pt idx="203">
                  <c:v>42640</c:v>
                </c:pt>
                <c:pt idx="204">
                  <c:v>42641</c:v>
                </c:pt>
                <c:pt idx="205">
                  <c:v>42642</c:v>
                </c:pt>
                <c:pt idx="206">
                  <c:v>42643</c:v>
                </c:pt>
                <c:pt idx="207">
                  <c:v>42646</c:v>
                </c:pt>
                <c:pt idx="208">
                  <c:v>42647</c:v>
                </c:pt>
                <c:pt idx="209">
                  <c:v>42648</c:v>
                </c:pt>
                <c:pt idx="210">
                  <c:v>42649</c:v>
                </c:pt>
                <c:pt idx="211">
                  <c:v>42650</c:v>
                </c:pt>
                <c:pt idx="212">
                  <c:v>42653</c:v>
                </c:pt>
                <c:pt idx="213">
                  <c:v>42654</c:v>
                </c:pt>
                <c:pt idx="214">
                  <c:v>42655</c:v>
                </c:pt>
                <c:pt idx="215">
                  <c:v>42656</c:v>
                </c:pt>
                <c:pt idx="216">
                  <c:v>42657</c:v>
                </c:pt>
                <c:pt idx="217">
                  <c:v>42660</c:v>
                </c:pt>
                <c:pt idx="218">
                  <c:v>42661</c:v>
                </c:pt>
                <c:pt idx="219">
                  <c:v>42662</c:v>
                </c:pt>
                <c:pt idx="220">
                  <c:v>42663</c:v>
                </c:pt>
                <c:pt idx="221">
                  <c:v>42664</c:v>
                </c:pt>
                <c:pt idx="222">
                  <c:v>42667</c:v>
                </c:pt>
                <c:pt idx="223">
                  <c:v>42668</c:v>
                </c:pt>
                <c:pt idx="224">
                  <c:v>42669</c:v>
                </c:pt>
                <c:pt idx="225">
                  <c:v>42670</c:v>
                </c:pt>
                <c:pt idx="226">
                  <c:v>42671</c:v>
                </c:pt>
                <c:pt idx="227">
                  <c:v>42674</c:v>
                </c:pt>
                <c:pt idx="228">
                  <c:v>42675</c:v>
                </c:pt>
                <c:pt idx="229">
                  <c:v>42676</c:v>
                </c:pt>
                <c:pt idx="230">
                  <c:v>42677</c:v>
                </c:pt>
                <c:pt idx="231">
                  <c:v>42678</c:v>
                </c:pt>
                <c:pt idx="232">
                  <c:v>42681</c:v>
                </c:pt>
                <c:pt idx="233">
                  <c:v>42682</c:v>
                </c:pt>
                <c:pt idx="234">
                  <c:v>42683</c:v>
                </c:pt>
                <c:pt idx="235">
                  <c:v>42684</c:v>
                </c:pt>
                <c:pt idx="236">
                  <c:v>42685</c:v>
                </c:pt>
                <c:pt idx="237">
                  <c:v>42688</c:v>
                </c:pt>
                <c:pt idx="238">
                  <c:v>42689</c:v>
                </c:pt>
                <c:pt idx="239">
                  <c:v>42690</c:v>
                </c:pt>
                <c:pt idx="240">
                  <c:v>42691</c:v>
                </c:pt>
                <c:pt idx="241">
                  <c:v>42692</c:v>
                </c:pt>
                <c:pt idx="242">
                  <c:v>42695</c:v>
                </c:pt>
                <c:pt idx="243">
                  <c:v>42696</c:v>
                </c:pt>
                <c:pt idx="244">
                  <c:v>42697</c:v>
                </c:pt>
                <c:pt idx="245">
                  <c:v>42698</c:v>
                </c:pt>
                <c:pt idx="246">
                  <c:v>42699</c:v>
                </c:pt>
                <c:pt idx="247">
                  <c:v>42702</c:v>
                </c:pt>
                <c:pt idx="248">
                  <c:v>42703</c:v>
                </c:pt>
                <c:pt idx="249">
                  <c:v>42704</c:v>
                </c:pt>
                <c:pt idx="250">
                  <c:v>42705</c:v>
                </c:pt>
                <c:pt idx="251">
                  <c:v>42706</c:v>
                </c:pt>
                <c:pt idx="252">
                  <c:v>42709</c:v>
                </c:pt>
                <c:pt idx="253">
                  <c:v>42710</c:v>
                </c:pt>
                <c:pt idx="254">
                  <c:v>42711</c:v>
                </c:pt>
                <c:pt idx="255">
                  <c:v>42712</c:v>
                </c:pt>
                <c:pt idx="256">
                  <c:v>42713</c:v>
                </c:pt>
                <c:pt idx="257">
                  <c:v>42716</c:v>
                </c:pt>
                <c:pt idx="258">
                  <c:v>42717</c:v>
                </c:pt>
                <c:pt idx="259">
                  <c:v>42718</c:v>
                </c:pt>
                <c:pt idx="260">
                  <c:v>42719</c:v>
                </c:pt>
                <c:pt idx="261">
                  <c:v>42720</c:v>
                </c:pt>
                <c:pt idx="262">
                  <c:v>42723</c:v>
                </c:pt>
                <c:pt idx="263">
                  <c:v>42724</c:v>
                </c:pt>
                <c:pt idx="264">
                  <c:v>42725</c:v>
                </c:pt>
                <c:pt idx="265">
                  <c:v>42726</c:v>
                </c:pt>
                <c:pt idx="266">
                  <c:v>42727</c:v>
                </c:pt>
                <c:pt idx="267">
                  <c:v>42732</c:v>
                </c:pt>
                <c:pt idx="268">
                  <c:v>42733</c:v>
                </c:pt>
                <c:pt idx="269">
                  <c:v>42734</c:v>
                </c:pt>
                <c:pt idx="270">
                  <c:v>42738</c:v>
                </c:pt>
                <c:pt idx="271">
                  <c:v>42739</c:v>
                </c:pt>
                <c:pt idx="272">
                  <c:v>42740</c:v>
                </c:pt>
                <c:pt idx="273">
                  <c:v>42741</c:v>
                </c:pt>
                <c:pt idx="274">
                  <c:v>42744</c:v>
                </c:pt>
                <c:pt idx="275">
                  <c:v>42745</c:v>
                </c:pt>
                <c:pt idx="276">
                  <c:v>42746</c:v>
                </c:pt>
                <c:pt idx="277">
                  <c:v>42747</c:v>
                </c:pt>
                <c:pt idx="278">
                  <c:v>42748</c:v>
                </c:pt>
                <c:pt idx="279">
                  <c:v>42751</c:v>
                </c:pt>
                <c:pt idx="280">
                  <c:v>42752</c:v>
                </c:pt>
                <c:pt idx="281">
                  <c:v>42753</c:v>
                </c:pt>
                <c:pt idx="282">
                  <c:v>42754</c:v>
                </c:pt>
                <c:pt idx="283">
                  <c:v>42755</c:v>
                </c:pt>
                <c:pt idx="284">
                  <c:v>42758</c:v>
                </c:pt>
                <c:pt idx="285">
                  <c:v>42759</c:v>
                </c:pt>
                <c:pt idx="286">
                  <c:v>42760</c:v>
                </c:pt>
                <c:pt idx="287">
                  <c:v>42761</c:v>
                </c:pt>
                <c:pt idx="288">
                  <c:v>42762</c:v>
                </c:pt>
                <c:pt idx="289">
                  <c:v>42765</c:v>
                </c:pt>
                <c:pt idx="290">
                  <c:v>42766</c:v>
                </c:pt>
              </c:numCache>
            </c:numRef>
          </c:cat>
          <c:val>
            <c:numRef>
              <c:f>'Share price '!$B$2435:$B$2725</c:f>
              <c:numCache>
                <c:formatCode>#,##0.00_);\(#,##0.00\);\-</c:formatCode>
                <c:ptCount val="291"/>
                <c:pt idx="0">
                  <c:v>7.5</c:v>
                </c:pt>
                <c:pt idx="1">
                  <c:v>7.5</c:v>
                </c:pt>
                <c:pt idx="2">
                  <c:v>7.45</c:v>
                </c:pt>
                <c:pt idx="3">
                  <c:v>7.45</c:v>
                </c:pt>
                <c:pt idx="4">
                  <c:v>7.5</c:v>
                </c:pt>
                <c:pt idx="5">
                  <c:v>7.5</c:v>
                </c:pt>
                <c:pt idx="6">
                  <c:v>7.5</c:v>
                </c:pt>
                <c:pt idx="7">
                  <c:v>7.5</c:v>
                </c:pt>
                <c:pt idx="8">
                  <c:v>7.5</c:v>
                </c:pt>
                <c:pt idx="9">
                  <c:v>7.35</c:v>
                </c:pt>
                <c:pt idx="10">
                  <c:v>7.35</c:v>
                </c:pt>
                <c:pt idx="11">
                  <c:v>7.35</c:v>
                </c:pt>
                <c:pt idx="12">
                  <c:v>7.35</c:v>
                </c:pt>
                <c:pt idx="13">
                  <c:v>7.5</c:v>
                </c:pt>
                <c:pt idx="14">
                  <c:v>7.5</c:v>
                </c:pt>
                <c:pt idx="15">
                  <c:v>7.5</c:v>
                </c:pt>
                <c:pt idx="16">
                  <c:v>7.5</c:v>
                </c:pt>
                <c:pt idx="17">
                  <c:v>7.5</c:v>
                </c:pt>
                <c:pt idx="18">
                  <c:v>7.5</c:v>
                </c:pt>
                <c:pt idx="19">
                  <c:v>7.5</c:v>
                </c:pt>
                <c:pt idx="20">
                  <c:v>7.5</c:v>
                </c:pt>
                <c:pt idx="21">
                  <c:v>7.5</c:v>
                </c:pt>
                <c:pt idx="22">
                  <c:v>7.5</c:v>
                </c:pt>
                <c:pt idx="23">
                  <c:v>7.5</c:v>
                </c:pt>
                <c:pt idx="24">
                  <c:v>7.5</c:v>
                </c:pt>
                <c:pt idx="25">
                  <c:v>7.5</c:v>
                </c:pt>
                <c:pt idx="26">
                  <c:v>7.4</c:v>
                </c:pt>
                <c:pt idx="27">
                  <c:v>7.5</c:v>
                </c:pt>
                <c:pt idx="28">
                  <c:v>7.49</c:v>
                </c:pt>
                <c:pt idx="29">
                  <c:v>7.49</c:v>
                </c:pt>
                <c:pt idx="30">
                  <c:v>7.5</c:v>
                </c:pt>
                <c:pt idx="31">
                  <c:v>7.5</c:v>
                </c:pt>
                <c:pt idx="32">
                  <c:v>7.5</c:v>
                </c:pt>
                <c:pt idx="33">
                  <c:v>7.5</c:v>
                </c:pt>
                <c:pt idx="34">
                  <c:v>7.5</c:v>
                </c:pt>
                <c:pt idx="35">
                  <c:v>7.5</c:v>
                </c:pt>
                <c:pt idx="36">
                  <c:v>7.5</c:v>
                </c:pt>
                <c:pt idx="37">
                  <c:v>7.5</c:v>
                </c:pt>
                <c:pt idx="38">
                  <c:v>7.5</c:v>
                </c:pt>
                <c:pt idx="39">
                  <c:v>7.48</c:v>
                </c:pt>
                <c:pt idx="40">
                  <c:v>7.48</c:v>
                </c:pt>
                <c:pt idx="41">
                  <c:v>7.5</c:v>
                </c:pt>
                <c:pt idx="42">
                  <c:v>7.5</c:v>
                </c:pt>
                <c:pt idx="43">
                  <c:v>7.48</c:v>
                </c:pt>
                <c:pt idx="44">
                  <c:v>7.45</c:v>
                </c:pt>
                <c:pt idx="45">
                  <c:v>7.45</c:v>
                </c:pt>
                <c:pt idx="46">
                  <c:v>7.5</c:v>
                </c:pt>
                <c:pt idx="47">
                  <c:v>7.45</c:v>
                </c:pt>
                <c:pt idx="48">
                  <c:v>7.5</c:v>
                </c:pt>
                <c:pt idx="49">
                  <c:v>7.5</c:v>
                </c:pt>
                <c:pt idx="50">
                  <c:v>7.5</c:v>
                </c:pt>
                <c:pt idx="51">
                  <c:v>7.5</c:v>
                </c:pt>
                <c:pt idx="52">
                  <c:v>7.45</c:v>
                </c:pt>
                <c:pt idx="53">
                  <c:v>7.45</c:v>
                </c:pt>
                <c:pt idx="54">
                  <c:v>7.49</c:v>
                </c:pt>
                <c:pt idx="55">
                  <c:v>7.5</c:v>
                </c:pt>
                <c:pt idx="56">
                  <c:v>7.5</c:v>
                </c:pt>
                <c:pt idx="57">
                  <c:v>7.5</c:v>
                </c:pt>
                <c:pt idx="58">
                  <c:v>7.49</c:v>
                </c:pt>
                <c:pt idx="59">
                  <c:v>7.5</c:v>
                </c:pt>
                <c:pt idx="60">
                  <c:v>7.5</c:v>
                </c:pt>
                <c:pt idx="61">
                  <c:v>7.5</c:v>
                </c:pt>
                <c:pt idx="62">
                  <c:v>7.5</c:v>
                </c:pt>
                <c:pt idx="63">
                  <c:v>7.49</c:v>
                </c:pt>
                <c:pt idx="64">
                  <c:v>7.49</c:v>
                </c:pt>
                <c:pt idx="65">
                  <c:v>7.49</c:v>
                </c:pt>
                <c:pt idx="66">
                  <c:v>7.49</c:v>
                </c:pt>
                <c:pt idx="67">
                  <c:v>7.5</c:v>
                </c:pt>
                <c:pt idx="68">
                  <c:v>7.5</c:v>
                </c:pt>
                <c:pt idx="69">
                  <c:v>7.5</c:v>
                </c:pt>
                <c:pt idx="70">
                  <c:v>7.5</c:v>
                </c:pt>
                <c:pt idx="71">
                  <c:v>7.5</c:v>
                </c:pt>
                <c:pt idx="72">
                  <c:v>7.5</c:v>
                </c:pt>
                <c:pt idx="73">
                  <c:v>7.5</c:v>
                </c:pt>
                <c:pt idx="74">
                  <c:v>7.5</c:v>
                </c:pt>
                <c:pt idx="75">
                  <c:v>7.5</c:v>
                </c:pt>
                <c:pt idx="76">
                  <c:v>7.5</c:v>
                </c:pt>
                <c:pt idx="77">
                  <c:v>7.5</c:v>
                </c:pt>
                <c:pt idx="78">
                  <c:v>7.5</c:v>
                </c:pt>
                <c:pt idx="79">
                  <c:v>7.5</c:v>
                </c:pt>
                <c:pt idx="80">
                  <c:v>7.49</c:v>
                </c:pt>
                <c:pt idx="81">
                  <c:v>7.49</c:v>
                </c:pt>
                <c:pt idx="82">
                  <c:v>7.49</c:v>
                </c:pt>
                <c:pt idx="83">
                  <c:v>7.49</c:v>
                </c:pt>
                <c:pt idx="84">
                  <c:v>7.5</c:v>
                </c:pt>
                <c:pt idx="85">
                  <c:v>7.5</c:v>
                </c:pt>
                <c:pt idx="86">
                  <c:v>7.5</c:v>
                </c:pt>
                <c:pt idx="87">
                  <c:v>7.5</c:v>
                </c:pt>
                <c:pt idx="88">
                  <c:v>7.5</c:v>
                </c:pt>
                <c:pt idx="89">
                  <c:v>7.5</c:v>
                </c:pt>
                <c:pt idx="90">
                  <c:v>7.5</c:v>
                </c:pt>
                <c:pt idx="91">
                  <c:v>7.5</c:v>
                </c:pt>
                <c:pt idx="92">
                  <c:v>7.5</c:v>
                </c:pt>
                <c:pt idx="93">
                  <c:v>7.5</c:v>
                </c:pt>
                <c:pt idx="94">
                  <c:v>7.5</c:v>
                </c:pt>
                <c:pt idx="95">
                  <c:v>7.5</c:v>
                </c:pt>
                <c:pt idx="96">
                  <c:v>7.5</c:v>
                </c:pt>
                <c:pt idx="97">
                  <c:v>7.5</c:v>
                </c:pt>
                <c:pt idx="98">
                  <c:v>7.5</c:v>
                </c:pt>
                <c:pt idx="99">
                  <c:v>7.5</c:v>
                </c:pt>
                <c:pt idx="100">
                  <c:v>7.5</c:v>
                </c:pt>
                <c:pt idx="101">
                  <c:v>7.5</c:v>
                </c:pt>
                <c:pt idx="102">
                  <c:v>7.5</c:v>
                </c:pt>
                <c:pt idx="103">
                  <c:v>7.5</c:v>
                </c:pt>
                <c:pt idx="104">
                  <c:v>7.5</c:v>
                </c:pt>
                <c:pt idx="105">
                  <c:v>7.5</c:v>
                </c:pt>
                <c:pt idx="106">
                  <c:v>7.5</c:v>
                </c:pt>
                <c:pt idx="107">
                  <c:v>7.5</c:v>
                </c:pt>
                <c:pt idx="108">
                  <c:v>7.5</c:v>
                </c:pt>
                <c:pt idx="109">
                  <c:v>7.5</c:v>
                </c:pt>
                <c:pt idx="110">
                  <c:v>7.5</c:v>
                </c:pt>
                <c:pt idx="111">
                  <c:v>7.5</c:v>
                </c:pt>
                <c:pt idx="112">
                  <c:v>7.5</c:v>
                </c:pt>
                <c:pt idx="113">
                  <c:v>7.5</c:v>
                </c:pt>
                <c:pt idx="114">
                  <c:v>7.5</c:v>
                </c:pt>
                <c:pt idx="115">
                  <c:v>7.5</c:v>
                </c:pt>
                <c:pt idx="116">
                  <c:v>7.6</c:v>
                </c:pt>
                <c:pt idx="117">
                  <c:v>7.6</c:v>
                </c:pt>
                <c:pt idx="118">
                  <c:v>7.6</c:v>
                </c:pt>
                <c:pt idx="119">
                  <c:v>7.6</c:v>
                </c:pt>
                <c:pt idx="120">
                  <c:v>7.65</c:v>
                </c:pt>
                <c:pt idx="121">
                  <c:v>7.65</c:v>
                </c:pt>
                <c:pt idx="122">
                  <c:v>7.75</c:v>
                </c:pt>
                <c:pt idx="123">
                  <c:v>7.75</c:v>
                </c:pt>
                <c:pt idx="124">
                  <c:v>7.75</c:v>
                </c:pt>
                <c:pt idx="125">
                  <c:v>7.75</c:v>
                </c:pt>
                <c:pt idx="126">
                  <c:v>7.75</c:v>
                </c:pt>
                <c:pt idx="127">
                  <c:v>7.75</c:v>
                </c:pt>
                <c:pt idx="128">
                  <c:v>7.75</c:v>
                </c:pt>
                <c:pt idx="129">
                  <c:v>7.75</c:v>
                </c:pt>
                <c:pt idx="130">
                  <c:v>7.75</c:v>
                </c:pt>
                <c:pt idx="131">
                  <c:v>7.75</c:v>
                </c:pt>
                <c:pt idx="132">
                  <c:v>7.75</c:v>
                </c:pt>
                <c:pt idx="133">
                  <c:v>8</c:v>
                </c:pt>
                <c:pt idx="134">
                  <c:v>8</c:v>
                </c:pt>
                <c:pt idx="135">
                  <c:v>8</c:v>
                </c:pt>
                <c:pt idx="136">
                  <c:v>8</c:v>
                </c:pt>
                <c:pt idx="137">
                  <c:v>8</c:v>
                </c:pt>
                <c:pt idx="138">
                  <c:v>8</c:v>
                </c:pt>
                <c:pt idx="139">
                  <c:v>8</c:v>
                </c:pt>
                <c:pt idx="140">
                  <c:v>8</c:v>
                </c:pt>
                <c:pt idx="141">
                  <c:v>8</c:v>
                </c:pt>
                <c:pt idx="142">
                  <c:v>8</c:v>
                </c:pt>
                <c:pt idx="143">
                  <c:v>8</c:v>
                </c:pt>
                <c:pt idx="144">
                  <c:v>8.1</c:v>
                </c:pt>
                <c:pt idx="145">
                  <c:v>8.1</c:v>
                </c:pt>
                <c:pt idx="146">
                  <c:v>8.1</c:v>
                </c:pt>
                <c:pt idx="147">
                  <c:v>8.1</c:v>
                </c:pt>
                <c:pt idx="148">
                  <c:v>8.1</c:v>
                </c:pt>
                <c:pt idx="149">
                  <c:v>8.1</c:v>
                </c:pt>
                <c:pt idx="150">
                  <c:v>8.1</c:v>
                </c:pt>
                <c:pt idx="151">
                  <c:v>8.15</c:v>
                </c:pt>
                <c:pt idx="152">
                  <c:v>8.15</c:v>
                </c:pt>
                <c:pt idx="153">
                  <c:v>8.15</c:v>
                </c:pt>
                <c:pt idx="154">
                  <c:v>8.15</c:v>
                </c:pt>
                <c:pt idx="155">
                  <c:v>8.1999999999999993</c:v>
                </c:pt>
                <c:pt idx="156">
                  <c:v>8.1999999999999993</c:v>
                </c:pt>
                <c:pt idx="157">
                  <c:v>8.1999999999999993</c:v>
                </c:pt>
                <c:pt idx="158">
                  <c:v>8.1999999999999993</c:v>
                </c:pt>
                <c:pt idx="159">
                  <c:v>8.25</c:v>
                </c:pt>
                <c:pt idx="160">
                  <c:v>8.26</c:v>
                </c:pt>
                <c:pt idx="161">
                  <c:v>8.26</c:v>
                </c:pt>
                <c:pt idx="162">
                  <c:v>8.26</c:v>
                </c:pt>
                <c:pt idx="163">
                  <c:v>8.27</c:v>
                </c:pt>
                <c:pt idx="164">
                  <c:v>8.27</c:v>
                </c:pt>
                <c:pt idx="165">
                  <c:v>8.27</c:v>
                </c:pt>
                <c:pt idx="166">
                  <c:v>8.27</c:v>
                </c:pt>
                <c:pt idx="167">
                  <c:v>8.27</c:v>
                </c:pt>
                <c:pt idx="168">
                  <c:v>8.27</c:v>
                </c:pt>
                <c:pt idx="169" formatCode="_(* #,##0.00_);_(* \(#,##0.00\);_(* &quot;-&quot;??_);_(@_)">
                  <c:v>8.27</c:v>
                </c:pt>
                <c:pt idx="170" formatCode="_(* #,##0.00_);_(* \(#,##0.00\);_(* &quot;-&quot;??_);_(@_)">
                  <c:v>8.27</c:v>
                </c:pt>
                <c:pt idx="171" formatCode="General">
                  <c:v>8.2799999999999994</c:v>
                </c:pt>
                <c:pt idx="172" formatCode="General">
                  <c:v>8.35</c:v>
                </c:pt>
                <c:pt idx="173" formatCode="_(* #,##0.00_);_(* \(#,##0.00\);_(* &quot;-&quot;??_);_(@_)">
                  <c:v>8.32</c:v>
                </c:pt>
                <c:pt idx="174" formatCode="_(* #,##0.00_);_(* \(#,##0.00\);_(* &quot;-&quot;??_);_(@_)">
                  <c:v>8.4499999999999993</c:v>
                </c:pt>
                <c:pt idx="175" formatCode="_(* #,##0.00_);_(* \(#,##0.00\);_(* &quot;-&quot;??_);_(@_)">
                  <c:v>8.5</c:v>
                </c:pt>
                <c:pt idx="176" formatCode="_(* #,##0.00_);_(* \(#,##0.00\);_(* &quot;-&quot;??_);_(@_)">
                  <c:v>8.5</c:v>
                </c:pt>
                <c:pt idx="177" formatCode="_(* #,##0.00_);_(* \(#,##0.00\);_(* &quot;-&quot;??_);_(@_)">
                  <c:v>8.5</c:v>
                </c:pt>
                <c:pt idx="178" formatCode="_(* #,##0.00_);_(* \(#,##0.00\);_(* &quot;-&quot;??_);_(@_)">
                  <c:v>8.65</c:v>
                </c:pt>
                <c:pt idx="179" formatCode="_(* #,##0.00_);_(* \(#,##0.00\);_(* &quot;-&quot;??_);_(@_)">
                  <c:v>8.65</c:v>
                </c:pt>
                <c:pt idx="180" formatCode="_(* #,##0.00_);_(* \(#,##0.00\);_(* &quot;-&quot;??_);_(@_)">
                  <c:v>8.65</c:v>
                </c:pt>
                <c:pt idx="181" formatCode="_(* #,##0.00_);_(* \(#,##0.00\);_(* &quot;-&quot;??_);_(@_)">
                  <c:v>8.64</c:v>
                </c:pt>
                <c:pt idx="182" formatCode="_(* #,##0.00_);_(* \(#,##0.00\);_(* &quot;-&quot;??_);_(@_)">
                  <c:v>8.65</c:v>
                </c:pt>
                <c:pt idx="183">
                  <c:v>8.65</c:v>
                </c:pt>
                <c:pt idx="184">
                  <c:v>8.66</c:v>
                </c:pt>
                <c:pt idx="185">
                  <c:v>8.6999999999999993</c:v>
                </c:pt>
                <c:pt idx="186">
                  <c:v>8.75</c:v>
                </c:pt>
                <c:pt idx="187">
                  <c:v>8.75</c:v>
                </c:pt>
                <c:pt idx="188">
                  <c:v>8.8000000000000007</c:v>
                </c:pt>
                <c:pt idx="189">
                  <c:v>8.8000000000000007</c:v>
                </c:pt>
                <c:pt idx="190">
                  <c:v>8.8000000000000007</c:v>
                </c:pt>
                <c:pt idx="191">
                  <c:v>8.8000000000000007</c:v>
                </c:pt>
                <c:pt idx="192">
                  <c:v>8.8000000000000007</c:v>
                </c:pt>
                <c:pt idx="193">
                  <c:v>8.8000000000000007</c:v>
                </c:pt>
                <c:pt idx="194">
                  <c:v>9</c:v>
                </c:pt>
                <c:pt idx="195">
                  <c:v>8.9499999999999993</c:v>
                </c:pt>
                <c:pt idx="196">
                  <c:v>8.9499999999999993</c:v>
                </c:pt>
                <c:pt idx="197">
                  <c:v>8.9499999999999993</c:v>
                </c:pt>
                <c:pt idx="198">
                  <c:v>8.9499999999999993</c:v>
                </c:pt>
                <c:pt idx="199">
                  <c:v>8.9499999999999993</c:v>
                </c:pt>
                <c:pt idx="200">
                  <c:v>8.9600000000000009</c:v>
                </c:pt>
                <c:pt idx="201">
                  <c:v>8.9600000000000009</c:v>
                </c:pt>
                <c:pt idx="202">
                  <c:v>9</c:v>
                </c:pt>
                <c:pt idx="203">
                  <c:v>9</c:v>
                </c:pt>
                <c:pt idx="204">
                  <c:v>9</c:v>
                </c:pt>
                <c:pt idx="205">
                  <c:v>9</c:v>
                </c:pt>
                <c:pt idx="206">
                  <c:v>9.1</c:v>
                </c:pt>
                <c:pt idx="207">
                  <c:v>9.1</c:v>
                </c:pt>
                <c:pt idx="208">
                  <c:v>9</c:v>
                </c:pt>
                <c:pt idx="209">
                  <c:v>8.9499999999999993</c:v>
                </c:pt>
                <c:pt idx="210">
                  <c:v>9</c:v>
                </c:pt>
                <c:pt idx="211">
                  <c:v>8.9600000000000009</c:v>
                </c:pt>
                <c:pt idx="212">
                  <c:v>8.9600000000000009</c:v>
                </c:pt>
                <c:pt idx="213">
                  <c:v>8.9700000000000006</c:v>
                </c:pt>
                <c:pt idx="214">
                  <c:v>8.98</c:v>
                </c:pt>
                <c:pt idx="215">
                  <c:v>8.9600000000000009</c:v>
                </c:pt>
                <c:pt idx="216">
                  <c:v>8.9600000000000009</c:v>
                </c:pt>
                <c:pt idx="217">
                  <c:v>8.9499999999999993</c:v>
                </c:pt>
                <c:pt idx="218">
                  <c:v>8.9499999999999993</c:v>
                </c:pt>
                <c:pt idx="219">
                  <c:v>8.9700000000000006</c:v>
                </c:pt>
                <c:pt idx="220">
                  <c:v>8.98</c:v>
                </c:pt>
                <c:pt idx="221">
                  <c:v>8.9700000000000006</c:v>
                </c:pt>
                <c:pt idx="222">
                  <c:v>8.9600000000000009</c:v>
                </c:pt>
                <c:pt idx="223">
                  <c:v>8.9600000000000009</c:v>
                </c:pt>
                <c:pt idx="224">
                  <c:v>8.9499999999999993</c:v>
                </c:pt>
                <c:pt idx="225">
                  <c:v>8.9600000000000009</c:v>
                </c:pt>
                <c:pt idx="226">
                  <c:v>8.9499999999999993</c:v>
                </c:pt>
                <c:pt idx="227">
                  <c:v>8.9700000000000006</c:v>
                </c:pt>
                <c:pt idx="228">
                  <c:v>8.9700000000000006</c:v>
                </c:pt>
                <c:pt idx="229">
                  <c:v>9.1</c:v>
                </c:pt>
                <c:pt idx="230">
                  <c:v>9.1</c:v>
                </c:pt>
                <c:pt idx="231">
                  <c:v>9.1</c:v>
                </c:pt>
                <c:pt idx="232">
                  <c:v>9</c:v>
                </c:pt>
                <c:pt idx="233">
                  <c:v>9</c:v>
                </c:pt>
                <c:pt idx="234">
                  <c:v>9</c:v>
                </c:pt>
                <c:pt idx="235">
                  <c:v>9</c:v>
                </c:pt>
                <c:pt idx="236">
                  <c:v>9</c:v>
                </c:pt>
                <c:pt idx="237">
                  <c:v>8.99</c:v>
                </c:pt>
                <c:pt idx="238">
                  <c:v>8.99</c:v>
                </c:pt>
                <c:pt idx="239">
                  <c:v>8.99</c:v>
                </c:pt>
                <c:pt idx="240">
                  <c:v>8.99</c:v>
                </c:pt>
                <c:pt idx="241">
                  <c:v>9</c:v>
                </c:pt>
                <c:pt idx="242">
                  <c:v>9</c:v>
                </c:pt>
                <c:pt idx="243">
                  <c:v>8.99</c:v>
                </c:pt>
                <c:pt idx="244">
                  <c:v>8.99</c:v>
                </c:pt>
                <c:pt idx="245">
                  <c:v>9</c:v>
                </c:pt>
                <c:pt idx="246">
                  <c:v>9</c:v>
                </c:pt>
                <c:pt idx="247">
                  <c:v>9</c:v>
                </c:pt>
                <c:pt idx="248">
                  <c:v>9</c:v>
                </c:pt>
                <c:pt idx="249">
                  <c:v>9</c:v>
                </c:pt>
                <c:pt idx="250">
                  <c:v>9</c:v>
                </c:pt>
                <c:pt idx="251">
                  <c:v>9</c:v>
                </c:pt>
                <c:pt idx="252">
                  <c:v>9</c:v>
                </c:pt>
                <c:pt idx="253">
                  <c:v>8.99</c:v>
                </c:pt>
                <c:pt idx="254">
                  <c:v>8.99</c:v>
                </c:pt>
                <c:pt idx="255">
                  <c:v>9</c:v>
                </c:pt>
                <c:pt idx="256">
                  <c:v>9</c:v>
                </c:pt>
                <c:pt idx="257">
                  <c:v>8.99</c:v>
                </c:pt>
                <c:pt idx="258">
                  <c:v>8.99</c:v>
                </c:pt>
                <c:pt idx="259">
                  <c:v>9</c:v>
                </c:pt>
                <c:pt idx="260">
                  <c:v>9</c:v>
                </c:pt>
                <c:pt idx="261">
                  <c:v>9</c:v>
                </c:pt>
                <c:pt idx="262">
                  <c:v>9</c:v>
                </c:pt>
                <c:pt idx="263">
                  <c:v>9</c:v>
                </c:pt>
                <c:pt idx="264">
                  <c:v>8.99</c:v>
                </c:pt>
                <c:pt idx="265">
                  <c:v>8.99</c:v>
                </c:pt>
                <c:pt idx="266">
                  <c:v>9</c:v>
                </c:pt>
                <c:pt idx="267">
                  <c:v>9</c:v>
                </c:pt>
                <c:pt idx="268">
                  <c:v>9</c:v>
                </c:pt>
                <c:pt idx="269">
                  <c:v>9</c:v>
                </c:pt>
                <c:pt idx="270">
                  <c:v>9</c:v>
                </c:pt>
                <c:pt idx="271">
                  <c:v>9</c:v>
                </c:pt>
                <c:pt idx="272">
                  <c:v>9</c:v>
                </c:pt>
                <c:pt idx="273">
                  <c:v>9</c:v>
                </c:pt>
                <c:pt idx="274">
                  <c:v>9</c:v>
                </c:pt>
                <c:pt idx="275">
                  <c:v>9</c:v>
                </c:pt>
                <c:pt idx="276">
                  <c:v>9</c:v>
                </c:pt>
                <c:pt idx="277">
                  <c:v>9</c:v>
                </c:pt>
                <c:pt idx="278">
                  <c:v>9</c:v>
                </c:pt>
                <c:pt idx="279">
                  <c:v>9</c:v>
                </c:pt>
                <c:pt idx="280">
                  <c:v>9</c:v>
                </c:pt>
                <c:pt idx="281">
                  <c:v>9</c:v>
                </c:pt>
                <c:pt idx="282">
                  <c:v>9</c:v>
                </c:pt>
                <c:pt idx="283">
                  <c:v>9</c:v>
                </c:pt>
                <c:pt idx="284">
                  <c:v>9</c:v>
                </c:pt>
                <c:pt idx="285">
                  <c:v>9</c:v>
                </c:pt>
                <c:pt idx="286">
                  <c:v>9.1999999999999993</c:v>
                </c:pt>
                <c:pt idx="287">
                  <c:v>9.1999999999999993</c:v>
                </c:pt>
                <c:pt idx="288">
                  <c:v>9.0500000000000007</c:v>
                </c:pt>
                <c:pt idx="289">
                  <c:v>9.0500000000000007</c:v>
                </c:pt>
                <c:pt idx="290">
                  <c:v>9</c:v>
                </c:pt>
              </c:numCache>
            </c:numRef>
          </c:val>
          <c:smooth val="0"/>
        </c:ser>
        <c:dLbls>
          <c:showLegendKey val="0"/>
          <c:showVal val="0"/>
          <c:showCatName val="0"/>
          <c:showSerName val="0"/>
          <c:showPercent val="0"/>
          <c:showBubbleSize val="0"/>
        </c:dLbls>
        <c:marker val="1"/>
        <c:smooth val="0"/>
        <c:axId val="125635968"/>
        <c:axId val="125637760"/>
      </c:lineChart>
      <c:lineChart>
        <c:grouping val="standard"/>
        <c:varyColors val="0"/>
        <c:ser>
          <c:idx val="1"/>
          <c:order val="1"/>
          <c:spPr>
            <a:ln w="15875">
              <a:solidFill>
                <a:srgbClr val="257939"/>
              </a:solidFill>
            </a:ln>
          </c:spPr>
          <c:marker>
            <c:symbol val="none"/>
          </c:marker>
          <c:cat>
            <c:numRef>
              <c:f>'Share price '!$A$2435:$A$2725</c:f>
              <c:numCache>
                <c:formatCode>dd\ mmm\ yy</c:formatCode>
                <c:ptCount val="291"/>
                <c:pt idx="0">
                  <c:v>42339</c:v>
                </c:pt>
                <c:pt idx="1">
                  <c:v>42340</c:v>
                </c:pt>
                <c:pt idx="2">
                  <c:v>42341</c:v>
                </c:pt>
                <c:pt idx="3">
                  <c:v>42342</c:v>
                </c:pt>
                <c:pt idx="4">
                  <c:v>42345</c:v>
                </c:pt>
                <c:pt idx="5">
                  <c:v>42346</c:v>
                </c:pt>
                <c:pt idx="6">
                  <c:v>42347</c:v>
                </c:pt>
                <c:pt idx="7">
                  <c:v>42348</c:v>
                </c:pt>
                <c:pt idx="8">
                  <c:v>42349</c:v>
                </c:pt>
                <c:pt idx="9">
                  <c:v>42352</c:v>
                </c:pt>
                <c:pt idx="10">
                  <c:v>42353</c:v>
                </c:pt>
                <c:pt idx="11">
                  <c:v>42354</c:v>
                </c:pt>
                <c:pt idx="12">
                  <c:v>42355</c:v>
                </c:pt>
                <c:pt idx="13">
                  <c:v>42356</c:v>
                </c:pt>
                <c:pt idx="14">
                  <c:v>42359</c:v>
                </c:pt>
                <c:pt idx="15">
                  <c:v>42360</c:v>
                </c:pt>
                <c:pt idx="16">
                  <c:v>42361</c:v>
                </c:pt>
                <c:pt idx="17">
                  <c:v>42362</c:v>
                </c:pt>
                <c:pt idx="18">
                  <c:v>42366</c:v>
                </c:pt>
                <c:pt idx="19">
                  <c:v>42367</c:v>
                </c:pt>
                <c:pt idx="20">
                  <c:v>42368</c:v>
                </c:pt>
                <c:pt idx="21">
                  <c:v>42369</c:v>
                </c:pt>
                <c:pt idx="22">
                  <c:v>42373</c:v>
                </c:pt>
                <c:pt idx="23">
                  <c:v>42374</c:v>
                </c:pt>
                <c:pt idx="24">
                  <c:v>42375</c:v>
                </c:pt>
                <c:pt idx="25">
                  <c:v>42376</c:v>
                </c:pt>
                <c:pt idx="26">
                  <c:v>42377</c:v>
                </c:pt>
                <c:pt idx="27">
                  <c:v>42380</c:v>
                </c:pt>
                <c:pt idx="28">
                  <c:v>42381</c:v>
                </c:pt>
                <c:pt idx="29">
                  <c:v>42382</c:v>
                </c:pt>
                <c:pt idx="30">
                  <c:v>42383</c:v>
                </c:pt>
                <c:pt idx="31">
                  <c:v>42384</c:v>
                </c:pt>
                <c:pt idx="32">
                  <c:v>42387</c:v>
                </c:pt>
                <c:pt idx="33">
                  <c:v>42388</c:v>
                </c:pt>
                <c:pt idx="34">
                  <c:v>42389</c:v>
                </c:pt>
                <c:pt idx="35">
                  <c:v>42390</c:v>
                </c:pt>
                <c:pt idx="36">
                  <c:v>42391</c:v>
                </c:pt>
                <c:pt idx="37">
                  <c:v>42394</c:v>
                </c:pt>
                <c:pt idx="38">
                  <c:v>42395</c:v>
                </c:pt>
                <c:pt idx="39">
                  <c:v>42396</c:v>
                </c:pt>
                <c:pt idx="40">
                  <c:v>42397</c:v>
                </c:pt>
                <c:pt idx="41">
                  <c:v>42398</c:v>
                </c:pt>
                <c:pt idx="42">
                  <c:v>42401</c:v>
                </c:pt>
                <c:pt idx="43">
                  <c:v>42402</c:v>
                </c:pt>
                <c:pt idx="44">
                  <c:v>42403</c:v>
                </c:pt>
                <c:pt idx="45">
                  <c:v>42404</c:v>
                </c:pt>
                <c:pt idx="46">
                  <c:v>42405</c:v>
                </c:pt>
                <c:pt idx="47">
                  <c:v>42408</c:v>
                </c:pt>
                <c:pt idx="48">
                  <c:v>42409</c:v>
                </c:pt>
                <c:pt idx="49">
                  <c:v>42410</c:v>
                </c:pt>
                <c:pt idx="50">
                  <c:v>42411</c:v>
                </c:pt>
                <c:pt idx="51">
                  <c:v>42412</c:v>
                </c:pt>
                <c:pt idx="52">
                  <c:v>42415</c:v>
                </c:pt>
                <c:pt idx="53">
                  <c:v>42416</c:v>
                </c:pt>
                <c:pt idx="54">
                  <c:v>42417</c:v>
                </c:pt>
                <c:pt idx="55">
                  <c:v>42418</c:v>
                </c:pt>
                <c:pt idx="56">
                  <c:v>42419</c:v>
                </c:pt>
                <c:pt idx="57">
                  <c:v>42422</c:v>
                </c:pt>
                <c:pt idx="58">
                  <c:v>42423</c:v>
                </c:pt>
                <c:pt idx="59">
                  <c:v>42424</c:v>
                </c:pt>
                <c:pt idx="60">
                  <c:v>42425</c:v>
                </c:pt>
                <c:pt idx="61">
                  <c:v>42426</c:v>
                </c:pt>
                <c:pt idx="62">
                  <c:v>42429</c:v>
                </c:pt>
                <c:pt idx="63">
                  <c:v>42430</c:v>
                </c:pt>
                <c:pt idx="64">
                  <c:v>42431</c:v>
                </c:pt>
                <c:pt idx="65">
                  <c:v>42432</c:v>
                </c:pt>
                <c:pt idx="66">
                  <c:v>42433</c:v>
                </c:pt>
                <c:pt idx="67">
                  <c:v>42436</c:v>
                </c:pt>
                <c:pt idx="68">
                  <c:v>42437</c:v>
                </c:pt>
                <c:pt idx="69">
                  <c:v>42438</c:v>
                </c:pt>
                <c:pt idx="70">
                  <c:v>42439</c:v>
                </c:pt>
                <c:pt idx="71">
                  <c:v>42440</c:v>
                </c:pt>
                <c:pt idx="72">
                  <c:v>42443</c:v>
                </c:pt>
                <c:pt idx="73">
                  <c:v>42444</c:v>
                </c:pt>
                <c:pt idx="74">
                  <c:v>42445</c:v>
                </c:pt>
                <c:pt idx="75">
                  <c:v>42446</c:v>
                </c:pt>
                <c:pt idx="76">
                  <c:v>42447</c:v>
                </c:pt>
                <c:pt idx="77">
                  <c:v>42450</c:v>
                </c:pt>
                <c:pt idx="78">
                  <c:v>42451</c:v>
                </c:pt>
                <c:pt idx="79">
                  <c:v>42452</c:v>
                </c:pt>
                <c:pt idx="80">
                  <c:v>42453</c:v>
                </c:pt>
                <c:pt idx="81">
                  <c:v>42458</c:v>
                </c:pt>
                <c:pt idx="82">
                  <c:v>42459</c:v>
                </c:pt>
                <c:pt idx="83">
                  <c:v>42460</c:v>
                </c:pt>
                <c:pt idx="84">
                  <c:v>42461</c:v>
                </c:pt>
                <c:pt idx="85">
                  <c:v>42464</c:v>
                </c:pt>
                <c:pt idx="86">
                  <c:v>42465</c:v>
                </c:pt>
                <c:pt idx="87">
                  <c:v>42466</c:v>
                </c:pt>
                <c:pt idx="88">
                  <c:v>42467</c:v>
                </c:pt>
                <c:pt idx="89">
                  <c:v>42468</c:v>
                </c:pt>
                <c:pt idx="90">
                  <c:v>42471</c:v>
                </c:pt>
                <c:pt idx="91">
                  <c:v>42472</c:v>
                </c:pt>
                <c:pt idx="92">
                  <c:v>42473</c:v>
                </c:pt>
                <c:pt idx="93">
                  <c:v>42474</c:v>
                </c:pt>
                <c:pt idx="94">
                  <c:v>42475</c:v>
                </c:pt>
                <c:pt idx="95">
                  <c:v>42478</c:v>
                </c:pt>
                <c:pt idx="96">
                  <c:v>42479</c:v>
                </c:pt>
                <c:pt idx="97">
                  <c:v>42480</c:v>
                </c:pt>
                <c:pt idx="98">
                  <c:v>42481</c:v>
                </c:pt>
                <c:pt idx="99">
                  <c:v>42482</c:v>
                </c:pt>
                <c:pt idx="100">
                  <c:v>42485</c:v>
                </c:pt>
                <c:pt idx="101">
                  <c:v>42486</c:v>
                </c:pt>
                <c:pt idx="102">
                  <c:v>42487</c:v>
                </c:pt>
                <c:pt idx="103">
                  <c:v>42488</c:v>
                </c:pt>
                <c:pt idx="104">
                  <c:v>42489</c:v>
                </c:pt>
                <c:pt idx="105">
                  <c:v>42492</c:v>
                </c:pt>
                <c:pt idx="106">
                  <c:v>42493</c:v>
                </c:pt>
                <c:pt idx="107">
                  <c:v>42494</c:v>
                </c:pt>
                <c:pt idx="108">
                  <c:v>42495</c:v>
                </c:pt>
                <c:pt idx="109">
                  <c:v>42496</c:v>
                </c:pt>
                <c:pt idx="110">
                  <c:v>42499</c:v>
                </c:pt>
                <c:pt idx="111">
                  <c:v>42500</c:v>
                </c:pt>
                <c:pt idx="112">
                  <c:v>42501</c:v>
                </c:pt>
                <c:pt idx="113">
                  <c:v>42502</c:v>
                </c:pt>
                <c:pt idx="114">
                  <c:v>42503</c:v>
                </c:pt>
                <c:pt idx="115">
                  <c:v>42506</c:v>
                </c:pt>
                <c:pt idx="116">
                  <c:v>42507</c:v>
                </c:pt>
                <c:pt idx="117">
                  <c:v>42508</c:v>
                </c:pt>
                <c:pt idx="118">
                  <c:v>42509</c:v>
                </c:pt>
                <c:pt idx="119">
                  <c:v>42510</c:v>
                </c:pt>
                <c:pt idx="120">
                  <c:v>42513</c:v>
                </c:pt>
                <c:pt idx="121">
                  <c:v>42514</c:v>
                </c:pt>
                <c:pt idx="122">
                  <c:v>42515</c:v>
                </c:pt>
                <c:pt idx="123">
                  <c:v>42516</c:v>
                </c:pt>
                <c:pt idx="124">
                  <c:v>42517</c:v>
                </c:pt>
                <c:pt idx="125">
                  <c:v>42520</c:v>
                </c:pt>
                <c:pt idx="126">
                  <c:v>42521</c:v>
                </c:pt>
                <c:pt idx="127">
                  <c:v>42522</c:v>
                </c:pt>
                <c:pt idx="128">
                  <c:v>42523</c:v>
                </c:pt>
                <c:pt idx="129">
                  <c:v>42524</c:v>
                </c:pt>
                <c:pt idx="130">
                  <c:v>42527</c:v>
                </c:pt>
                <c:pt idx="131">
                  <c:v>42528</c:v>
                </c:pt>
                <c:pt idx="132">
                  <c:v>42529</c:v>
                </c:pt>
                <c:pt idx="133">
                  <c:v>42530</c:v>
                </c:pt>
                <c:pt idx="134">
                  <c:v>42531</c:v>
                </c:pt>
                <c:pt idx="135">
                  <c:v>42535</c:v>
                </c:pt>
                <c:pt idx="136">
                  <c:v>42536</c:v>
                </c:pt>
                <c:pt idx="137">
                  <c:v>42537</c:v>
                </c:pt>
                <c:pt idx="138">
                  <c:v>42538</c:v>
                </c:pt>
                <c:pt idx="139">
                  <c:v>42541</c:v>
                </c:pt>
                <c:pt idx="140">
                  <c:v>42542</c:v>
                </c:pt>
                <c:pt idx="141">
                  <c:v>42543</c:v>
                </c:pt>
                <c:pt idx="142">
                  <c:v>42544</c:v>
                </c:pt>
                <c:pt idx="143">
                  <c:v>42545</c:v>
                </c:pt>
                <c:pt idx="144">
                  <c:v>42548</c:v>
                </c:pt>
                <c:pt idx="145">
                  <c:v>42549</c:v>
                </c:pt>
                <c:pt idx="146">
                  <c:v>42550</c:v>
                </c:pt>
                <c:pt idx="147">
                  <c:v>42551</c:v>
                </c:pt>
                <c:pt idx="148">
                  <c:v>42552</c:v>
                </c:pt>
                <c:pt idx="149">
                  <c:v>42555</c:v>
                </c:pt>
                <c:pt idx="150">
                  <c:v>42556</c:v>
                </c:pt>
                <c:pt idx="151">
                  <c:v>42557</c:v>
                </c:pt>
                <c:pt idx="152">
                  <c:v>42558</c:v>
                </c:pt>
                <c:pt idx="153">
                  <c:v>42559</c:v>
                </c:pt>
                <c:pt idx="154">
                  <c:v>42562</c:v>
                </c:pt>
                <c:pt idx="155">
                  <c:v>42563</c:v>
                </c:pt>
                <c:pt idx="156">
                  <c:v>42564</c:v>
                </c:pt>
                <c:pt idx="157">
                  <c:v>42565</c:v>
                </c:pt>
                <c:pt idx="158">
                  <c:v>42566</c:v>
                </c:pt>
                <c:pt idx="159">
                  <c:v>42569</c:v>
                </c:pt>
                <c:pt idx="160">
                  <c:v>42570</c:v>
                </c:pt>
                <c:pt idx="161">
                  <c:v>42571</c:v>
                </c:pt>
                <c:pt idx="162">
                  <c:v>42572</c:v>
                </c:pt>
                <c:pt idx="163">
                  <c:v>42573</c:v>
                </c:pt>
                <c:pt idx="164">
                  <c:v>42576</c:v>
                </c:pt>
                <c:pt idx="165">
                  <c:v>42577</c:v>
                </c:pt>
                <c:pt idx="166">
                  <c:v>42578</c:v>
                </c:pt>
                <c:pt idx="167">
                  <c:v>42579</c:v>
                </c:pt>
                <c:pt idx="168">
                  <c:v>42580</c:v>
                </c:pt>
                <c:pt idx="169">
                  <c:v>42583</c:v>
                </c:pt>
                <c:pt idx="170">
                  <c:v>42584</c:v>
                </c:pt>
                <c:pt idx="171">
                  <c:v>42585</c:v>
                </c:pt>
                <c:pt idx="172">
                  <c:v>42586</c:v>
                </c:pt>
                <c:pt idx="173">
                  <c:v>42587</c:v>
                </c:pt>
                <c:pt idx="174">
                  <c:v>42590</c:v>
                </c:pt>
                <c:pt idx="175">
                  <c:v>42592</c:v>
                </c:pt>
                <c:pt idx="176">
                  <c:v>42593</c:v>
                </c:pt>
                <c:pt idx="177">
                  <c:v>42598</c:v>
                </c:pt>
                <c:pt idx="178">
                  <c:v>42599</c:v>
                </c:pt>
                <c:pt idx="179">
                  <c:v>42600</c:v>
                </c:pt>
                <c:pt idx="180">
                  <c:v>42601</c:v>
                </c:pt>
                <c:pt idx="181">
                  <c:v>42605</c:v>
                </c:pt>
                <c:pt idx="182">
                  <c:v>42606</c:v>
                </c:pt>
                <c:pt idx="183">
                  <c:v>42607</c:v>
                </c:pt>
                <c:pt idx="184">
                  <c:v>42612</c:v>
                </c:pt>
                <c:pt idx="185">
                  <c:v>42613</c:v>
                </c:pt>
                <c:pt idx="186">
                  <c:v>42614</c:v>
                </c:pt>
                <c:pt idx="187">
                  <c:v>42615</c:v>
                </c:pt>
                <c:pt idx="188">
                  <c:v>42618</c:v>
                </c:pt>
                <c:pt idx="189">
                  <c:v>42619</c:v>
                </c:pt>
                <c:pt idx="190">
                  <c:v>42620</c:v>
                </c:pt>
                <c:pt idx="191">
                  <c:v>42621</c:v>
                </c:pt>
                <c:pt idx="192">
                  <c:v>42622</c:v>
                </c:pt>
                <c:pt idx="193">
                  <c:v>42625</c:v>
                </c:pt>
                <c:pt idx="194">
                  <c:v>42626</c:v>
                </c:pt>
                <c:pt idx="195">
                  <c:v>42627</c:v>
                </c:pt>
                <c:pt idx="196">
                  <c:v>42628</c:v>
                </c:pt>
                <c:pt idx="197">
                  <c:v>42632</c:v>
                </c:pt>
                <c:pt idx="198">
                  <c:v>42633</c:v>
                </c:pt>
                <c:pt idx="199">
                  <c:v>42634</c:v>
                </c:pt>
                <c:pt idx="200">
                  <c:v>42635</c:v>
                </c:pt>
                <c:pt idx="201">
                  <c:v>42636</c:v>
                </c:pt>
                <c:pt idx="202">
                  <c:v>42639</c:v>
                </c:pt>
                <c:pt idx="203">
                  <c:v>42640</c:v>
                </c:pt>
                <c:pt idx="204">
                  <c:v>42641</c:v>
                </c:pt>
                <c:pt idx="205">
                  <c:v>42642</c:v>
                </c:pt>
                <c:pt idx="206">
                  <c:v>42643</c:v>
                </c:pt>
                <c:pt idx="207">
                  <c:v>42646</c:v>
                </c:pt>
                <c:pt idx="208">
                  <c:v>42647</c:v>
                </c:pt>
                <c:pt idx="209">
                  <c:v>42648</c:v>
                </c:pt>
                <c:pt idx="210">
                  <c:v>42649</c:v>
                </c:pt>
                <c:pt idx="211">
                  <c:v>42650</c:v>
                </c:pt>
                <c:pt idx="212">
                  <c:v>42653</c:v>
                </c:pt>
                <c:pt idx="213">
                  <c:v>42654</c:v>
                </c:pt>
                <c:pt idx="214">
                  <c:v>42655</c:v>
                </c:pt>
                <c:pt idx="215">
                  <c:v>42656</c:v>
                </c:pt>
                <c:pt idx="216">
                  <c:v>42657</c:v>
                </c:pt>
                <c:pt idx="217">
                  <c:v>42660</c:v>
                </c:pt>
                <c:pt idx="218">
                  <c:v>42661</c:v>
                </c:pt>
                <c:pt idx="219">
                  <c:v>42662</c:v>
                </c:pt>
                <c:pt idx="220">
                  <c:v>42663</c:v>
                </c:pt>
                <c:pt idx="221">
                  <c:v>42664</c:v>
                </c:pt>
                <c:pt idx="222">
                  <c:v>42667</c:v>
                </c:pt>
                <c:pt idx="223">
                  <c:v>42668</c:v>
                </c:pt>
                <c:pt idx="224">
                  <c:v>42669</c:v>
                </c:pt>
                <c:pt idx="225">
                  <c:v>42670</c:v>
                </c:pt>
                <c:pt idx="226">
                  <c:v>42671</c:v>
                </c:pt>
                <c:pt idx="227">
                  <c:v>42674</c:v>
                </c:pt>
                <c:pt idx="228">
                  <c:v>42675</c:v>
                </c:pt>
                <c:pt idx="229">
                  <c:v>42676</c:v>
                </c:pt>
                <c:pt idx="230">
                  <c:v>42677</c:v>
                </c:pt>
                <c:pt idx="231">
                  <c:v>42678</c:v>
                </c:pt>
                <c:pt idx="232">
                  <c:v>42681</c:v>
                </c:pt>
                <c:pt idx="233">
                  <c:v>42682</c:v>
                </c:pt>
                <c:pt idx="234">
                  <c:v>42683</c:v>
                </c:pt>
                <c:pt idx="235">
                  <c:v>42684</c:v>
                </c:pt>
                <c:pt idx="236">
                  <c:v>42685</c:v>
                </c:pt>
                <c:pt idx="237">
                  <c:v>42688</c:v>
                </c:pt>
                <c:pt idx="238">
                  <c:v>42689</c:v>
                </c:pt>
                <c:pt idx="239">
                  <c:v>42690</c:v>
                </c:pt>
                <c:pt idx="240">
                  <c:v>42691</c:v>
                </c:pt>
                <c:pt idx="241">
                  <c:v>42692</c:v>
                </c:pt>
                <c:pt idx="242">
                  <c:v>42695</c:v>
                </c:pt>
                <c:pt idx="243">
                  <c:v>42696</c:v>
                </c:pt>
                <c:pt idx="244">
                  <c:v>42697</c:v>
                </c:pt>
                <c:pt idx="245">
                  <c:v>42698</c:v>
                </c:pt>
                <c:pt idx="246">
                  <c:v>42699</c:v>
                </c:pt>
                <c:pt idx="247">
                  <c:v>42702</c:v>
                </c:pt>
                <c:pt idx="248">
                  <c:v>42703</c:v>
                </c:pt>
                <c:pt idx="249">
                  <c:v>42704</c:v>
                </c:pt>
                <c:pt idx="250">
                  <c:v>42705</c:v>
                </c:pt>
                <c:pt idx="251">
                  <c:v>42706</c:v>
                </c:pt>
                <c:pt idx="252">
                  <c:v>42709</c:v>
                </c:pt>
                <c:pt idx="253">
                  <c:v>42710</c:v>
                </c:pt>
                <c:pt idx="254">
                  <c:v>42711</c:v>
                </c:pt>
                <c:pt idx="255">
                  <c:v>42712</c:v>
                </c:pt>
                <c:pt idx="256">
                  <c:v>42713</c:v>
                </c:pt>
                <c:pt idx="257">
                  <c:v>42716</c:v>
                </c:pt>
                <c:pt idx="258">
                  <c:v>42717</c:v>
                </c:pt>
                <c:pt idx="259">
                  <c:v>42718</c:v>
                </c:pt>
                <c:pt idx="260">
                  <c:v>42719</c:v>
                </c:pt>
                <c:pt idx="261">
                  <c:v>42720</c:v>
                </c:pt>
                <c:pt idx="262">
                  <c:v>42723</c:v>
                </c:pt>
                <c:pt idx="263">
                  <c:v>42724</c:v>
                </c:pt>
                <c:pt idx="264">
                  <c:v>42725</c:v>
                </c:pt>
                <c:pt idx="265">
                  <c:v>42726</c:v>
                </c:pt>
                <c:pt idx="266">
                  <c:v>42727</c:v>
                </c:pt>
                <c:pt idx="267">
                  <c:v>42732</c:v>
                </c:pt>
                <c:pt idx="268">
                  <c:v>42733</c:v>
                </c:pt>
                <c:pt idx="269">
                  <c:v>42734</c:v>
                </c:pt>
                <c:pt idx="270">
                  <c:v>42738</c:v>
                </c:pt>
                <c:pt idx="271">
                  <c:v>42739</c:v>
                </c:pt>
                <c:pt idx="272">
                  <c:v>42740</c:v>
                </c:pt>
                <c:pt idx="273">
                  <c:v>42741</c:v>
                </c:pt>
                <c:pt idx="274">
                  <c:v>42744</c:v>
                </c:pt>
                <c:pt idx="275">
                  <c:v>42745</c:v>
                </c:pt>
                <c:pt idx="276">
                  <c:v>42746</c:v>
                </c:pt>
                <c:pt idx="277">
                  <c:v>42747</c:v>
                </c:pt>
                <c:pt idx="278">
                  <c:v>42748</c:v>
                </c:pt>
                <c:pt idx="279">
                  <c:v>42751</c:v>
                </c:pt>
                <c:pt idx="280">
                  <c:v>42752</c:v>
                </c:pt>
                <c:pt idx="281">
                  <c:v>42753</c:v>
                </c:pt>
                <c:pt idx="282">
                  <c:v>42754</c:v>
                </c:pt>
                <c:pt idx="283">
                  <c:v>42755</c:v>
                </c:pt>
                <c:pt idx="284">
                  <c:v>42758</c:v>
                </c:pt>
                <c:pt idx="285">
                  <c:v>42759</c:v>
                </c:pt>
                <c:pt idx="286">
                  <c:v>42760</c:v>
                </c:pt>
                <c:pt idx="287">
                  <c:v>42761</c:v>
                </c:pt>
                <c:pt idx="288">
                  <c:v>42762</c:v>
                </c:pt>
                <c:pt idx="289">
                  <c:v>42765</c:v>
                </c:pt>
                <c:pt idx="290">
                  <c:v>42766</c:v>
                </c:pt>
              </c:numCache>
            </c:numRef>
          </c:cat>
          <c:val>
            <c:numRef>
              <c:f>'Share price '!$C$2435:$C$2725</c:f>
              <c:numCache>
                <c:formatCode>#,##0_);\(#,##0\);\-</c:formatCode>
                <c:ptCount val="291"/>
                <c:pt idx="0">
                  <c:v>1126</c:v>
                </c:pt>
                <c:pt idx="1">
                  <c:v>15266</c:v>
                </c:pt>
                <c:pt idx="2">
                  <c:v>153358</c:v>
                </c:pt>
                <c:pt idx="3">
                  <c:v>987</c:v>
                </c:pt>
                <c:pt idx="4">
                  <c:v>1281</c:v>
                </c:pt>
                <c:pt idx="5">
                  <c:v>1225</c:v>
                </c:pt>
                <c:pt idx="6">
                  <c:v>10739</c:v>
                </c:pt>
                <c:pt idx="7">
                  <c:v>1522</c:v>
                </c:pt>
                <c:pt idx="8">
                  <c:v>0</c:v>
                </c:pt>
                <c:pt idx="9">
                  <c:v>20893</c:v>
                </c:pt>
                <c:pt idx="10">
                  <c:v>1930</c:v>
                </c:pt>
                <c:pt idx="11">
                  <c:v>0</c:v>
                </c:pt>
                <c:pt idx="12">
                  <c:v>0</c:v>
                </c:pt>
                <c:pt idx="13">
                  <c:v>2811</c:v>
                </c:pt>
                <c:pt idx="14">
                  <c:v>2251</c:v>
                </c:pt>
                <c:pt idx="15">
                  <c:v>6730</c:v>
                </c:pt>
                <c:pt idx="16">
                  <c:v>222</c:v>
                </c:pt>
                <c:pt idx="17">
                  <c:v>0</c:v>
                </c:pt>
                <c:pt idx="18">
                  <c:v>1336</c:v>
                </c:pt>
                <c:pt idx="19">
                  <c:v>6864</c:v>
                </c:pt>
                <c:pt idx="20">
                  <c:v>2179</c:v>
                </c:pt>
                <c:pt idx="21">
                  <c:v>466</c:v>
                </c:pt>
                <c:pt idx="22">
                  <c:v>0</c:v>
                </c:pt>
                <c:pt idx="23">
                  <c:v>5726</c:v>
                </c:pt>
                <c:pt idx="24">
                  <c:v>0</c:v>
                </c:pt>
                <c:pt idx="25">
                  <c:v>601</c:v>
                </c:pt>
                <c:pt idx="26">
                  <c:v>3368</c:v>
                </c:pt>
                <c:pt idx="27">
                  <c:v>3032</c:v>
                </c:pt>
                <c:pt idx="28">
                  <c:v>3680</c:v>
                </c:pt>
                <c:pt idx="29">
                  <c:v>6829</c:v>
                </c:pt>
                <c:pt idx="30">
                  <c:v>1309</c:v>
                </c:pt>
                <c:pt idx="31">
                  <c:v>1114</c:v>
                </c:pt>
                <c:pt idx="32">
                  <c:v>0</c:v>
                </c:pt>
                <c:pt idx="33">
                  <c:v>1518</c:v>
                </c:pt>
                <c:pt idx="34">
                  <c:v>23029</c:v>
                </c:pt>
                <c:pt idx="35">
                  <c:v>3272</c:v>
                </c:pt>
                <c:pt idx="36">
                  <c:v>232</c:v>
                </c:pt>
                <c:pt idx="37">
                  <c:v>12943</c:v>
                </c:pt>
                <c:pt idx="38">
                  <c:v>10121</c:v>
                </c:pt>
                <c:pt idx="39">
                  <c:v>5890</c:v>
                </c:pt>
                <c:pt idx="40">
                  <c:v>7218</c:v>
                </c:pt>
                <c:pt idx="41">
                  <c:v>1198</c:v>
                </c:pt>
                <c:pt idx="42">
                  <c:v>313</c:v>
                </c:pt>
                <c:pt idx="43">
                  <c:v>6133</c:v>
                </c:pt>
                <c:pt idx="44">
                  <c:v>9458</c:v>
                </c:pt>
                <c:pt idx="45">
                  <c:v>1469</c:v>
                </c:pt>
                <c:pt idx="46">
                  <c:v>565</c:v>
                </c:pt>
                <c:pt idx="47">
                  <c:v>3444</c:v>
                </c:pt>
                <c:pt idx="48">
                  <c:v>932</c:v>
                </c:pt>
                <c:pt idx="49">
                  <c:v>5305</c:v>
                </c:pt>
                <c:pt idx="50">
                  <c:v>881</c:v>
                </c:pt>
                <c:pt idx="51">
                  <c:v>0</c:v>
                </c:pt>
                <c:pt idx="52">
                  <c:v>6864</c:v>
                </c:pt>
                <c:pt idx="53">
                  <c:v>1526</c:v>
                </c:pt>
                <c:pt idx="54">
                  <c:v>11221</c:v>
                </c:pt>
                <c:pt idx="55">
                  <c:v>3496</c:v>
                </c:pt>
                <c:pt idx="56">
                  <c:v>583</c:v>
                </c:pt>
                <c:pt idx="57">
                  <c:v>1901</c:v>
                </c:pt>
                <c:pt idx="58">
                  <c:v>3357</c:v>
                </c:pt>
                <c:pt idx="59">
                  <c:v>34858</c:v>
                </c:pt>
                <c:pt idx="60">
                  <c:v>2715</c:v>
                </c:pt>
                <c:pt idx="61">
                  <c:v>1487</c:v>
                </c:pt>
                <c:pt idx="62">
                  <c:v>10145</c:v>
                </c:pt>
                <c:pt idx="63">
                  <c:v>10051</c:v>
                </c:pt>
                <c:pt idx="64">
                  <c:v>1012</c:v>
                </c:pt>
                <c:pt idx="65">
                  <c:v>1605</c:v>
                </c:pt>
                <c:pt idx="66">
                  <c:v>846</c:v>
                </c:pt>
                <c:pt idx="67">
                  <c:v>5024</c:v>
                </c:pt>
                <c:pt idx="68">
                  <c:v>655</c:v>
                </c:pt>
                <c:pt idx="69">
                  <c:v>1185</c:v>
                </c:pt>
                <c:pt idx="70">
                  <c:v>160171</c:v>
                </c:pt>
                <c:pt idx="71">
                  <c:v>83000</c:v>
                </c:pt>
                <c:pt idx="72">
                  <c:v>11479</c:v>
                </c:pt>
                <c:pt idx="73">
                  <c:v>30000</c:v>
                </c:pt>
                <c:pt idx="74">
                  <c:v>32506</c:v>
                </c:pt>
                <c:pt idx="75">
                  <c:v>128224</c:v>
                </c:pt>
                <c:pt idx="76">
                  <c:v>2556</c:v>
                </c:pt>
                <c:pt idx="77">
                  <c:v>0</c:v>
                </c:pt>
                <c:pt idx="78">
                  <c:v>45444</c:v>
                </c:pt>
                <c:pt idx="79">
                  <c:v>533</c:v>
                </c:pt>
                <c:pt idx="80">
                  <c:v>4605</c:v>
                </c:pt>
                <c:pt idx="81">
                  <c:v>0</c:v>
                </c:pt>
                <c:pt idx="82">
                  <c:v>2348</c:v>
                </c:pt>
                <c:pt idx="83">
                  <c:v>31890</c:v>
                </c:pt>
                <c:pt idx="84">
                  <c:v>2002</c:v>
                </c:pt>
                <c:pt idx="85">
                  <c:v>0</c:v>
                </c:pt>
                <c:pt idx="86">
                  <c:v>250</c:v>
                </c:pt>
                <c:pt idx="87">
                  <c:v>0</c:v>
                </c:pt>
                <c:pt idx="88">
                  <c:v>2230</c:v>
                </c:pt>
                <c:pt idx="89">
                  <c:v>440</c:v>
                </c:pt>
                <c:pt idx="90">
                  <c:v>0</c:v>
                </c:pt>
                <c:pt idx="91">
                  <c:v>2194</c:v>
                </c:pt>
                <c:pt idx="92">
                  <c:v>3348</c:v>
                </c:pt>
                <c:pt idx="93">
                  <c:v>2149</c:v>
                </c:pt>
                <c:pt idx="94">
                  <c:v>0</c:v>
                </c:pt>
                <c:pt idx="95">
                  <c:v>6539</c:v>
                </c:pt>
                <c:pt idx="96">
                  <c:v>22722</c:v>
                </c:pt>
                <c:pt idx="97">
                  <c:v>5722</c:v>
                </c:pt>
                <c:pt idx="98">
                  <c:v>21563</c:v>
                </c:pt>
                <c:pt idx="99">
                  <c:v>547</c:v>
                </c:pt>
                <c:pt idx="100">
                  <c:v>193</c:v>
                </c:pt>
                <c:pt idx="101">
                  <c:v>6176</c:v>
                </c:pt>
                <c:pt idx="102">
                  <c:v>1796</c:v>
                </c:pt>
                <c:pt idx="103">
                  <c:v>12295</c:v>
                </c:pt>
                <c:pt idx="104">
                  <c:v>15374</c:v>
                </c:pt>
                <c:pt idx="105">
                  <c:v>0</c:v>
                </c:pt>
                <c:pt idx="106">
                  <c:v>5135</c:v>
                </c:pt>
                <c:pt idx="107">
                  <c:v>0</c:v>
                </c:pt>
                <c:pt idx="108">
                  <c:v>5000</c:v>
                </c:pt>
                <c:pt idx="109">
                  <c:v>747</c:v>
                </c:pt>
                <c:pt idx="110">
                  <c:v>4100</c:v>
                </c:pt>
                <c:pt idx="111">
                  <c:v>34254</c:v>
                </c:pt>
                <c:pt idx="112">
                  <c:v>0</c:v>
                </c:pt>
                <c:pt idx="113">
                  <c:v>0</c:v>
                </c:pt>
                <c:pt idx="114">
                  <c:v>350</c:v>
                </c:pt>
                <c:pt idx="115">
                  <c:v>0</c:v>
                </c:pt>
                <c:pt idx="116">
                  <c:v>10423</c:v>
                </c:pt>
                <c:pt idx="117">
                  <c:v>0</c:v>
                </c:pt>
                <c:pt idx="118">
                  <c:v>3306</c:v>
                </c:pt>
                <c:pt idx="119">
                  <c:v>6175</c:v>
                </c:pt>
                <c:pt idx="120">
                  <c:v>43209</c:v>
                </c:pt>
                <c:pt idx="121">
                  <c:v>0</c:v>
                </c:pt>
                <c:pt idx="122">
                  <c:v>7019</c:v>
                </c:pt>
                <c:pt idx="123">
                  <c:v>0</c:v>
                </c:pt>
                <c:pt idx="124">
                  <c:v>1797</c:v>
                </c:pt>
                <c:pt idx="125">
                  <c:v>858</c:v>
                </c:pt>
                <c:pt idx="126">
                  <c:v>0</c:v>
                </c:pt>
                <c:pt idx="127">
                  <c:v>191</c:v>
                </c:pt>
                <c:pt idx="128">
                  <c:v>0</c:v>
                </c:pt>
                <c:pt idx="129">
                  <c:v>307</c:v>
                </c:pt>
                <c:pt idx="130">
                  <c:v>9938</c:v>
                </c:pt>
                <c:pt idx="131">
                  <c:v>5175</c:v>
                </c:pt>
                <c:pt idx="132">
                  <c:v>0</c:v>
                </c:pt>
                <c:pt idx="133">
                  <c:v>20534</c:v>
                </c:pt>
                <c:pt idx="134">
                  <c:v>0</c:v>
                </c:pt>
                <c:pt idx="135">
                  <c:v>1603</c:v>
                </c:pt>
                <c:pt idx="136">
                  <c:v>5000</c:v>
                </c:pt>
                <c:pt idx="137">
                  <c:v>0</c:v>
                </c:pt>
                <c:pt idx="138">
                  <c:v>3067</c:v>
                </c:pt>
                <c:pt idx="139">
                  <c:v>726</c:v>
                </c:pt>
                <c:pt idx="140">
                  <c:v>0</c:v>
                </c:pt>
                <c:pt idx="141">
                  <c:v>10894</c:v>
                </c:pt>
                <c:pt idx="142">
                  <c:v>8389</c:v>
                </c:pt>
                <c:pt idx="143">
                  <c:v>1457</c:v>
                </c:pt>
                <c:pt idx="144">
                  <c:v>7610</c:v>
                </c:pt>
                <c:pt idx="145">
                  <c:v>3024</c:v>
                </c:pt>
                <c:pt idx="146">
                  <c:v>1146</c:v>
                </c:pt>
                <c:pt idx="147">
                  <c:v>3953</c:v>
                </c:pt>
                <c:pt idx="148">
                  <c:v>493</c:v>
                </c:pt>
                <c:pt idx="149">
                  <c:v>387</c:v>
                </c:pt>
                <c:pt idx="150">
                  <c:v>0</c:v>
                </c:pt>
                <c:pt idx="151">
                  <c:v>75502</c:v>
                </c:pt>
                <c:pt idx="152">
                  <c:v>312</c:v>
                </c:pt>
                <c:pt idx="153">
                  <c:v>0</c:v>
                </c:pt>
                <c:pt idx="154">
                  <c:v>1002</c:v>
                </c:pt>
                <c:pt idx="155">
                  <c:v>17125</c:v>
                </c:pt>
                <c:pt idx="156">
                  <c:v>0</c:v>
                </c:pt>
                <c:pt idx="157">
                  <c:v>1483</c:v>
                </c:pt>
                <c:pt idx="158">
                  <c:v>0</c:v>
                </c:pt>
                <c:pt idx="159">
                  <c:v>16690</c:v>
                </c:pt>
                <c:pt idx="160">
                  <c:v>21350</c:v>
                </c:pt>
                <c:pt idx="161">
                  <c:v>826</c:v>
                </c:pt>
                <c:pt idx="162">
                  <c:v>885</c:v>
                </c:pt>
                <c:pt idx="163">
                  <c:v>1259</c:v>
                </c:pt>
                <c:pt idx="164">
                  <c:v>397</c:v>
                </c:pt>
                <c:pt idx="165" formatCode="_-* #,##0_-;\-* #,##0_-;_-* &quot;-&quot;??_-;_-@_-">
                  <c:v>0</c:v>
                </c:pt>
                <c:pt idx="166" formatCode="_-* #,##0_-;\-* #,##0_-;_-* &quot;-&quot;??_-;_-@_-">
                  <c:v>930</c:v>
                </c:pt>
                <c:pt idx="167" formatCode="_-* #,##0_-;\-* #,##0_-;_-* &quot;-&quot;??_-;_-@_-">
                  <c:v>0</c:v>
                </c:pt>
                <c:pt idx="168" formatCode="_-* #,##0_-;\-* #,##0_-;_-* &quot;-&quot;??_-;_-@_-">
                  <c:v>372</c:v>
                </c:pt>
                <c:pt idx="169" formatCode="_-* #,##0_-;\-* #,##0_-;_-* &quot;-&quot;??_-;_-@_-">
                  <c:v>0</c:v>
                </c:pt>
                <c:pt idx="170" formatCode="_-* #,##0_-;\-* #,##0_-;_-* &quot;-&quot;??_-;_-@_-">
                  <c:v>0</c:v>
                </c:pt>
                <c:pt idx="171" formatCode="_-* #,##0_-;\-* #,##0_-;_-* &quot;-&quot;??_-;_-@_-">
                  <c:v>0</c:v>
                </c:pt>
                <c:pt idx="172" formatCode="_-* #,##0_-;\-* #,##0_-;_-* &quot;-&quot;??_-;_-@_-">
                  <c:v>0</c:v>
                </c:pt>
                <c:pt idx="173" formatCode="_-* #,##0_-;\-* #,##0_-;_-* &quot;-&quot;??_-;_-@_-">
                  <c:v>0</c:v>
                </c:pt>
                <c:pt idx="174" formatCode="_(* #,##0.00_);_(* \(#,##0.00\);_(* &quot;-&quot;??_);_(@_)">
                  <c:v>0</c:v>
                </c:pt>
                <c:pt idx="175" formatCode="_(* #,##0.00_);_(* \(#,##0.00\);_(* &quot;-&quot;??_);_(@_)">
                  <c:v>0</c:v>
                </c:pt>
                <c:pt idx="176" formatCode="_(* #,##0.00_);_(* \(#,##0.00\);_(* &quot;-&quot;??_);_(@_)">
                  <c:v>0</c:v>
                </c:pt>
                <c:pt idx="177" formatCode="_(* #,##0.00_);_(* \(#,##0.00\);_(* &quot;-&quot;??_);_(@_)">
                  <c:v>0</c:v>
                </c:pt>
                <c:pt idx="178" formatCode="_(* #,##0.00_);_(* \(#,##0.00\);_(* &quot;-&quot;??_);_(@_)">
                  <c:v>0</c:v>
                </c:pt>
                <c:pt idx="179" formatCode="_(* #,##0.00_);_(* \(#,##0.00\);_(* &quot;-&quot;??_);_(@_)">
                  <c:v>0</c:v>
                </c:pt>
                <c:pt idx="180" formatCode="_(* #,##0.00_);_(* \(#,##0.00\);_(* &quot;-&quot;??_);_(@_)">
                  <c:v>0</c:v>
                </c:pt>
                <c:pt idx="181" formatCode="_(* #,##0.00_);_(* \(#,##0.00\);_(* &quot;-&quot;??_);_(@_)">
                  <c:v>0</c:v>
                </c:pt>
                <c:pt idx="182" formatCode="_(* #,##0.00_);_(* \(#,##0.00\);_(* &quot;-&quot;??_);_(@_)">
                  <c:v>0</c:v>
                </c:pt>
                <c:pt idx="183">
                  <c:v>183</c:v>
                </c:pt>
                <c:pt idx="184">
                  <c:v>16398</c:v>
                </c:pt>
                <c:pt idx="185">
                  <c:v>5877</c:v>
                </c:pt>
                <c:pt idx="186" formatCode="_-* #,##0_-;\-* #,##0_-;_-* &quot;-&quot;??_-;_-@_-">
                  <c:v>0</c:v>
                </c:pt>
                <c:pt idx="187" formatCode="_-* #,##0_-;\-* #,##0_-;_-* &quot;-&quot;??_-;_-@_-">
                  <c:v>0</c:v>
                </c:pt>
                <c:pt idx="188" formatCode="_-* #,##0_-;\-* #,##0_-;_-* &quot;-&quot;??_-;_-@_-">
                  <c:v>0</c:v>
                </c:pt>
                <c:pt idx="189" formatCode="_-* #,##0_-;\-* #,##0_-;_-* &quot;-&quot;??_-;_-@_-">
                  <c:v>0</c:v>
                </c:pt>
                <c:pt idx="190" formatCode="_-* #,##0_-;\-* #,##0_-;_-* &quot;-&quot;??_-;_-@_-">
                  <c:v>0</c:v>
                </c:pt>
                <c:pt idx="191" formatCode="_-* #,##0_-;\-* #,##0_-;_-* &quot;-&quot;??_-;_-@_-">
                  <c:v>0</c:v>
                </c:pt>
                <c:pt idx="192" formatCode="_-* #,##0_-;\-* #,##0_-;_-* &quot;-&quot;??_-;_-@_-">
                  <c:v>0</c:v>
                </c:pt>
                <c:pt idx="193" formatCode="_-* #,##0_-;\-* #,##0_-;_-* &quot;-&quot;??_-;_-@_-">
                  <c:v>0</c:v>
                </c:pt>
                <c:pt idx="194" formatCode="_-* #,##0_-;\-* #,##0_-;_-* &quot;-&quot;??_-;_-@_-">
                  <c:v>0</c:v>
                </c:pt>
                <c:pt idx="195" formatCode="_-* #,##0_-;\-* #,##0_-;_-* &quot;-&quot;??_-;_-@_-">
                  <c:v>0</c:v>
                </c:pt>
                <c:pt idx="196" formatCode="_-* #,##0_-;\-* #,##0_-;_-* &quot;-&quot;??_-;_-@_-">
                  <c:v>0</c:v>
                </c:pt>
                <c:pt idx="197" formatCode="_-* #,##0_-;\-* #,##0_-;_-* &quot;-&quot;??_-;_-@_-">
                  <c:v>0</c:v>
                </c:pt>
                <c:pt idx="198" formatCode="_-* #,##0_-;\-* #,##0_-;_-* &quot;-&quot;??_-;_-@_-">
                  <c:v>0</c:v>
                </c:pt>
                <c:pt idx="199" formatCode="_-* #,##0_-;\-* #,##0_-;_-* &quot;-&quot;??_-;_-@_-">
                  <c:v>0</c:v>
                </c:pt>
                <c:pt idx="200" formatCode="_-* #,##0_-;\-* #,##0_-;_-* &quot;-&quot;??_-;_-@_-">
                  <c:v>0</c:v>
                </c:pt>
                <c:pt idx="201" formatCode="_-* #,##0_-;\-* #,##0_-;_-* &quot;-&quot;??_-;_-@_-">
                  <c:v>0</c:v>
                </c:pt>
                <c:pt idx="202" formatCode="_-* #,##0_-;\-* #,##0_-;_-* &quot;-&quot;??_-;_-@_-">
                  <c:v>1475</c:v>
                </c:pt>
                <c:pt idx="203" formatCode="_-* #,##0_-;\-* #,##0_-;_-* &quot;-&quot;??_-;_-@_-">
                  <c:v>54607</c:v>
                </c:pt>
                <c:pt idx="204" formatCode="_-* #,##0_-;\-* #,##0_-;_-* &quot;-&quot;??_-;_-@_-">
                  <c:v>0</c:v>
                </c:pt>
                <c:pt idx="205" formatCode="_-* #,##0_-;\-* #,##0_-;_-* &quot;-&quot;??_-;_-@_-">
                  <c:v>567</c:v>
                </c:pt>
                <c:pt idx="206" formatCode="_-* #,##0_-;\-* #,##0_-;_-* &quot;-&quot;??_-;_-@_-">
                  <c:v>42144</c:v>
                </c:pt>
                <c:pt idx="207" formatCode="_-* #,##0_-;\-* #,##0_-;_-* &quot;-&quot;??_-;_-@_-">
                  <c:v>251</c:v>
                </c:pt>
                <c:pt idx="208" formatCode="_-* #,##0_-;\-* #,##0_-;_-* &quot;-&quot;??_-;_-@_-">
                  <c:v>1129</c:v>
                </c:pt>
                <c:pt idx="209" formatCode="_-* #,##0_-;\-* #,##0_-;_-* &quot;-&quot;??_-;_-@_-">
                  <c:v>2501</c:v>
                </c:pt>
                <c:pt idx="210" formatCode="_-* #,##0_-;\-* #,##0_-;_-* &quot;-&quot;??_-;_-@_-">
                  <c:v>1439</c:v>
                </c:pt>
                <c:pt idx="211" formatCode="_-* #,##0_-;\-* #,##0_-;_-* &quot;-&quot;??_-;_-@_-">
                  <c:v>1367</c:v>
                </c:pt>
                <c:pt idx="212" formatCode="_-* #,##0_-;\-* #,##0_-;_-* &quot;-&quot;??_-;_-@_-">
                  <c:v>496</c:v>
                </c:pt>
                <c:pt idx="213">
                  <c:v>9926</c:v>
                </c:pt>
                <c:pt idx="214">
                  <c:v>12835</c:v>
                </c:pt>
                <c:pt idx="215">
                  <c:v>2262</c:v>
                </c:pt>
                <c:pt idx="216">
                  <c:v>2641</c:v>
                </c:pt>
                <c:pt idx="217">
                  <c:v>5596</c:v>
                </c:pt>
                <c:pt idx="218">
                  <c:v>14665</c:v>
                </c:pt>
                <c:pt idx="219">
                  <c:v>8306</c:v>
                </c:pt>
                <c:pt idx="220">
                  <c:v>1273</c:v>
                </c:pt>
                <c:pt idx="221">
                  <c:v>1043</c:v>
                </c:pt>
                <c:pt idx="222">
                  <c:v>1047</c:v>
                </c:pt>
                <c:pt idx="223">
                  <c:v>1332</c:v>
                </c:pt>
                <c:pt idx="224">
                  <c:v>450</c:v>
                </c:pt>
                <c:pt idx="225">
                  <c:v>808</c:v>
                </c:pt>
                <c:pt idx="226">
                  <c:v>223</c:v>
                </c:pt>
                <c:pt idx="227">
                  <c:v>11357</c:v>
                </c:pt>
                <c:pt idx="228">
                  <c:v>0</c:v>
                </c:pt>
                <c:pt idx="229">
                  <c:v>9200</c:v>
                </c:pt>
                <c:pt idx="230">
                  <c:v>0</c:v>
                </c:pt>
                <c:pt idx="231">
                  <c:v>0</c:v>
                </c:pt>
                <c:pt idx="232">
                  <c:v>10000</c:v>
                </c:pt>
                <c:pt idx="233">
                  <c:v>200</c:v>
                </c:pt>
                <c:pt idx="234">
                  <c:v>470</c:v>
                </c:pt>
                <c:pt idx="235">
                  <c:v>223</c:v>
                </c:pt>
                <c:pt idx="236">
                  <c:v>0</c:v>
                </c:pt>
                <c:pt idx="237">
                  <c:v>3000</c:v>
                </c:pt>
                <c:pt idx="238">
                  <c:v>1556</c:v>
                </c:pt>
                <c:pt idx="239">
                  <c:v>0</c:v>
                </c:pt>
                <c:pt idx="240">
                  <c:v>790</c:v>
                </c:pt>
                <c:pt idx="241">
                  <c:v>4806</c:v>
                </c:pt>
                <c:pt idx="242">
                  <c:v>377</c:v>
                </c:pt>
                <c:pt idx="243">
                  <c:v>2117</c:v>
                </c:pt>
                <c:pt idx="244">
                  <c:v>0</c:v>
                </c:pt>
                <c:pt idx="245">
                  <c:v>1076</c:v>
                </c:pt>
                <c:pt idx="246">
                  <c:v>0</c:v>
                </c:pt>
                <c:pt idx="247">
                  <c:v>1265</c:v>
                </c:pt>
                <c:pt idx="248">
                  <c:v>6182</c:v>
                </c:pt>
                <c:pt idx="249">
                  <c:v>19057</c:v>
                </c:pt>
                <c:pt idx="250">
                  <c:v>608</c:v>
                </c:pt>
                <c:pt idx="251">
                  <c:v>0</c:v>
                </c:pt>
                <c:pt idx="252">
                  <c:v>367</c:v>
                </c:pt>
                <c:pt idx="253">
                  <c:v>1523</c:v>
                </c:pt>
                <c:pt idx="254">
                  <c:v>301</c:v>
                </c:pt>
                <c:pt idx="255">
                  <c:v>52099</c:v>
                </c:pt>
                <c:pt idx="256">
                  <c:v>0</c:v>
                </c:pt>
                <c:pt idx="257">
                  <c:v>1412</c:v>
                </c:pt>
                <c:pt idx="258">
                  <c:v>0</c:v>
                </c:pt>
                <c:pt idx="259">
                  <c:v>2159</c:v>
                </c:pt>
                <c:pt idx="260">
                  <c:v>10000</c:v>
                </c:pt>
                <c:pt idx="261">
                  <c:v>3478</c:v>
                </c:pt>
                <c:pt idx="262">
                  <c:v>0</c:v>
                </c:pt>
                <c:pt idx="263">
                  <c:v>11743</c:v>
                </c:pt>
                <c:pt idx="264">
                  <c:v>1332</c:v>
                </c:pt>
                <c:pt idx="265">
                  <c:v>761</c:v>
                </c:pt>
                <c:pt idx="266">
                  <c:v>71656</c:v>
                </c:pt>
                <c:pt idx="267">
                  <c:v>87696</c:v>
                </c:pt>
                <c:pt idx="268">
                  <c:v>297</c:v>
                </c:pt>
                <c:pt idx="269">
                  <c:v>222</c:v>
                </c:pt>
                <c:pt idx="270">
                  <c:v>88</c:v>
                </c:pt>
                <c:pt idx="271">
                  <c:v>1718</c:v>
                </c:pt>
                <c:pt idx="272">
                  <c:v>333</c:v>
                </c:pt>
                <c:pt idx="273">
                  <c:v>1800</c:v>
                </c:pt>
                <c:pt idx="274">
                  <c:v>0</c:v>
                </c:pt>
                <c:pt idx="275">
                  <c:v>1387</c:v>
                </c:pt>
                <c:pt idx="276">
                  <c:v>0</c:v>
                </c:pt>
                <c:pt idx="277">
                  <c:v>1300</c:v>
                </c:pt>
                <c:pt idx="278">
                  <c:v>74</c:v>
                </c:pt>
                <c:pt idx="279">
                  <c:v>3425</c:v>
                </c:pt>
                <c:pt idx="280">
                  <c:v>886</c:v>
                </c:pt>
                <c:pt idx="281">
                  <c:v>7222</c:v>
                </c:pt>
                <c:pt idx="282">
                  <c:v>277</c:v>
                </c:pt>
                <c:pt idx="283">
                  <c:v>3670</c:v>
                </c:pt>
                <c:pt idx="284">
                  <c:v>241</c:v>
                </c:pt>
                <c:pt idx="285">
                  <c:v>17724</c:v>
                </c:pt>
                <c:pt idx="286">
                  <c:v>3884</c:v>
                </c:pt>
                <c:pt idx="287">
                  <c:v>0</c:v>
                </c:pt>
                <c:pt idx="288">
                  <c:v>5403</c:v>
                </c:pt>
                <c:pt idx="289">
                  <c:v>845</c:v>
                </c:pt>
                <c:pt idx="290">
                  <c:v>5249</c:v>
                </c:pt>
              </c:numCache>
            </c:numRef>
          </c:val>
          <c:smooth val="0"/>
        </c:ser>
        <c:dLbls>
          <c:showLegendKey val="0"/>
          <c:showVal val="0"/>
          <c:showCatName val="0"/>
          <c:showSerName val="0"/>
          <c:showPercent val="0"/>
          <c:showBubbleSize val="0"/>
        </c:dLbls>
        <c:marker val="1"/>
        <c:smooth val="0"/>
        <c:axId val="125645568"/>
        <c:axId val="125639296"/>
      </c:lineChart>
      <c:dateAx>
        <c:axId val="125635968"/>
        <c:scaling>
          <c:orientation val="minMax"/>
          <c:max val="42766"/>
          <c:min val="42348"/>
        </c:scaling>
        <c:delete val="0"/>
        <c:axPos val="b"/>
        <c:numFmt formatCode="mmm\-yy" sourceLinked="0"/>
        <c:majorTickMark val="out"/>
        <c:minorTickMark val="none"/>
        <c:tickLblPos val="nextTo"/>
        <c:crossAx val="125637760"/>
        <c:crosses val="autoZero"/>
        <c:auto val="1"/>
        <c:lblOffset val="100"/>
        <c:baseTimeUnit val="days"/>
        <c:majorUnit val="2"/>
        <c:majorTimeUnit val="months"/>
      </c:dateAx>
      <c:valAx>
        <c:axId val="125637760"/>
        <c:scaling>
          <c:orientation val="minMax"/>
          <c:min val="6.2"/>
        </c:scaling>
        <c:delete val="0"/>
        <c:axPos val="l"/>
        <c:majorGridlines>
          <c:spPr>
            <a:ln>
              <a:prstDash val="sysDash"/>
            </a:ln>
          </c:spPr>
        </c:majorGridlines>
        <c:numFmt formatCode="\K#,##0.00_ ;[Red]\-\K#,##0.00\ " sourceLinked="0"/>
        <c:majorTickMark val="out"/>
        <c:minorTickMark val="none"/>
        <c:tickLblPos val="nextTo"/>
        <c:txPr>
          <a:bodyPr/>
          <a:lstStyle/>
          <a:p>
            <a:pPr>
              <a:defRPr sz="1100"/>
            </a:pPr>
            <a:endParaRPr lang="en-US"/>
          </a:p>
        </c:txPr>
        <c:crossAx val="125635968"/>
        <c:crosses val="autoZero"/>
        <c:crossBetween val="between"/>
      </c:valAx>
      <c:valAx>
        <c:axId val="125639296"/>
        <c:scaling>
          <c:orientation val="minMax"/>
          <c:max val="400000"/>
          <c:min val="0"/>
        </c:scaling>
        <c:delete val="0"/>
        <c:axPos val="r"/>
        <c:numFmt formatCode="#,##0.0_ ;[Red]\-#,##0.0\ " sourceLinked="0"/>
        <c:majorTickMark val="out"/>
        <c:minorTickMark val="none"/>
        <c:tickLblPos val="nextTo"/>
        <c:txPr>
          <a:bodyPr/>
          <a:lstStyle/>
          <a:p>
            <a:pPr>
              <a:defRPr sz="1000"/>
            </a:pPr>
            <a:endParaRPr lang="en-US"/>
          </a:p>
        </c:txPr>
        <c:crossAx val="125645568"/>
        <c:crosses val="max"/>
        <c:crossBetween val="between"/>
        <c:minorUnit val="100000"/>
        <c:dispUnits>
          <c:builtInUnit val="hundredThousands"/>
        </c:dispUnits>
      </c:valAx>
      <c:dateAx>
        <c:axId val="125645568"/>
        <c:scaling>
          <c:orientation val="minMax"/>
        </c:scaling>
        <c:delete val="1"/>
        <c:axPos val="b"/>
        <c:numFmt formatCode="dd\ mmm\ yy" sourceLinked="1"/>
        <c:majorTickMark val="out"/>
        <c:minorTickMark val="none"/>
        <c:tickLblPos val="nextTo"/>
        <c:crossAx val="125639296"/>
        <c:crosses val="autoZero"/>
        <c:auto val="1"/>
        <c:lblOffset val="100"/>
        <c:baseTimeUnit val="days"/>
      </c:dateAx>
      <c:spPr>
        <a:ln>
          <a:noFill/>
        </a:ln>
      </c:spPr>
    </c:plotArea>
    <c:plotVisOnly val="1"/>
    <c:dispBlanksAs val="gap"/>
    <c:showDLblsOverMax val="0"/>
  </c:chart>
  <c:spPr>
    <a:ln>
      <a:noFill/>
    </a:ln>
  </c:spPr>
  <c:externalData r:id="rId2">
    <c:autoUpdate val="0"/>
  </c:externalData>
  <c:userShapes r:id="rId3"/>
</c:chartSpace>
</file>

<file path=ppt/diagrams/colors1.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915066E-A2EF-4D37-BB58-FA8A906FF382}" type="doc">
      <dgm:prSet loTypeId="urn:microsoft.com/office/officeart/2008/layout/LinedList" loCatId="list" qsTypeId="urn:microsoft.com/office/officeart/2005/8/quickstyle/simple4" qsCatId="simple" csTypeId="urn:microsoft.com/office/officeart/2005/8/colors/accent3_2" csCatId="accent3" phldr="1"/>
      <dgm:spPr/>
      <dgm:t>
        <a:bodyPr/>
        <a:lstStyle/>
        <a:p>
          <a:endParaRPr lang="en-AU"/>
        </a:p>
      </dgm:t>
    </dgm:pt>
    <dgm:pt modelId="{AA27CBE1-7BD6-4024-B450-AE3288FA879B}">
      <dgm:prSet custT="1"/>
      <dgm:spPr/>
      <dgm:t>
        <a:bodyPr/>
        <a:lstStyle/>
        <a:p>
          <a:pPr algn="l" rtl="0"/>
          <a:r>
            <a:rPr lang="en-AU" sz="1800" b="0" dirty="0" smtClean="0">
              <a:solidFill>
                <a:schemeClr val="tx1"/>
              </a:solidFill>
            </a:rPr>
            <a:t>Profit (NPAT) up </a:t>
          </a:r>
          <a:r>
            <a:rPr lang="en-AU" sz="2000" b="1" dirty="0" smtClean="0">
              <a:solidFill>
                <a:schemeClr val="accent3">
                  <a:lumMod val="75000"/>
                </a:schemeClr>
              </a:solidFill>
            </a:rPr>
            <a:t>21%</a:t>
          </a:r>
          <a:r>
            <a:rPr lang="en-AU" sz="1600" b="0" dirty="0" smtClean="0">
              <a:solidFill>
                <a:schemeClr val="tx1"/>
              </a:solidFill>
            </a:rPr>
            <a:t> </a:t>
          </a:r>
          <a:r>
            <a:rPr lang="en-AU" sz="1800" b="0" dirty="0" smtClean="0">
              <a:solidFill>
                <a:schemeClr val="tx1"/>
              </a:solidFill>
            </a:rPr>
            <a:t>to</a:t>
          </a:r>
          <a:r>
            <a:rPr lang="en-AU" sz="1800" b="0" dirty="0" smtClean="0">
              <a:solidFill>
                <a:schemeClr val="accent3">
                  <a:lumMod val="75000"/>
                </a:schemeClr>
              </a:solidFill>
            </a:rPr>
            <a:t> </a:t>
          </a:r>
          <a:r>
            <a:rPr lang="en-AU" sz="2400" b="1" dirty="0" smtClean="0">
              <a:solidFill>
                <a:schemeClr val="accent3">
                  <a:lumMod val="75000"/>
                </a:schemeClr>
              </a:solidFill>
              <a:effectLst>
                <a:outerShdw blurRad="38100" dist="38100" dir="2700000" algn="tl">
                  <a:srgbClr val="000000">
                    <a:alpha val="43137"/>
                  </a:srgbClr>
                </a:outerShdw>
              </a:effectLst>
            </a:rPr>
            <a:t>K643.5m</a:t>
          </a:r>
          <a:endParaRPr lang="en-AU" sz="2400" b="1" dirty="0">
            <a:solidFill>
              <a:schemeClr val="accent3">
                <a:lumMod val="75000"/>
              </a:schemeClr>
            </a:solidFill>
            <a:effectLst>
              <a:outerShdw blurRad="38100" dist="38100" dir="2700000" algn="tl">
                <a:srgbClr val="000000">
                  <a:alpha val="43137"/>
                </a:srgbClr>
              </a:outerShdw>
            </a:effectLst>
          </a:endParaRPr>
        </a:p>
      </dgm:t>
    </dgm:pt>
    <dgm:pt modelId="{6665659E-5705-4D60-BE03-AD4990D13850}" type="parTrans" cxnId="{0F743A56-2EDD-4951-A76A-0227752A6198}">
      <dgm:prSet/>
      <dgm:spPr/>
      <dgm:t>
        <a:bodyPr/>
        <a:lstStyle/>
        <a:p>
          <a:pPr algn="l"/>
          <a:endParaRPr lang="en-AU" sz="1300">
            <a:solidFill>
              <a:schemeClr val="tx1"/>
            </a:solidFill>
          </a:endParaRPr>
        </a:p>
      </dgm:t>
    </dgm:pt>
    <dgm:pt modelId="{3EC418D0-60F1-40E3-AACB-14741BA773E6}" type="sibTrans" cxnId="{0F743A56-2EDD-4951-A76A-0227752A6198}">
      <dgm:prSet/>
      <dgm:spPr/>
      <dgm:t>
        <a:bodyPr/>
        <a:lstStyle/>
        <a:p>
          <a:pPr algn="l"/>
          <a:endParaRPr lang="en-AU" sz="1300">
            <a:solidFill>
              <a:schemeClr val="tx1"/>
            </a:solidFill>
          </a:endParaRPr>
        </a:p>
      </dgm:t>
    </dgm:pt>
    <dgm:pt modelId="{CBEDF367-3687-4A07-9B0E-41222F83F090}">
      <dgm:prSet custT="1"/>
      <dgm:spPr/>
      <dgm:t>
        <a:bodyPr/>
        <a:lstStyle/>
        <a:p>
          <a:pPr algn="l" rtl="0"/>
          <a:r>
            <a:rPr lang="en-AU" sz="1800" dirty="0" smtClean="0">
              <a:solidFill>
                <a:schemeClr val="tx1"/>
              </a:solidFill>
            </a:rPr>
            <a:t>Cost to Income ratio improves to </a:t>
          </a:r>
          <a:r>
            <a:rPr lang="en-AU" sz="2400" b="1" dirty="0" smtClean="0">
              <a:solidFill>
                <a:schemeClr val="accent3">
                  <a:lumMod val="75000"/>
                </a:schemeClr>
              </a:solidFill>
              <a:effectLst>
                <a:outerShdw blurRad="38100" dist="38100" dir="2700000" algn="tl">
                  <a:srgbClr val="000000">
                    <a:alpha val="43137"/>
                  </a:srgbClr>
                </a:outerShdw>
              </a:effectLst>
            </a:rPr>
            <a:t>42.9%</a:t>
          </a:r>
          <a:r>
            <a:rPr lang="en-AU" sz="2400" b="1" dirty="0" smtClean="0">
              <a:solidFill>
                <a:schemeClr val="tx1"/>
              </a:solidFill>
            </a:rPr>
            <a:t> </a:t>
          </a:r>
          <a:endParaRPr lang="en-AU" sz="2400" b="1" dirty="0">
            <a:solidFill>
              <a:schemeClr val="tx1"/>
            </a:solidFill>
          </a:endParaRPr>
        </a:p>
      </dgm:t>
    </dgm:pt>
    <dgm:pt modelId="{D32F51D6-C289-4D3A-8F41-D3BEC08E84BB}" type="parTrans" cxnId="{791E9F03-C782-4BAF-9AA1-D9B31B502405}">
      <dgm:prSet/>
      <dgm:spPr/>
      <dgm:t>
        <a:bodyPr/>
        <a:lstStyle/>
        <a:p>
          <a:pPr algn="l"/>
          <a:endParaRPr lang="en-AU" sz="1300">
            <a:solidFill>
              <a:schemeClr val="tx1"/>
            </a:solidFill>
          </a:endParaRPr>
        </a:p>
      </dgm:t>
    </dgm:pt>
    <dgm:pt modelId="{27197B83-F09C-4F25-836A-6E704688F481}" type="sibTrans" cxnId="{791E9F03-C782-4BAF-9AA1-D9B31B502405}">
      <dgm:prSet/>
      <dgm:spPr/>
      <dgm:t>
        <a:bodyPr/>
        <a:lstStyle/>
        <a:p>
          <a:pPr algn="l"/>
          <a:endParaRPr lang="en-AU" sz="1300">
            <a:solidFill>
              <a:schemeClr val="tx1"/>
            </a:solidFill>
          </a:endParaRPr>
        </a:p>
      </dgm:t>
    </dgm:pt>
    <dgm:pt modelId="{062CC12D-489D-4639-9EC3-4945EE7B0D7B}">
      <dgm:prSet custT="1"/>
      <dgm:spPr/>
      <dgm:t>
        <a:bodyPr/>
        <a:lstStyle/>
        <a:p>
          <a:pPr algn="l" rtl="0"/>
          <a:r>
            <a:rPr lang="en-AU" sz="1800" dirty="0" smtClean="0">
              <a:solidFill>
                <a:schemeClr val="tx1"/>
              </a:solidFill>
            </a:rPr>
            <a:t>Capital Adequacy maintained at </a:t>
          </a:r>
          <a:r>
            <a:rPr lang="en-AU" sz="2400" b="1" dirty="0" smtClean="0">
              <a:solidFill>
                <a:schemeClr val="accent3">
                  <a:lumMod val="75000"/>
                </a:schemeClr>
              </a:solidFill>
              <a:effectLst>
                <a:outerShdw blurRad="38100" dist="38100" dir="2700000" algn="tl">
                  <a:srgbClr val="000000">
                    <a:alpha val="43137"/>
                  </a:srgbClr>
                </a:outerShdw>
              </a:effectLst>
            </a:rPr>
            <a:t>23.1%</a:t>
          </a:r>
          <a:r>
            <a:rPr lang="en-AU" sz="1600" dirty="0" smtClean="0">
              <a:solidFill>
                <a:schemeClr val="accent3">
                  <a:lumMod val="75000"/>
                </a:schemeClr>
              </a:solidFill>
            </a:rPr>
            <a:t>, </a:t>
          </a:r>
          <a:r>
            <a:rPr lang="en-AU" sz="1800" dirty="0" smtClean="0">
              <a:solidFill>
                <a:schemeClr val="tx1"/>
              </a:solidFill>
            </a:rPr>
            <a:t>exceeds BPNG requirement of 12%</a:t>
          </a:r>
          <a:endParaRPr lang="en-AU" sz="1800" dirty="0">
            <a:solidFill>
              <a:schemeClr val="tx1"/>
            </a:solidFill>
          </a:endParaRPr>
        </a:p>
      </dgm:t>
    </dgm:pt>
    <dgm:pt modelId="{97538F03-29F9-4257-9A18-D1CAB26088CF}" type="parTrans" cxnId="{C4F94370-E63B-4EC3-86D1-9E45B4BAC77F}">
      <dgm:prSet/>
      <dgm:spPr/>
      <dgm:t>
        <a:bodyPr/>
        <a:lstStyle/>
        <a:p>
          <a:pPr algn="l"/>
          <a:endParaRPr lang="en-AU" sz="1300">
            <a:solidFill>
              <a:schemeClr val="tx1"/>
            </a:solidFill>
          </a:endParaRPr>
        </a:p>
      </dgm:t>
    </dgm:pt>
    <dgm:pt modelId="{BB9A5DD1-FA18-432C-BCEC-646BEA6AA9BD}" type="sibTrans" cxnId="{C4F94370-E63B-4EC3-86D1-9E45B4BAC77F}">
      <dgm:prSet/>
      <dgm:spPr/>
      <dgm:t>
        <a:bodyPr/>
        <a:lstStyle/>
        <a:p>
          <a:pPr algn="l"/>
          <a:endParaRPr lang="en-AU" sz="1300">
            <a:solidFill>
              <a:schemeClr val="tx1"/>
            </a:solidFill>
          </a:endParaRPr>
        </a:p>
      </dgm:t>
    </dgm:pt>
    <dgm:pt modelId="{4EDE6B57-E443-47F3-B2D4-E0143350ADCF}">
      <dgm:prSet custT="1"/>
      <dgm:spPr/>
      <dgm:t>
        <a:bodyPr/>
        <a:lstStyle/>
        <a:p>
          <a:pPr algn="l" rtl="0"/>
          <a:r>
            <a:rPr lang="en-AU" sz="1800" dirty="0" smtClean="0">
              <a:solidFill>
                <a:schemeClr val="tx1"/>
              </a:solidFill>
            </a:rPr>
            <a:t>Total Income up</a:t>
          </a:r>
          <a:r>
            <a:rPr lang="en-AU" sz="2400" b="1" dirty="0" smtClean="0">
              <a:solidFill>
                <a:schemeClr val="accent3">
                  <a:lumMod val="75000"/>
                </a:schemeClr>
              </a:solidFill>
            </a:rPr>
            <a:t> </a:t>
          </a:r>
          <a:r>
            <a:rPr lang="en-AU" sz="2000" b="1" dirty="0" smtClean="0">
              <a:solidFill>
                <a:schemeClr val="accent3">
                  <a:lumMod val="75000"/>
                </a:schemeClr>
              </a:solidFill>
            </a:rPr>
            <a:t>16% </a:t>
          </a:r>
          <a:r>
            <a:rPr lang="en-AU" sz="1800" b="0" dirty="0" smtClean="0">
              <a:solidFill>
                <a:schemeClr val="tx1"/>
              </a:solidFill>
            </a:rPr>
            <a:t>to</a:t>
          </a:r>
          <a:r>
            <a:rPr lang="en-AU" sz="2000" b="0" dirty="0" smtClean="0">
              <a:solidFill>
                <a:schemeClr val="tx1"/>
              </a:solidFill>
            </a:rPr>
            <a:t> </a:t>
          </a:r>
          <a:r>
            <a:rPr lang="en-AU" sz="2400" b="1" dirty="0" smtClean="0">
              <a:solidFill>
                <a:schemeClr val="accent3">
                  <a:lumMod val="75000"/>
                </a:schemeClr>
              </a:solidFill>
              <a:effectLst>
                <a:outerShdw blurRad="38100" dist="38100" dir="2700000" algn="tl">
                  <a:srgbClr val="000000">
                    <a:alpha val="43137"/>
                  </a:srgbClr>
                </a:outerShdw>
              </a:effectLst>
            </a:rPr>
            <a:t>K1.79bn</a:t>
          </a:r>
          <a:endParaRPr lang="en-AU" sz="1800" dirty="0">
            <a:solidFill>
              <a:schemeClr val="accent3">
                <a:lumMod val="75000"/>
              </a:schemeClr>
            </a:solidFill>
            <a:effectLst>
              <a:outerShdw blurRad="38100" dist="38100" dir="2700000" algn="tl">
                <a:srgbClr val="000000">
                  <a:alpha val="43137"/>
                </a:srgbClr>
              </a:outerShdw>
            </a:effectLst>
          </a:endParaRPr>
        </a:p>
      </dgm:t>
    </dgm:pt>
    <dgm:pt modelId="{0F4516B7-682B-48F0-A691-A2D4FDF9C923}" type="parTrans" cxnId="{7245799E-7F9B-4925-B0FE-DA63BBB17507}">
      <dgm:prSet/>
      <dgm:spPr/>
      <dgm:t>
        <a:bodyPr/>
        <a:lstStyle/>
        <a:p>
          <a:pPr algn="l"/>
          <a:endParaRPr lang="en-AU"/>
        </a:p>
      </dgm:t>
    </dgm:pt>
    <dgm:pt modelId="{4C0D9E16-87B9-4DD1-BAAD-A38D4327D1C2}" type="sibTrans" cxnId="{7245799E-7F9B-4925-B0FE-DA63BBB17507}">
      <dgm:prSet/>
      <dgm:spPr/>
      <dgm:t>
        <a:bodyPr/>
        <a:lstStyle/>
        <a:p>
          <a:pPr algn="l"/>
          <a:endParaRPr lang="en-AU"/>
        </a:p>
      </dgm:t>
    </dgm:pt>
    <dgm:pt modelId="{54B7C147-338F-4066-B2D7-F990BD93B534}">
      <dgm:prSet custT="1"/>
      <dgm:spPr/>
      <dgm:t>
        <a:bodyPr/>
        <a:lstStyle/>
        <a:p>
          <a:pPr algn="l" rtl="0"/>
          <a:r>
            <a:rPr lang="en-AU" sz="1800" b="0" dirty="0" smtClean="0">
              <a:solidFill>
                <a:schemeClr val="tx1"/>
              </a:solidFill>
            </a:rPr>
            <a:t>Total Assets up</a:t>
          </a:r>
          <a:r>
            <a:rPr lang="en-AU" sz="2000" b="0" dirty="0" smtClean="0">
              <a:solidFill>
                <a:schemeClr val="tx1"/>
              </a:solidFill>
            </a:rPr>
            <a:t> </a:t>
          </a:r>
          <a:r>
            <a:rPr lang="en-AU" sz="2000" b="1" dirty="0" smtClean="0">
              <a:solidFill>
                <a:schemeClr val="accent3">
                  <a:lumMod val="75000"/>
                </a:schemeClr>
              </a:solidFill>
            </a:rPr>
            <a:t>14.5% </a:t>
          </a:r>
          <a:r>
            <a:rPr lang="en-AU" sz="1800" b="0" dirty="0" smtClean="0">
              <a:solidFill>
                <a:schemeClr val="tx1"/>
              </a:solidFill>
            </a:rPr>
            <a:t>to</a:t>
          </a:r>
          <a:r>
            <a:rPr lang="en-AU" sz="2000" b="1" dirty="0" smtClean="0">
              <a:solidFill>
                <a:schemeClr val="accent3">
                  <a:lumMod val="75000"/>
                </a:schemeClr>
              </a:solidFill>
            </a:rPr>
            <a:t> </a:t>
          </a:r>
          <a:r>
            <a:rPr lang="en-AU" sz="2400" b="1" dirty="0" smtClean="0">
              <a:solidFill>
                <a:schemeClr val="accent3">
                  <a:lumMod val="75000"/>
                </a:schemeClr>
              </a:solidFill>
              <a:effectLst>
                <a:outerShdw blurRad="38100" dist="38100" dir="2700000" algn="tl">
                  <a:srgbClr val="000000">
                    <a:alpha val="43137"/>
                  </a:srgbClr>
                </a:outerShdw>
              </a:effectLst>
            </a:rPr>
            <a:t>K20.8bn</a:t>
          </a:r>
        </a:p>
        <a:p>
          <a:pPr algn="l" rtl="0"/>
          <a:endParaRPr lang="en-AU" sz="1800" dirty="0">
            <a:solidFill>
              <a:schemeClr val="tx1"/>
            </a:solidFill>
          </a:endParaRPr>
        </a:p>
      </dgm:t>
    </dgm:pt>
    <dgm:pt modelId="{2C1AD851-E915-4C1E-8CBB-F60A6A550CE7}" type="parTrans" cxnId="{92388167-FE5E-4324-A0C6-AA451BC44196}">
      <dgm:prSet/>
      <dgm:spPr/>
      <dgm:t>
        <a:bodyPr/>
        <a:lstStyle/>
        <a:p>
          <a:pPr algn="l"/>
          <a:endParaRPr lang="en-AU"/>
        </a:p>
      </dgm:t>
    </dgm:pt>
    <dgm:pt modelId="{30498775-E7AC-4428-8CE9-7FCC0C5FB44B}" type="sibTrans" cxnId="{92388167-FE5E-4324-A0C6-AA451BC44196}">
      <dgm:prSet/>
      <dgm:spPr/>
      <dgm:t>
        <a:bodyPr/>
        <a:lstStyle/>
        <a:p>
          <a:pPr algn="l"/>
          <a:endParaRPr lang="en-AU"/>
        </a:p>
      </dgm:t>
    </dgm:pt>
    <dgm:pt modelId="{532E2498-E94F-4FB2-9DF5-A7D95F975FFF}">
      <dgm:prSet custT="1"/>
      <dgm:spPr/>
      <dgm:t>
        <a:bodyPr/>
        <a:lstStyle/>
        <a:p>
          <a:pPr algn="l" rtl="0"/>
          <a:r>
            <a:rPr lang="en-AU" sz="1800" b="0" dirty="0" smtClean="0">
              <a:solidFill>
                <a:schemeClr val="tx1"/>
              </a:solidFill>
            </a:rPr>
            <a:t>Loan Provisions maintained at </a:t>
          </a:r>
          <a:r>
            <a:rPr lang="en-AU" sz="2400" b="1" dirty="0" smtClean="0">
              <a:solidFill>
                <a:schemeClr val="accent3">
                  <a:lumMod val="75000"/>
                </a:schemeClr>
              </a:solidFill>
              <a:effectLst>
                <a:outerShdw blurRad="38100" dist="38100" dir="2700000" algn="tl">
                  <a:srgbClr val="000000">
                    <a:alpha val="43137"/>
                  </a:srgbClr>
                </a:outerShdw>
              </a:effectLst>
            </a:rPr>
            <a:t>4.9%</a:t>
          </a:r>
          <a:endParaRPr lang="en-AU" sz="3200" b="1" dirty="0">
            <a:solidFill>
              <a:schemeClr val="accent3">
                <a:lumMod val="75000"/>
              </a:schemeClr>
            </a:solidFill>
            <a:effectLst>
              <a:outerShdw blurRad="38100" dist="38100" dir="2700000" algn="tl">
                <a:srgbClr val="000000">
                  <a:alpha val="43137"/>
                </a:srgbClr>
              </a:outerShdw>
            </a:effectLst>
          </a:endParaRPr>
        </a:p>
      </dgm:t>
    </dgm:pt>
    <dgm:pt modelId="{C8B36E85-C9F0-499D-A35B-3C5A1F3CFE25}" type="parTrans" cxnId="{FC3A76BE-8B44-43DD-A6BD-1431F5625297}">
      <dgm:prSet/>
      <dgm:spPr/>
      <dgm:t>
        <a:bodyPr/>
        <a:lstStyle/>
        <a:p>
          <a:pPr algn="l"/>
          <a:endParaRPr lang="en-AU"/>
        </a:p>
      </dgm:t>
    </dgm:pt>
    <dgm:pt modelId="{BF7C804B-B628-4094-AF3A-41BDFF419DAD}" type="sibTrans" cxnId="{FC3A76BE-8B44-43DD-A6BD-1431F5625297}">
      <dgm:prSet/>
      <dgm:spPr/>
      <dgm:t>
        <a:bodyPr/>
        <a:lstStyle/>
        <a:p>
          <a:pPr algn="l"/>
          <a:endParaRPr lang="en-AU"/>
        </a:p>
      </dgm:t>
    </dgm:pt>
    <dgm:pt modelId="{9942AD42-24A8-4EE9-B88A-B2BA1A7A0539}">
      <dgm:prSet custT="1"/>
      <dgm:spPr/>
      <dgm:t>
        <a:bodyPr/>
        <a:lstStyle/>
        <a:p>
          <a:pPr algn="l" rtl="0"/>
          <a:r>
            <a:rPr lang="en-AU" sz="1800" b="0" dirty="0" smtClean="0">
              <a:solidFill>
                <a:schemeClr val="tx1"/>
              </a:solidFill>
            </a:rPr>
            <a:t>Dividend Yield of </a:t>
          </a:r>
          <a:r>
            <a:rPr lang="en-AU" sz="2400" b="1" dirty="0" smtClean="0">
              <a:solidFill>
                <a:schemeClr val="accent3">
                  <a:lumMod val="75000"/>
                </a:schemeClr>
              </a:solidFill>
              <a:effectLst>
                <a:outerShdw blurRad="38100" dist="38100" dir="2700000" algn="tl">
                  <a:srgbClr val="000000">
                    <a:alpha val="43137"/>
                  </a:srgbClr>
                </a:outerShdw>
              </a:effectLst>
            </a:rPr>
            <a:t>9.8%</a:t>
          </a:r>
          <a:endParaRPr lang="en-AU" sz="2400" b="1" dirty="0">
            <a:solidFill>
              <a:schemeClr val="accent3">
                <a:lumMod val="75000"/>
              </a:schemeClr>
            </a:solidFill>
            <a:effectLst>
              <a:outerShdw blurRad="38100" dist="38100" dir="2700000" algn="tl">
                <a:srgbClr val="000000">
                  <a:alpha val="43137"/>
                </a:srgbClr>
              </a:outerShdw>
            </a:effectLst>
          </a:endParaRPr>
        </a:p>
      </dgm:t>
    </dgm:pt>
    <dgm:pt modelId="{909893E8-62E4-40BE-A9DD-EB234237E187}" type="parTrans" cxnId="{BAD9795F-DFE5-4DF9-9C8C-F25EFD86A6DA}">
      <dgm:prSet/>
      <dgm:spPr/>
      <dgm:t>
        <a:bodyPr/>
        <a:lstStyle/>
        <a:p>
          <a:pPr algn="l"/>
          <a:endParaRPr lang="en-AU"/>
        </a:p>
      </dgm:t>
    </dgm:pt>
    <dgm:pt modelId="{42740A31-7739-4FE7-9EC5-2221E61477E8}" type="sibTrans" cxnId="{BAD9795F-DFE5-4DF9-9C8C-F25EFD86A6DA}">
      <dgm:prSet/>
      <dgm:spPr/>
      <dgm:t>
        <a:bodyPr/>
        <a:lstStyle/>
        <a:p>
          <a:pPr algn="l"/>
          <a:endParaRPr lang="en-AU"/>
        </a:p>
      </dgm:t>
    </dgm:pt>
    <dgm:pt modelId="{ED979895-A92F-46AB-8BB4-A246027025DC}">
      <dgm:prSet custT="1"/>
      <dgm:spPr/>
      <dgm:t>
        <a:bodyPr/>
        <a:lstStyle/>
        <a:p>
          <a:pPr algn="l" rtl="0"/>
          <a:r>
            <a:rPr lang="en-AU" sz="1800" dirty="0" smtClean="0">
              <a:solidFill>
                <a:schemeClr val="tx1"/>
              </a:solidFill>
            </a:rPr>
            <a:t>ROE up </a:t>
          </a:r>
          <a:r>
            <a:rPr lang="en-AU" sz="1800" b="1" dirty="0" smtClean="0">
              <a:solidFill>
                <a:schemeClr val="accent3">
                  <a:lumMod val="75000"/>
                </a:schemeClr>
              </a:solidFill>
            </a:rPr>
            <a:t>1.8%</a:t>
          </a:r>
          <a:r>
            <a:rPr lang="en-AU" sz="1400" b="1" dirty="0" smtClean="0">
              <a:solidFill>
                <a:schemeClr val="accent3">
                  <a:lumMod val="75000"/>
                </a:schemeClr>
              </a:solidFill>
            </a:rPr>
            <a:t> </a:t>
          </a:r>
          <a:r>
            <a:rPr lang="en-AU" sz="1800" dirty="0" smtClean="0">
              <a:solidFill>
                <a:schemeClr val="tx1"/>
              </a:solidFill>
            </a:rPr>
            <a:t>to </a:t>
          </a:r>
          <a:r>
            <a:rPr lang="en-AU" sz="2400" b="1" dirty="0" smtClean="0">
              <a:solidFill>
                <a:schemeClr val="accent3">
                  <a:lumMod val="75000"/>
                </a:schemeClr>
              </a:solidFill>
              <a:effectLst>
                <a:outerShdw blurRad="38100" dist="38100" dir="2700000" algn="tl">
                  <a:srgbClr val="000000">
                    <a:alpha val="43137"/>
                  </a:srgbClr>
                </a:outerShdw>
              </a:effectLst>
            </a:rPr>
            <a:t>29.6%</a:t>
          </a:r>
          <a:endParaRPr lang="en-AU" sz="2400" b="1" dirty="0">
            <a:solidFill>
              <a:schemeClr val="accent3">
                <a:lumMod val="75000"/>
              </a:schemeClr>
            </a:solidFill>
            <a:effectLst>
              <a:outerShdw blurRad="38100" dist="38100" dir="2700000" algn="tl">
                <a:srgbClr val="000000">
                  <a:alpha val="43137"/>
                </a:srgbClr>
              </a:outerShdw>
            </a:effectLst>
          </a:endParaRPr>
        </a:p>
      </dgm:t>
    </dgm:pt>
    <dgm:pt modelId="{8AA0585A-D938-4D02-8280-3E1B5F1433FB}" type="parTrans" cxnId="{F88C6C1A-4459-4C6E-B82F-31CFB61D96AD}">
      <dgm:prSet/>
      <dgm:spPr/>
      <dgm:t>
        <a:bodyPr/>
        <a:lstStyle/>
        <a:p>
          <a:endParaRPr lang="en-AU"/>
        </a:p>
      </dgm:t>
    </dgm:pt>
    <dgm:pt modelId="{7DF1BB1C-B061-41E5-965D-56B6B1DC835D}" type="sibTrans" cxnId="{F88C6C1A-4459-4C6E-B82F-31CFB61D96AD}">
      <dgm:prSet/>
      <dgm:spPr/>
      <dgm:t>
        <a:bodyPr/>
        <a:lstStyle/>
        <a:p>
          <a:endParaRPr lang="en-AU"/>
        </a:p>
      </dgm:t>
    </dgm:pt>
    <dgm:pt modelId="{3E944F31-CAB4-4E34-8A66-B82736FFDBFF}" type="pres">
      <dgm:prSet presAssocID="{8915066E-A2EF-4D37-BB58-FA8A906FF382}" presName="vert0" presStyleCnt="0">
        <dgm:presLayoutVars>
          <dgm:dir/>
          <dgm:animOne val="branch"/>
          <dgm:animLvl val="lvl"/>
        </dgm:presLayoutVars>
      </dgm:prSet>
      <dgm:spPr/>
      <dgm:t>
        <a:bodyPr/>
        <a:lstStyle/>
        <a:p>
          <a:endParaRPr lang="en-AU"/>
        </a:p>
      </dgm:t>
    </dgm:pt>
    <dgm:pt modelId="{1C191529-FB39-4145-81EF-2B2B9BC9481E}" type="pres">
      <dgm:prSet presAssocID="{AA27CBE1-7BD6-4024-B450-AE3288FA879B}" presName="thickLine" presStyleLbl="alignNode1" presStyleIdx="0" presStyleCnt="8" custLinFactNeighborX="-550" custLinFactNeighborY="-20826"/>
      <dgm:spPr/>
      <dgm:t>
        <a:bodyPr/>
        <a:lstStyle/>
        <a:p>
          <a:endParaRPr lang="en-AU"/>
        </a:p>
      </dgm:t>
    </dgm:pt>
    <dgm:pt modelId="{229E9ED1-4707-481C-89D7-B82F18C384CF}" type="pres">
      <dgm:prSet presAssocID="{AA27CBE1-7BD6-4024-B450-AE3288FA879B}" presName="horz1" presStyleCnt="0"/>
      <dgm:spPr/>
    </dgm:pt>
    <dgm:pt modelId="{56912AEB-9F9A-4BCE-9B50-F4DE6136BF4F}" type="pres">
      <dgm:prSet presAssocID="{AA27CBE1-7BD6-4024-B450-AE3288FA879B}" presName="tx1" presStyleLbl="revTx" presStyleIdx="0" presStyleCnt="8" custScaleY="69433"/>
      <dgm:spPr/>
      <dgm:t>
        <a:bodyPr/>
        <a:lstStyle/>
        <a:p>
          <a:endParaRPr lang="en-AU"/>
        </a:p>
      </dgm:t>
    </dgm:pt>
    <dgm:pt modelId="{78D2235A-6A03-4740-8956-DE27E29BBE30}" type="pres">
      <dgm:prSet presAssocID="{AA27CBE1-7BD6-4024-B450-AE3288FA879B}" presName="vert1" presStyleCnt="0"/>
      <dgm:spPr/>
    </dgm:pt>
    <dgm:pt modelId="{C67232FB-CDCE-4A8E-BB4B-0511B5E5ED0A}" type="pres">
      <dgm:prSet presAssocID="{4EDE6B57-E443-47F3-B2D4-E0143350ADCF}" presName="thickLine" presStyleLbl="alignNode1" presStyleIdx="1" presStyleCnt="8"/>
      <dgm:spPr/>
    </dgm:pt>
    <dgm:pt modelId="{674C94BE-F6BC-4D89-BA4C-5A7C48F3729C}" type="pres">
      <dgm:prSet presAssocID="{4EDE6B57-E443-47F3-B2D4-E0143350ADCF}" presName="horz1" presStyleCnt="0"/>
      <dgm:spPr/>
    </dgm:pt>
    <dgm:pt modelId="{E08ABFF6-BE98-4E91-80FD-1B71EE16010D}" type="pres">
      <dgm:prSet presAssocID="{4EDE6B57-E443-47F3-B2D4-E0143350ADCF}" presName="tx1" presStyleLbl="revTx" presStyleIdx="1" presStyleCnt="8" custScaleY="66559"/>
      <dgm:spPr/>
      <dgm:t>
        <a:bodyPr/>
        <a:lstStyle/>
        <a:p>
          <a:endParaRPr lang="en-AU"/>
        </a:p>
      </dgm:t>
    </dgm:pt>
    <dgm:pt modelId="{6FAC5FD8-91D0-4282-8F44-F1F88CE7D55B}" type="pres">
      <dgm:prSet presAssocID="{4EDE6B57-E443-47F3-B2D4-E0143350ADCF}" presName="vert1" presStyleCnt="0"/>
      <dgm:spPr/>
    </dgm:pt>
    <dgm:pt modelId="{45CC63EB-9FC9-4677-8DC3-B0D580587EC0}" type="pres">
      <dgm:prSet presAssocID="{54B7C147-338F-4066-B2D7-F990BD93B534}" presName="thickLine" presStyleLbl="alignNode1" presStyleIdx="2" presStyleCnt="8"/>
      <dgm:spPr/>
    </dgm:pt>
    <dgm:pt modelId="{BB7FB745-6D02-47E3-B768-E1290091F082}" type="pres">
      <dgm:prSet presAssocID="{54B7C147-338F-4066-B2D7-F990BD93B534}" presName="horz1" presStyleCnt="0"/>
      <dgm:spPr/>
    </dgm:pt>
    <dgm:pt modelId="{447C3859-0E9C-48B1-88D6-9690327D1892}" type="pres">
      <dgm:prSet presAssocID="{54B7C147-338F-4066-B2D7-F990BD93B534}" presName="tx1" presStyleLbl="revTx" presStyleIdx="2" presStyleCnt="8" custScaleY="63961"/>
      <dgm:spPr/>
      <dgm:t>
        <a:bodyPr/>
        <a:lstStyle/>
        <a:p>
          <a:endParaRPr lang="en-AU"/>
        </a:p>
      </dgm:t>
    </dgm:pt>
    <dgm:pt modelId="{A25A7591-C544-4ECF-95C4-69E734DF324E}" type="pres">
      <dgm:prSet presAssocID="{54B7C147-338F-4066-B2D7-F990BD93B534}" presName="vert1" presStyleCnt="0"/>
      <dgm:spPr/>
    </dgm:pt>
    <dgm:pt modelId="{BF1CC66B-C295-47DB-8F7E-CCB1F4CD64BD}" type="pres">
      <dgm:prSet presAssocID="{CBEDF367-3687-4A07-9B0E-41222F83F090}" presName="thickLine" presStyleLbl="alignNode1" presStyleIdx="3" presStyleCnt="8"/>
      <dgm:spPr/>
    </dgm:pt>
    <dgm:pt modelId="{E171082E-18F9-4542-92E1-0CFB08FAA254}" type="pres">
      <dgm:prSet presAssocID="{CBEDF367-3687-4A07-9B0E-41222F83F090}" presName="horz1" presStyleCnt="0"/>
      <dgm:spPr/>
    </dgm:pt>
    <dgm:pt modelId="{4003E84A-D425-44F8-9A43-2FEAFF06B093}" type="pres">
      <dgm:prSet presAssocID="{CBEDF367-3687-4A07-9B0E-41222F83F090}" presName="tx1" presStyleLbl="revTx" presStyleIdx="3" presStyleCnt="8" custScaleY="59583"/>
      <dgm:spPr/>
      <dgm:t>
        <a:bodyPr/>
        <a:lstStyle/>
        <a:p>
          <a:endParaRPr lang="en-AU"/>
        </a:p>
      </dgm:t>
    </dgm:pt>
    <dgm:pt modelId="{F4E45C08-3C49-418D-BE90-DC04516593DF}" type="pres">
      <dgm:prSet presAssocID="{CBEDF367-3687-4A07-9B0E-41222F83F090}" presName="vert1" presStyleCnt="0"/>
      <dgm:spPr/>
    </dgm:pt>
    <dgm:pt modelId="{A98E43B8-DEA1-4A5F-B2EC-BDBBC5FC9967}" type="pres">
      <dgm:prSet presAssocID="{062CC12D-489D-4639-9EC3-4945EE7B0D7B}" presName="thickLine" presStyleLbl="alignNode1" presStyleIdx="4" presStyleCnt="8"/>
      <dgm:spPr/>
    </dgm:pt>
    <dgm:pt modelId="{9F06B944-861B-411C-A8B2-A65FC13D5DC6}" type="pres">
      <dgm:prSet presAssocID="{062CC12D-489D-4639-9EC3-4945EE7B0D7B}" presName="horz1" presStyleCnt="0"/>
      <dgm:spPr/>
    </dgm:pt>
    <dgm:pt modelId="{5A0090A9-BBC9-4CA5-9EFC-676FA3EB1D47}" type="pres">
      <dgm:prSet presAssocID="{062CC12D-489D-4639-9EC3-4945EE7B0D7B}" presName="tx1" presStyleLbl="revTx" presStyleIdx="4" presStyleCnt="8" custScaleY="86897" custLinFactNeighborY="2019"/>
      <dgm:spPr/>
      <dgm:t>
        <a:bodyPr/>
        <a:lstStyle/>
        <a:p>
          <a:endParaRPr lang="en-AU"/>
        </a:p>
      </dgm:t>
    </dgm:pt>
    <dgm:pt modelId="{F38C850F-EDC3-4E8D-8FDE-BF80E5F22F12}" type="pres">
      <dgm:prSet presAssocID="{062CC12D-489D-4639-9EC3-4945EE7B0D7B}" presName="vert1" presStyleCnt="0"/>
      <dgm:spPr/>
    </dgm:pt>
    <dgm:pt modelId="{A4535342-4FC5-42FD-941C-A70A8BB311E7}" type="pres">
      <dgm:prSet presAssocID="{532E2498-E94F-4FB2-9DF5-A7D95F975FFF}" presName="thickLine" presStyleLbl="alignNode1" presStyleIdx="5" presStyleCnt="8"/>
      <dgm:spPr/>
    </dgm:pt>
    <dgm:pt modelId="{C7F081C2-7DF2-4761-9BB0-B11B4B3990BA}" type="pres">
      <dgm:prSet presAssocID="{532E2498-E94F-4FB2-9DF5-A7D95F975FFF}" presName="horz1" presStyleCnt="0"/>
      <dgm:spPr/>
    </dgm:pt>
    <dgm:pt modelId="{A91B829F-3D7D-4BE0-AF40-90DE7A1CD6FA}" type="pres">
      <dgm:prSet presAssocID="{532E2498-E94F-4FB2-9DF5-A7D95F975FFF}" presName="tx1" presStyleLbl="revTx" presStyleIdx="5" presStyleCnt="8" custScaleY="58664"/>
      <dgm:spPr/>
      <dgm:t>
        <a:bodyPr/>
        <a:lstStyle/>
        <a:p>
          <a:endParaRPr lang="en-AU"/>
        </a:p>
      </dgm:t>
    </dgm:pt>
    <dgm:pt modelId="{24D38CAF-ACD1-4014-AAD7-387375A8C440}" type="pres">
      <dgm:prSet presAssocID="{532E2498-E94F-4FB2-9DF5-A7D95F975FFF}" presName="vert1" presStyleCnt="0"/>
      <dgm:spPr/>
    </dgm:pt>
    <dgm:pt modelId="{A0D641BB-9E70-4DAC-9089-095C3EE6BCA4}" type="pres">
      <dgm:prSet presAssocID="{ED979895-A92F-46AB-8BB4-A246027025DC}" presName="thickLine" presStyleLbl="alignNode1" presStyleIdx="6" presStyleCnt="8"/>
      <dgm:spPr/>
    </dgm:pt>
    <dgm:pt modelId="{7C640F68-8B6F-4F12-9588-F92A70FA4672}" type="pres">
      <dgm:prSet presAssocID="{ED979895-A92F-46AB-8BB4-A246027025DC}" presName="horz1" presStyleCnt="0"/>
      <dgm:spPr/>
    </dgm:pt>
    <dgm:pt modelId="{995711DE-BB52-4817-9019-62387D80F326}" type="pres">
      <dgm:prSet presAssocID="{ED979895-A92F-46AB-8BB4-A246027025DC}" presName="tx1" presStyleLbl="revTx" presStyleIdx="6" presStyleCnt="8" custScaleY="58772"/>
      <dgm:spPr/>
      <dgm:t>
        <a:bodyPr/>
        <a:lstStyle/>
        <a:p>
          <a:endParaRPr lang="en-AU"/>
        </a:p>
      </dgm:t>
    </dgm:pt>
    <dgm:pt modelId="{7560C9EF-3121-430F-B08A-75056AFF111C}" type="pres">
      <dgm:prSet presAssocID="{ED979895-A92F-46AB-8BB4-A246027025DC}" presName="vert1" presStyleCnt="0"/>
      <dgm:spPr/>
    </dgm:pt>
    <dgm:pt modelId="{939659FF-CDE7-4E7E-8B43-E9D0ECEADFBB}" type="pres">
      <dgm:prSet presAssocID="{9942AD42-24A8-4EE9-B88A-B2BA1A7A0539}" presName="thickLine" presStyleLbl="alignNode1" presStyleIdx="7" presStyleCnt="8"/>
      <dgm:spPr/>
    </dgm:pt>
    <dgm:pt modelId="{0F6FBB40-C060-41A9-95AC-ECDB262594D4}" type="pres">
      <dgm:prSet presAssocID="{9942AD42-24A8-4EE9-B88A-B2BA1A7A0539}" presName="horz1" presStyleCnt="0"/>
      <dgm:spPr/>
    </dgm:pt>
    <dgm:pt modelId="{F63452D4-91F5-4F26-89F3-3972F81DDC5F}" type="pres">
      <dgm:prSet presAssocID="{9942AD42-24A8-4EE9-B88A-B2BA1A7A0539}" presName="tx1" presStyleLbl="revTx" presStyleIdx="7" presStyleCnt="8" custScaleY="53465"/>
      <dgm:spPr/>
      <dgm:t>
        <a:bodyPr/>
        <a:lstStyle/>
        <a:p>
          <a:endParaRPr lang="en-AU"/>
        </a:p>
      </dgm:t>
    </dgm:pt>
    <dgm:pt modelId="{E55F9DF4-8A8C-4944-99F1-424C83DE482F}" type="pres">
      <dgm:prSet presAssocID="{9942AD42-24A8-4EE9-B88A-B2BA1A7A0539}" presName="vert1" presStyleCnt="0"/>
      <dgm:spPr/>
    </dgm:pt>
  </dgm:ptLst>
  <dgm:cxnLst>
    <dgm:cxn modelId="{EE63662E-3CE8-4E60-BB3F-3CAFDCFBE0AC}" type="presOf" srcId="{062CC12D-489D-4639-9EC3-4945EE7B0D7B}" destId="{5A0090A9-BBC9-4CA5-9EFC-676FA3EB1D47}" srcOrd="0" destOrd="0" presId="urn:microsoft.com/office/officeart/2008/layout/LinedList"/>
    <dgm:cxn modelId="{9A7B04B9-3139-47A3-A8E0-C8A0A8EF5AE5}" type="presOf" srcId="{CBEDF367-3687-4A07-9B0E-41222F83F090}" destId="{4003E84A-D425-44F8-9A43-2FEAFF06B093}" srcOrd="0" destOrd="0" presId="urn:microsoft.com/office/officeart/2008/layout/LinedList"/>
    <dgm:cxn modelId="{92388167-FE5E-4324-A0C6-AA451BC44196}" srcId="{8915066E-A2EF-4D37-BB58-FA8A906FF382}" destId="{54B7C147-338F-4066-B2D7-F990BD93B534}" srcOrd="2" destOrd="0" parTransId="{2C1AD851-E915-4C1E-8CBB-F60A6A550CE7}" sibTransId="{30498775-E7AC-4428-8CE9-7FCC0C5FB44B}"/>
    <dgm:cxn modelId="{F88C6C1A-4459-4C6E-B82F-31CFB61D96AD}" srcId="{8915066E-A2EF-4D37-BB58-FA8A906FF382}" destId="{ED979895-A92F-46AB-8BB4-A246027025DC}" srcOrd="6" destOrd="0" parTransId="{8AA0585A-D938-4D02-8280-3E1B5F1433FB}" sibTransId="{7DF1BB1C-B061-41E5-965D-56B6B1DC835D}"/>
    <dgm:cxn modelId="{7C1078BC-AD54-428C-AA8D-039ED3672DF6}" type="presOf" srcId="{4EDE6B57-E443-47F3-B2D4-E0143350ADCF}" destId="{E08ABFF6-BE98-4E91-80FD-1B71EE16010D}" srcOrd="0" destOrd="0" presId="urn:microsoft.com/office/officeart/2008/layout/LinedList"/>
    <dgm:cxn modelId="{C242A35D-8410-45B8-A533-270BFF9902F9}" type="presOf" srcId="{AA27CBE1-7BD6-4024-B450-AE3288FA879B}" destId="{56912AEB-9F9A-4BCE-9B50-F4DE6136BF4F}" srcOrd="0" destOrd="0" presId="urn:microsoft.com/office/officeart/2008/layout/LinedList"/>
    <dgm:cxn modelId="{FC3A76BE-8B44-43DD-A6BD-1431F5625297}" srcId="{8915066E-A2EF-4D37-BB58-FA8A906FF382}" destId="{532E2498-E94F-4FB2-9DF5-A7D95F975FFF}" srcOrd="5" destOrd="0" parTransId="{C8B36E85-C9F0-499D-A35B-3C5A1F3CFE25}" sibTransId="{BF7C804B-B628-4094-AF3A-41BDFF419DAD}"/>
    <dgm:cxn modelId="{791E9F03-C782-4BAF-9AA1-D9B31B502405}" srcId="{8915066E-A2EF-4D37-BB58-FA8A906FF382}" destId="{CBEDF367-3687-4A07-9B0E-41222F83F090}" srcOrd="3" destOrd="0" parTransId="{D32F51D6-C289-4D3A-8F41-D3BEC08E84BB}" sibTransId="{27197B83-F09C-4F25-836A-6E704688F481}"/>
    <dgm:cxn modelId="{0F743A56-2EDD-4951-A76A-0227752A6198}" srcId="{8915066E-A2EF-4D37-BB58-FA8A906FF382}" destId="{AA27CBE1-7BD6-4024-B450-AE3288FA879B}" srcOrd="0" destOrd="0" parTransId="{6665659E-5705-4D60-BE03-AD4990D13850}" sibTransId="{3EC418D0-60F1-40E3-AACB-14741BA773E6}"/>
    <dgm:cxn modelId="{7245799E-7F9B-4925-B0FE-DA63BBB17507}" srcId="{8915066E-A2EF-4D37-BB58-FA8A906FF382}" destId="{4EDE6B57-E443-47F3-B2D4-E0143350ADCF}" srcOrd="1" destOrd="0" parTransId="{0F4516B7-682B-48F0-A691-A2D4FDF9C923}" sibTransId="{4C0D9E16-87B9-4DD1-BAAD-A38D4327D1C2}"/>
    <dgm:cxn modelId="{56BC2237-26D4-430D-8449-5EEA906D594A}" type="presOf" srcId="{532E2498-E94F-4FB2-9DF5-A7D95F975FFF}" destId="{A91B829F-3D7D-4BE0-AF40-90DE7A1CD6FA}" srcOrd="0" destOrd="0" presId="urn:microsoft.com/office/officeart/2008/layout/LinedList"/>
    <dgm:cxn modelId="{BB2AAF0C-3F29-4B24-A078-60530A8A47C0}" type="presOf" srcId="{8915066E-A2EF-4D37-BB58-FA8A906FF382}" destId="{3E944F31-CAB4-4E34-8A66-B82736FFDBFF}" srcOrd="0" destOrd="0" presId="urn:microsoft.com/office/officeart/2008/layout/LinedList"/>
    <dgm:cxn modelId="{BAD9795F-DFE5-4DF9-9C8C-F25EFD86A6DA}" srcId="{8915066E-A2EF-4D37-BB58-FA8A906FF382}" destId="{9942AD42-24A8-4EE9-B88A-B2BA1A7A0539}" srcOrd="7" destOrd="0" parTransId="{909893E8-62E4-40BE-A9DD-EB234237E187}" sibTransId="{42740A31-7739-4FE7-9EC5-2221E61477E8}"/>
    <dgm:cxn modelId="{C4F94370-E63B-4EC3-86D1-9E45B4BAC77F}" srcId="{8915066E-A2EF-4D37-BB58-FA8A906FF382}" destId="{062CC12D-489D-4639-9EC3-4945EE7B0D7B}" srcOrd="4" destOrd="0" parTransId="{97538F03-29F9-4257-9A18-D1CAB26088CF}" sibTransId="{BB9A5DD1-FA18-432C-BCEC-646BEA6AA9BD}"/>
    <dgm:cxn modelId="{A4EA3808-8BFD-441F-AD50-833B52ED6D94}" type="presOf" srcId="{9942AD42-24A8-4EE9-B88A-B2BA1A7A0539}" destId="{F63452D4-91F5-4F26-89F3-3972F81DDC5F}" srcOrd="0" destOrd="0" presId="urn:microsoft.com/office/officeart/2008/layout/LinedList"/>
    <dgm:cxn modelId="{A92ADF07-8F97-43DE-8564-F9D10DC34716}" type="presOf" srcId="{ED979895-A92F-46AB-8BB4-A246027025DC}" destId="{995711DE-BB52-4817-9019-62387D80F326}" srcOrd="0" destOrd="0" presId="urn:microsoft.com/office/officeart/2008/layout/LinedList"/>
    <dgm:cxn modelId="{8A67964B-BFA7-49A8-B8C7-30628DF773B2}" type="presOf" srcId="{54B7C147-338F-4066-B2D7-F990BD93B534}" destId="{447C3859-0E9C-48B1-88D6-9690327D1892}" srcOrd="0" destOrd="0" presId="urn:microsoft.com/office/officeart/2008/layout/LinedList"/>
    <dgm:cxn modelId="{E4763240-D650-4642-897E-B86FDA517C4F}" type="presParOf" srcId="{3E944F31-CAB4-4E34-8A66-B82736FFDBFF}" destId="{1C191529-FB39-4145-81EF-2B2B9BC9481E}" srcOrd="0" destOrd="0" presId="urn:microsoft.com/office/officeart/2008/layout/LinedList"/>
    <dgm:cxn modelId="{C974ECB7-F441-4130-9A9B-8895B7F2A1F7}" type="presParOf" srcId="{3E944F31-CAB4-4E34-8A66-B82736FFDBFF}" destId="{229E9ED1-4707-481C-89D7-B82F18C384CF}" srcOrd="1" destOrd="0" presId="urn:microsoft.com/office/officeart/2008/layout/LinedList"/>
    <dgm:cxn modelId="{86180FDF-643F-4296-AAB0-AA0C9FAFDAF5}" type="presParOf" srcId="{229E9ED1-4707-481C-89D7-B82F18C384CF}" destId="{56912AEB-9F9A-4BCE-9B50-F4DE6136BF4F}" srcOrd="0" destOrd="0" presId="urn:microsoft.com/office/officeart/2008/layout/LinedList"/>
    <dgm:cxn modelId="{25E8AFE1-0A92-432E-BD42-0F96FFED088E}" type="presParOf" srcId="{229E9ED1-4707-481C-89D7-B82F18C384CF}" destId="{78D2235A-6A03-4740-8956-DE27E29BBE30}" srcOrd="1" destOrd="0" presId="urn:microsoft.com/office/officeart/2008/layout/LinedList"/>
    <dgm:cxn modelId="{123200C6-7CB4-4795-943D-EDA7FC82E1CC}" type="presParOf" srcId="{3E944F31-CAB4-4E34-8A66-B82736FFDBFF}" destId="{C67232FB-CDCE-4A8E-BB4B-0511B5E5ED0A}" srcOrd="2" destOrd="0" presId="urn:microsoft.com/office/officeart/2008/layout/LinedList"/>
    <dgm:cxn modelId="{CC0FA28D-247E-48EF-863B-D01AAB88DD57}" type="presParOf" srcId="{3E944F31-CAB4-4E34-8A66-B82736FFDBFF}" destId="{674C94BE-F6BC-4D89-BA4C-5A7C48F3729C}" srcOrd="3" destOrd="0" presId="urn:microsoft.com/office/officeart/2008/layout/LinedList"/>
    <dgm:cxn modelId="{3C4FFCF8-B427-4CAC-BAE5-ADB484E8812C}" type="presParOf" srcId="{674C94BE-F6BC-4D89-BA4C-5A7C48F3729C}" destId="{E08ABFF6-BE98-4E91-80FD-1B71EE16010D}" srcOrd="0" destOrd="0" presId="urn:microsoft.com/office/officeart/2008/layout/LinedList"/>
    <dgm:cxn modelId="{0916377C-16B7-411C-8589-F4B1AA23D8C3}" type="presParOf" srcId="{674C94BE-F6BC-4D89-BA4C-5A7C48F3729C}" destId="{6FAC5FD8-91D0-4282-8F44-F1F88CE7D55B}" srcOrd="1" destOrd="0" presId="urn:microsoft.com/office/officeart/2008/layout/LinedList"/>
    <dgm:cxn modelId="{138E12E1-C289-4444-AB14-6C35FE30654A}" type="presParOf" srcId="{3E944F31-CAB4-4E34-8A66-B82736FFDBFF}" destId="{45CC63EB-9FC9-4677-8DC3-B0D580587EC0}" srcOrd="4" destOrd="0" presId="urn:microsoft.com/office/officeart/2008/layout/LinedList"/>
    <dgm:cxn modelId="{325AC4BF-E736-4071-BFE3-7BCBD599151D}" type="presParOf" srcId="{3E944F31-CAB4-4E34-8A66-B82736FFDBFF}" destId="{BB7FB745-6D02-47E3-B768-E1290091F082}" srcOrd="5" destOrd="0" presId="urn:microsoft.com/office/officeart/2008/layout/LinedList"/>
    <dgm:cxn modelId="{79E59279-ACF5-4A7A-AC37-75C8C6057796}" type="presParOf" srcId="{BB7FB745-6D02-47E3-B768-E1290091F082}" destId="{447C3859-0E9C-48B1-88D6-9690327D1892}" srcOrd="0" destOrd="0" presId="urn:microsoft.com/office/officeart/2008/layout/LinedList"/>
    <dgm:cxn modelId="{66068275-EFA9-49DA-96D1-957FDBB87C41}" type="presParOf" srcId="{BB7FB745-6D02-47E3-B768-E1290091F082}" destId="{A25A7591-C544-4ECF-95C4-69E734DF324E}" srcOrd="1" destOrd="0" presId="urn:microsoft.com/office/officeart/2008/layout/LinedList"/>
    <dgm:cxn modelId="{D30A3FE2-EE2F-43B2-BB97-5E37A0970D61}" type="presParOf" srcId="{3E944F31-CAB4-4E34-8A66-B82736FFDBFF}" destId="{BF1CC66B-C295-47DB-8F7E-CCB1F4CD64BD}" srcOrd="6" destOrd="0" presId="urn:microsoft.com/office/officeart/2008/layout/LinedList"/>
    <dgm:cxn modelId="{8BDA3AD4-21A8-45B6-8524-204C7A4EB698}" type="presParOf" srcId="{3E944F31-CAB4-4E34-8A66-B82736FFDBFF}" destId="{E171082E-18F9-4542-92E1-0CFB08FAA254}" srcOrd="7" destOrd="0" presId="urn:microsoft.com/office/officeart/2008/layout/LinedList"/>
    <dgm:cxn modelId="{A20FAF3F-393C-4A30-9859-01455A404DC3}" type="presParOf" srcId="{E171082E-18F9-4542-92E1-0CFB08FAA254}" destId="{4003E84A-D425-44F8-9A43-2FEAFF06B093}" srcOrd="0" destOrd="0" presId="urn:microsoft.com/office/officeart/2008/layout/LinedList"/>
    <dgm:cxn modelId="{639D450D-89FD-4868-8288-45C471E2C44B}" type="presParOf" srcId="{E171082E-18F9-4542-92E1-0CFB08FAA254}" destId="{F4E45C08-3C49-418D-BE90-DC04516593DF}" srcOrd="1" destOrd="0" presId="urn:microsoft.com/office/officeart/2008/layout/LinedList"/>
    <dgm:cxn modelId="{6B60455F-7EE6-4C5B-A9DF-72CC6AF49547}" type="presParOf" srcId="{3E944F31-CAB4-4E34-8A66-B82736FFDBFF}" destId="{A98E43B8-DEA1-4A5F-B2EC-BDBBC5FC9967}" srcOrd="8" destOrd="0" presId="urn:microsoft.com/office/officeart/2008/layout/LinedList"/>
    <dgm:cxn modelId="{ACE6B89B-C06B-488B-B857-FDDAA007B27B}" type="presParOf" srcId="{3E944F31-CAB4-4E34-8A66-B82736FFDBFF}" destId="{9F06B944-861B-411C-A8B2-A65FC13D5DC6}" srcOrd="9" destOrd="0" presId="urn:microsoft.com/office/officeart/2008/layout/LinedList"/>
    <dgm:cxn modelId="{25B61B37-3437-47DD-BDDF-6D6195E9C70C}" type="presParOf" srcId="{9F06B944-861B-411C-A8B2-A65FC13D5DC6}" destId="{5A0090A9-BBC9-4CA5-9EFC-676FA3EB1D47}" srcOrd="0" destOrd="0" presId="urn:microsoft.com/office/officeart/2008/layout/LinedList"/>
    <dgm:cxn modelId="{60E2109C-7DCC-49F4-929E-FF5E2261FF83}" type="presParOf" srcId="{9F06B944-861B-411C-A8B2-A65FC13D5DC6}" destId="{F38C850F-EDC3-4E8D-8FDE-BF80E5F22F12}" srcOrd="1" destOrd="0" presId="urn:microsoft.com/office/officeart/2008/layout/LinedList"/>
    <dgm:cxn modelId="{5391A4A8-4A7C-46F2-A89F-5E2F3016176D}" type="presParOf" srcId="{3E944F31-CAB4-4E34-8A66-B82736FFDBFF}" destId="{A4535342-4FC5-42FD-941C-A70A8BB311E7}" srcOrd="10" destOrd="0" presId="urn:microsoft.com/office/officeart/2008/layout/LinedList"/>
    <dgm:cxn modelId="{CA12AC76-FF15-4680-AF01-517ABD64AAD2}" type="presParOf" srcId="{3E944F31-CAB4-4E34-8A66-B82736FFDBFF}" destId="{C7F081C2-7DF2-4761-9BB0-B11B4B3990BA}" srcOrd="11" destOrd="0" presId="urn:microsoft.com/office/officeart/2008/layout/LinedList"/>
    <dgm:cxn modelId="{7604E717-8300-487C-BFCD-5FF71068909E}" type="presParOf" srcId="{C7F081C2-7DF2-4761-9BB0-B11B4B3990BA}" destId="{A91B829F-3D7D-4BE0-AF40-90DE7A1CD6FA}" srcOrd="0" destOrd="0" presId="urn:microsoft.com/office/officeart/2008/layout/LinedList"/>
    <dgm:cxn modelId="{A7B16FBB-111C-4A75-A183-1DAC4D86C278}" type="presParOf" srcId="{C7F081C2-7DF2-4761-9BB0-B11B4B3990BA}" destId="{24D38CAF-ACD1-4014-AAD7-387375A8C440}" srcOrd="1" destOrd="0" presId="urn:microsoft.com/office/officeart/2008/layout/LinedList"/>
    <dgm:cxn modelId="{CA7A1B1C-A3E3-4F0E-B968-26F10482FD72}" type="presParOf" srcId="{3E944F31-CAB4-4E34-8A66-B82736FFDBFF}" destId="{A0D641BB-9E70-4DAC-9089-095C3EE6BCA4}" srcOrd="12" destOrd="0" presId="urn:microsoft.com/office/officeart/2008/layout/LinedList"/>
    <dgm:cxn modelId="{06E5FD3C-F423-4E0F-832D-F78DCE218A20}" type="presParOf" srcId="{3E944F31-CAB4-4E34-8A66-B82736FFDBFF}" destId="{7C640F68-8B6F-4F12-9588-F92A70FA4672}" srcOrd="13" destOrd="0" presId="urn:microsoft.com/office/officeart/2008/layout/LinedList"/>
    <dgm:cxn modelId="{AD2E4102-E63E-45AD-A55B-00741514AF10}" type="presParOf" srcId="{7C640F68-8B6F-4F12-9588-F92A70FA4672}" destId="{995711DE-BB52-4817-9019-62387D80F326}" srcOrd="0" destOrd="0" presId="urn:microsoft.com/office/officeart/2008/layout/LinedList"/>
    <dgm:cxn modelId="{C48BC875-0DA4-4AA9-A9C3-730D33334CCF}" type="presParOf" srcId="{7C640F68-8B6F-4F12-9588-F92A70FA4672}" destId="{7560C9EF-3121-430F-B08A-75056AFF111C}" srcOrd="1" destOrd="0" presId="urn:microsoft.com/office/officeart/2008/layout/LinedList"/>
    <dgm:cxn modelId="{63858CA9-B93B-40EE-A527-D544F2C323BD}" type="presParOf" srcId="{3E944F31-CAB4-4E34-8A66-B82736FFDBFF}" destId="{939659FF-CDE7-4E7E-8B43-E9D0ECEADFBB}" srcOrd="14" destOrd="0" presId="urn:microsoft.com/office/officeart/2008/layout/LinedList"/>
    <dgm:cxn modelId="{F490F33D-2D92-4BF0-B566-40690DBE20B1}" type="presParOf" srcId="{3E944F31-CAB4-4E34-8A66-B82736FFDBFF}" destId="{0F6FBB40-C060-41A9-95AC-ECDB262594D4}" srcOrd="15" destOrd="0" presId="urn:microsoft.com/office/officeart/2008/layout/LinedList"/>
    <dgm:cxn modelId="{C53824CE-F251-4D02-8FC3-F538A0FF1516}" type="presParOf" srcId="{0F6FBB40-C060-41A9-95AC-ECDB262594D4}" destId="{F63452D4-91F5-4F26-89F3-3972F81DDC5F}" srcOrd="0" destOrd="0" presId="urn:microsoft.com/office/officeart/2008/layout/LinedList"/>
    <dgm:cxn modelId="{9E681703-C2C5-41AE-A82B-41532926503D}" type="presParOf" srcId="{0F6FBB40-C060-41A9-95AC-ECDB262594D4}" destId="{E55F9DF4-8A8C-4944-99F1-424C83DE482F}" srcOrd="1" destOrd="0" presId="urn:microsoft.com/office/officeart/2008/layout/Line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66E2E5E-A239-4EC7-B480-9F4D4E67D6D5}" type="doc">
      <dgm:prSet loTypeId="urn:microsoft.com/office/officeart/2005/8/layout/radial4" loCatId="relationship" qsTypeId="urn:microsoft.com/office/officeart/2005/8/quickstyle/simple4" qsCatId="simple" csTypeId="urn:microsoft.com/office/officeart/2005/8/colors/accent3_1" csCatId="accent3" phldr="1"/>
      <dgm:spPr/>
      <dgm:t>
        <a:bodyPr/>
        <a:lstStyle/>
        <a:p>
          <a:endParaRPr lang="en-AU"/>
        </a:p>
      </dgm:t>
    </dgm:pt>
    <dgm:pt modelId="{CE9A8391-AD7A-4BDE-8B18-6E957F83E976}">
      <dgm:prSet phldrT="[Text]" custT="1"/>
      <dgm:spPr/>
      <dgm:t>
        <a:bodyPr/>
        <a:lstStyle/>
        <a:p>
          <a:r>
            <a:rPr lang="en-AU" sz="3000" b="1" dirty="0" smtClean="0">
              <a:effectLst>
                <a:outerShdw blurRad="38100" dist="38100" dir="2700000" algn="tl">
                  <a:srgbClr val="000000">
                    <a:alpha val="43137"/>
                  </a:srgbClr>
                </a:outerShdw>
              </a:effectLst>
            </a:rPr>
            <a:t>39</a:t>
          </a:r>
          <a:r>
            <a:rPr lang="en-AU" sz="2800" b="1" dirty="0" smtClean="0">
              <a:effectLst>
                <a:outerShdw blurRad="38100" dist="38100" dir="2700000" algn="tl">
                  <a:srgbClr val="000000">
                    <a:alpha val="43137"/>
                  </a:srgbClr>
                </a:outerShdw>
              </a:effectLst>
            </a:rPr>
            <a:t>%</a:t>
          </a:r>
          <a:endParaRPr lang="en-AU" sz="2800" b="1" dirty="0">
            <a:effectLst>
              <a:outerShdw blurRad="38100" dist="38100" dir="2700000" algn="tl">
                <a:srgbClr val="000000">
                  <a:alpha val="43137"/>
                </a:srgbClr>
              </a:outerShdw>
            </a:effectLst>
          </a:endParaRPr>
        </a:p>
      </dgm:t>
    </dgm:pt>
    <dgm:pt modelId="{3AC12546-D763-47D5-9B12-69D51E63AD77}" type="parTrans" cxnId="{10E238A7-843C-498F-8353-953DD368F9C3}">
      <dgm:prSet/>
      <dgm:spPr/>
      <dgm:t>
        <a:bodyPr/>
        <a:lstStyle/>
        <a:p>
          <a:endParaRPr lang="en-AU" sz="2000" b="0">
            <a:effectLst/>
          </a:endParaRPr>
        </a:p>
      </dgm:t>
    </dgm:pt>
    <dgm:pt modelId="{2208B20B-E1A2-4026-B0D4-35977925FF40}" type="sibTrans" cxnId="{10E238A7-843C-498F-8353-953DD368F9C3}">
      <dgm:prSet/>
      <dgm:spPr/>
      <dgm:t>
        <a:bodyPr/>
        <a:lstStyle/>
        <a:p>
          <a:endParaRPr lang="en-AU" sz="2000" b="0">
            <a:effectLst/>
          </a:endParaRPr>
        </a:p>
      </dgm:t>
    </dgm:pt>
    <dgm:pt modelId="{0CADE256-564F-4AE2-88B1-7D47BE0BF640}">
      <dgm:prSet phldrT="[Text]" custT="1"/>
      <dgm:spPr/>
      <dgm:t>
        <a:bodyPr/>
        <a:lstStyle/>
        <a:p>
          <a:r>
            <a:rPr lang="en-AU" sz="2400" b="0" dirty="0" smtClean="0">
              <a:effectLst>
                <a:outerShdw blurRad="38100" dist="38100" dir="2700000" algn="tl">
                  <a:srgbClr val="000000">
                    <a:alpha val="43137"/>
                  </a:srgbClr>
                </a:outerShdw>
              </a:effectLst>
            </a:rPr>
            <a:t>PNG 55%</a:t>
          </a:r>
          <a:endParaRPr lang="en-AU" sz="2400" b="0" dirty="0">
            <a:effectLst>
              <a:outerShdw blurRad="38100" dist="38100" dir="2700000" algn="tl">
                <a:srgbClr val="000000">
                  <a:alpha val="43137"/>
                </a:srgbClr>
              </a:outerShdw>
            </a:effectLst>
          </a:endParaRPr>
        </a:p>
      </dgm:t>
    </dgm:pt>
    <dgm:pt modelId="{68F146CB-2C22-47AB-A876-6D8139CEF325}" type="parTrans" cxnId="{227DF1D0-621A-4837-8A61-7AF030EA91DF}">
      <dgm:prSet/>
      <dgm:spPr/>
      <dgm:t>
        <a:bodyPr/>
        <a:lstStyle/>
        <a:p>
          <a:endParaRPr lang="en-AU" sz="2000" b="0">
            <a:effectLst/>
          </a:endParaRPr>
        </a:p>
      </dgm:t>
    </dgm:pt>
    <dgm:pt modelId="{175788CC-6C95-4EE7-910E-12FCF1D74AAE}" type="sibTrans" cxnId="{227DF1D0-621A-4837-8A61-7AF030EA91DF}">
      <dgm:prSet/>
      <dgm:spPr/>
      <dgm:t>
        <a:bodyPr/>
        <a:lstStyle/>
        <a:p>
          <a:endParaRPr lang="en-AU" sz="2000" b="0">
            <a:effectLst/>
          </a:endParaRPr>
        </a:p>
      </dgm:t>
    </dgm:pt>
    <dgm:pt modelId="{FDA94E1F-D97B-4EA4-B158-1994BE22978E}">
      <dgm:prSet phldrT="[Text]" custT="1"/>
      <dgm:spPr/>
      <dgm:t>
        <a:bodyPr/>
        <a:lstStyle/>
        <a:p>
          <a:r>
            <a:rPr lang="en-AU" sz="1400" b="0" dirty="0" smtClean="0">
              <a:effectLst/>
            </a:rPr>
            <a:t>Fiji 22%</a:t>
          </a:r>
          <a:endParaRPr lang="en-AU" sz="1400" b="0" dirty="0">
            <a:effectLst/>
          </a:endParaRPr>
        </a:p>
      </dgm:t>
    </dgm:pt>
    <dgm:pt modelId="{3D63BBAF-FE4C-4BE8-AA60-ACF6F271A6A1}" type="parTrans" cxnId="{8DCD6132-75A6-424C-9FE2-330241487F0A}">
      <dgm:prSet/>
      <dgm:spPr/>
      <dgm:t>
        <a:bodyPr/>
        <a:lstStyle/>
        <a:p>
          <a:endParaRPr lang="en-AU" sz="2000" b="0">
            <a:effectLst/>
          </a:endParaRPr>
        </a:p>
      </dgm:t>
    </dgm:pt>
    <dgm:pt modelId="{F60A0276-A518-464B-9340-66FF8B634679}" type="sibTrans" cxnId="{8DCD6132-75A6-424C-9FE2-330241487F0A}">
      <dgm:prSet/>
      <dgm:spPr/>
      <dgm:t>
        <a:bodyPr/>
        <a:lstStyle/>
        <a:p>
          <a:endParaRPr lang="en-AU" sz="2000" b="0">
            <a:effectLst/>
          </a:endParaRPr>
        </a:p>
      </dgm:t>
    </dgm:pt>
    <dgm:pt modelId="{D01C791F-0C1B-40B5-A94B-504B340B902C}">
      <dgm:prSet phldrT="[Text]" custT="1"/>
      <dgm:spPr/>
      <dgm:t>
        <a:bodyPr/>
        <a:lstStyle/>
        <a:p>
          <a:r>
            <a:rPr lang="en-AU" sz="1400" b="0" dirty="0" smtClean="0">
              <a:effectLst/>
            </a:rPr>
            <a:t>Sol Isl 46%</a:t>
          </a:r>
          <a:endParaRPr lang="en-AU" sz="1400" b="0" dirty="0">
            <a:effectLst/>
          </a:endParaRPr>
        </a:p>
      </dgm:t>
    </dgm:pt>
    <dgm:pt modelId="{8608112A-EC55-40F0-BB46-377CC53B9AB9}" type="parTrans" cxnId="{6126A6A4-404F-4D5E-BD0A-E3A8FECFA4EC}">
      <dgm:prSet/>
      <dgm:spPr/>
      <dgm:t>
        <a:bodyPr/>
        <a:lstStyle/>
        <a:p>
          <a:endParaRPr lang="en-AU" sz="2000" b="0">
            <a:effectLst/>
          </a:endParaRPr>
        </a:p>
      </dgm:t>
    </dgm:pt>
    <dgm:pt modelId="{8F9796B6-D80E-473B-B42B-4A0B7537537B}" type="sibTrans" cxnId="{6126A6A4-404F-4D5E-BD0A-E3A8FECFA4EC}">
      <dgm:prSet/>
      <dgm:spPr/>
      <dgm:t>
        <a:bodyPr/>
        <a:lstStyle/>
        <a:p>
          <a:endParaRPr lang="en-AU" sz="2000" b="0">
            <a:effectLst/>
          </a:endParaRPr>
        </a:p>
      </dgm:t>
    </dgm:pt>
    <dgm:pt modelId="{39535B25-419F-4B8C-A2DF-F0DF011D1582}">
      <dgm:prSet phldrT="[Text]" custT="1"/>
      <dgm:spPr/>
      <dgm:t>
        <a:bodyPr/>
        <a:lstStyle/>
        <a:p>
          <a:r>
            <a:rPr lang="en-AU" sz="1400" b="0" dirty="0" smtClean="0">
              <a:effectLst/>
            </a:rPr>
            <a:t>Samoa 22%</a:t>
          </a:r>
          <a:endParaRPr lang="en-AU" sz="1400" b="0" dirty="0">
            <a:effectLst/>
          </a:endParaRPr>
        </a:p>
      </dgm:t>
    </dgm:pt>
    <dgm:pt modelId="{9F179CB2-7A89-42AC-9321-AF587A8572D2}" type="parTrans" cxnId="{3092A53C-88AE-4956-9478-E646ED499139}">
      <dgm:prSet/>
      <dgm:spPr/>
      <dgm:t>
        <a:bodyPr/>
        <a:lstStyle/>
        <a:p>
          <a:endParaRPr lang="en-AU" sz="2000" b="0">
            <a:effectLst/>
          </a:endParaRPr>
        </a:p>
      </dgm:t>
    </dgm:pt>
    <dgm:pt modelId="{BE240D9B-812D-4268-8E87-83F0DB874D57}" type="sibTrans" cxnId="{3092A53C-88AE-4956-9478-E646ED499139}">
      <dgm:prSet/>
      <dgm:spPr/>
      <dgm:t>
        <a:bodyPr/>
        <a:lstStyle/>
        <a:p>
          <a:endParaRPr lang="en-AU" sz="2000" b="0">
            <a:effectLst/>
          </a:endParaRPr>
        </a:p>
      </dgm:t>
    </dgm:pt>
    <dgm:pt modelId="{23E47DCE-5BD8-46BF-A208-3E934D385EC6}">
      <dgm:prSet phldrT="[Text]" custT="1"/>
      <dgm:spPr/>
      <dgm:t>
        <a:bodyPr/>
        <a:lstStyle/>
        <a:p>
          <a:r>
            <a:rPr lang="en-AU" sz="1400" b="0" dirty="0" smtClean="0">
              <a:effectLst/>
            </a:rPr>
            <a:t>Cook Isl 34% </a:t>
          </a:r>
          <a:endParaRPr lang="en-AU" sz="1400" b="0" dirty="0">
            <a:effectLst/>
          </a:endParaRPr>
        </a:p>
      </dgm:t>
    </dgm:pt>
    <dgm:pt modelId="{2BBA69C3-C575-4988-AFE9-86DA8A796FEA}" type="parTrans" cxnId="{2E50170E-699F-4E8C-8D52-F6FB1ECB6EB1}">
      <dgm:prSet/>
      <dgm:spPr/>
      <dgm:t>
        <a:bodyPr/>
        <a:lstStyle/>
        <a:p>
          <a:endParaRPr lang="en-AU" sz="2000" b="0">
            <a:effectLst/>
          </a:endParaRPr>
        </a:p>
      </dgm:t>
    </dgm:pt>
    <dgm:pt modelId="{F2A58037-A1E8-4D93-AF3C-E069B4393EAA}" type="sibTrans" cxnId="{2E50170E-699F-4E8C-8D52-F6FB1ECB6EB1}">
      <dgm:prSet/>
      <dgm:spPr/>
      <dgm:t>
        <a:bodyPr/>
        <a:lstStyle/>
        <a:p>
          <a:endParaRPr lang="en-AU" sz="2000" b="0">
            <a:effectLst/>
          </a:endParaRPr>
        </a:p>
      </dgm:t>
    </dgm:pt>
    <dgm:pt modelId="{40FD609D-D0BB-4B09-A28A-4804BCF28213}">
      <dgm:prSet phldrT="[Text]" custT="1"/>
      <dgm:spPr/>
      <dgm:t>
        <a:bodyPr/>
        <a:lstStyle/>
        <a:p>
          <a:r>
            <a:rPr lang="en-AU" sz="1400" b="0" dirty="0" smtClean="0">
              <a:effectLst/>
            </a:rPr>
            <a:t>Tonga 39%</a:t>
          </a:r>
          <a:endParaRPr lang="en-AU" sz="1400" b="0" dirty="0">
            <a:effectLst/>
          </a:endParaRPr>
        </a:p>
      </dgm:t>
    </dgm:pt>
    <dgm:pt modelId="{D0D84CED-2B62-4772-A47B-F9AF802EC82D}" type="parTrans" cxnId="{2866087B-C02F-448E-8754-A4B60306D860}">
      <dgm:prSet/>
      <dgm:spPr/>
      <dgm:t>
        <a:bodyPr/>
        <a:lstStyle/>
        <a:p>
          <a:endParaRPr lang="en-AU" sz="2000" b="0">
            <a:effectLst/>
          </a:endParaRPr>
        </a:p>
      </dgm:t>
    </dgm:pt>
    <dgm:pt modelId="{4E688564-6678-4D90-A6C2-B3CC8101B30D}" type="sibTrans" cxnId="{2866087B-C02F-448E-8754-A4B60306D860}">
      <dgm:prSet/>
      <dgm:spPr/>
      <dgm:t>
        <a:bodyPr/>
        <a:lstStyle/>
        <a:p>
          <a:endParaRPr lang="en-AU" sz="2000" b="0">
            <a:effectLst/>
          </a:endParaRPr>
        </a:p>
      </dgm:t>
    </dgm:pt>
    <dgm:pt modelId="{8DDE2179-74AF-44F6-8C5B-240264871E32}">
      <dgm:prSet phldrT="[Text]" custT="1"/>
      <dgm:spPr/>
      <dgm:t>
        <a:bodyPr/>
        <a:lstStyle/>
        <a:p>
          <a:r>
            <a:rPr lang="en-AU" sz="1400" b="0" dirty="0" smtClean="0">
              <a:effectLst/>
            </a:rPr>
            <a:t>Vanuatu 12%</a:t>
          </a:r>
          <a:br>
            <a:rPr lang="en-AU" sz="1400" b="0" dirty="0" smtClean="0">
              <a:effectLst/>
            </a:rPr>
          </a:br>
          <a:endParaRPr lang="en-AU" sz="1400" b="0" dirty="0">
            <a:effectLst/>
          </a:endParaRPr>
        </a:p>
      </dgm:t>
    </dgm:pt>
    <dgm:pt modelId="{D2745EA0-4DA2-4063-9A77-AAC3A19106C9}" type="parTrans" cxnId="{6120F1F4-0AFB-44F7-9EBC-DB4EE2510E71}">
      <dgm:prSet/>
      <dgm:spPr/>
      <dgm:t>
        <a:bodyPr/>
        <a:lstStyle/>
        <a:p>
          <a:endParaRPr lang="en-AU" sz="2000" b="0">
            <a:effectLst/>
          </a:endParaRPr>
        </a:p>
      </dgm:t>
    </dgm:pt>
    <dgm:pt modelId="{96E43D13-9544-46A7-813C-7702567C53DD}" type="sibTrans" cxnId="{6120F1F4-0AFB-44F7-9EBC-DB4EE2510E71}">
      <dgm:prSet/>
      <dgm:spPr/>
      <dgm:t>
        <a:bodyPr/>
        <a:lstStyle/>
        <a:p>
          <a:endParaRPr lang="en-AU" sz="2000" b="0">
            <a:effectLst/>
          </a:endParaRPr>
        </a:p>
      </dgm:t>
    </dgm:pt>
    <dgm:pt modelId="{7F16FEE2-6249-496E-B60B-08037CBF47CE}" type="pres">
      <dgm:prSet presAssocID="{866E2E5E-A239-4EC7-B480-9F4D4E67D6D5}" presName="cycle" presStyleCnt="0">
        <dgm:presLayoutVars>
          <dgm:chMax val="1"/>
          <dgm:dir/>
          <dgm:animLvl val="ctr"/>
          <dgm:resizeHandles val="exact"/>
        </dgm:presLayoutVars>
      </dgm:prSet>
      <dgm:spPr/>
      <dgm:t>
        <a:bodyPr/>
        <a:lstStyle/>
        <a:p>
          <a:endParaRPr lang="en-AU"/>
        </a:p>
      </dgm:t>
    </dgm:pt>
    <dgm:pt modelId="{5A1A3F06-D3B4-4365-AF24-58DAD1154569}" type="pres">
      <dgm:prSet presAssocID="{CE9A8391-AD7A-4BDE-8B18-6E957F83E976}" presName="centerShape" presStyleLbl="node0" presStyleIdx="0" presStyleCnt="1"/>
      <dgm:spPr/>
      <dgm:t>
        <a:bodyPr/>
        <a:lstStyle/>
        <a:p>
          <a:endParaRPr lang="en-AU"/>
        </a:p>
      </dgm:t>
    </dgm:pt>
    <dgm:pt modelId="{F7EFF76A-0810-4A61-A065-EB623F696ABB}" type="pres">
      <dgm:prSet presAssocID="{68F146CB-2C22-47AB-A876-6D8139CEF325}" presName="parTrans" presStyleLbl="bgSibTrans2D1" presStyleIdx="0" presStyleCnt="7"/>
      <dgm:spPr/>
      <dgm:t>
        <a:bodyPr/>
        <a:lstStyle/>
        <a:p>
          <a:endParaRPr lang="en-AU"/>
        </a:p>
      </dgm:t>
    </dgm:pt>
    <dgm:pt modelId="{7A0B1347-D057-45BD-A7C0-D98BBA84EE51}" type="pres">
      <dgm:prSet presAssocID="{0CADE256-564F-4AE2-88B1-7D47BE0BF640}" presName="node" presStyleLbl="node1" presStyleIdx="0" presStyleCnt="7" custScaleX="111154" custScaleY="114554">
        <dgm:presLayoutVars>
          <dgm:bulletEnabled val="1"/>
        </dgm:presLayoutVars>
      </dgm:prSet>
      <dgm:spPr/>
      <dgm:t>
        <a:bodyPr/>
        <a:lstStyle/>
        <a:p>
          <a:endParaRPr lang="en-AU"/>
        </a:p>
      </dgm:t>
    </dgm:pt>
    <dgm:pt modelId="{09700D6D-4609-4FF5-92C6-096F3642C3C4}" type="pres">
      <dgm:prSet presAssocID="{3D63BBAF-FE4C-4BE8-AA60-ACF6F271A6A1}" presName="parTrans" presStyleLbl="bgSibTrans2D1" presStyleIdx="1" presStyleCnt="7"/>
      <dgm:spPr/>
      <dgm:t>
        <a:bodyPr/>
        <a:lstStyle/>
        <a:p>
          <a:endParaRPr lang="en-AU"/>
        </a:p>
      </dgm:t>
    </dgm:pt>
    <dgm:pt modelId="{E2D046AC-EE09-4DE1-8D1C-C3765A9FD07E}" type="pres">
      <dgm:prSet presAssocID="{FDA94E1F-D97B-4EA4-B158-1994BE22978E}" presName="node" presStyleLbl="node1" presStyleIdx="1" presStyleCnt="7">
        <dgm:presLayoutVars>
          <dgm:bulletEnabled val="1"/>
        </dgm:presLayoutVars>
      </dgm:prSet>
      <dgm:spPr/>
      <dgm:t>
        <a:bodyPr/>
        <a:lstStyle/>
        <a:p>
          <a:endParaRPr lang="en-AU"/>
        </a:p>
      </dgm:t>
    </dgm:pt>
    <dgm:pt modelId="{6D7C5945-76A3-4A8F-BD8E-3E221868D792}" type="pres">
      <dgm:prSet presAssocID="{8608112A-EC55-40F0-BB46-377CC53B9AB9}" presName="parTrans" presStyleLbl="bgSibTrans2D1" presStyleIdx="2" presStyleCnt="7"/>
      <dgm:spPr/>
      <dgm:t>
        <a:bodyPr/>
        <a:lstStyle/>
        <a:p>
          <a:endParaRPr lang="en-AU"/>
        </a:p>
      </dgm:t>
    </dgm:pt>
    <dgm:pt modelId="{73B9A091-C9F7-4297-8082-55AE3A49603D}" type="pres">
      <dgm:prSet presAssocID="{D01C791F-0C1B-40B5-A94B-504B340B902C}" presName="node" presStyleLbl="node1" presStyleIdx="2" presStyleCnt="7">
        <dgm:presLayoutVars>
          <dgm:bulletEnabled val="1"/>
        </dgm:presLayoutVars>
      </dgm:prSet>
      <dgm:spPr/>
      <dgm:t>
        <a:bodyPr/>
        <a:lstStyle/>
        <a:p>
          <a:endParaRPr lang="en-AU"/>
        </a:p>
      </dgm:t>
    </dgm:pt>
    <dgm:pt modelId="{ED26D7DD-136B-4265-822B-6720E1FD4807}" type="pres">
      <dgm:prSet presAssocID="{2BBA69C3-C575-4988-AFE9-86DA8A796FEA}" presName="parTrans" presStyleLbl="bgSibTrans2D1" presStyleIdx="3" presStyleCnt="7"/>
      <dgm:spPr/>
      <dgm:t>
        <a:bodyPr/>
        <a:lstStyle/>
        <a:p>
          <a:endParaRPr lang="en-AU"/>
        </a:p>
      </dgm:t>
    </dgm:pt>
    <dgm:pt modelId="{BF79308F-7D5A-4AC0-9846-166C0239BB6E}" type="pres">
      <dgm:prSet presAssocID="{23E47DCE-5BD8-46BF-A208-3E934D385EC6}" presName="node" presStyleLbl="node1" presStyleIdx="3" presStyleCnt="7">
        <dgm:presLayoutVars>
          <dgm:bulletEnabled val="1"/>
        </dgm:presLayoutVars>
      </dgm:prSet>
      <dgm:spPr/>
      <dgm:t>
        <a:bodyPr/>
        <a:lstStyle/>
        <a:p>
          <a:endParaRPr lang="en-AU"/>
        </a:p>
      </dgm:t>
    </dgm:pt>
    <dgm:pt modelId="{56D90585-1BD7-4CD6-BCC9-C9390A6C10D2}" type="pres">
      <dgm:prSet presAssocID="{9F179CB2-7A89-42AC-9321-AF587A8572D2}" presName="parTrans" presStyleLbl="bgSibTrans2D1" presStyleIdx="4" presStyleCnt="7"/>
      <dgm:spPr/>
      <dgm:t>
        <a:bodyPr/>
        <a:lstStyle/>
        <a:p>
          <a:endParaRPr lang="en-AU"/>
        </a:p>
      </dgm:t>
    </dgm:pt>
    <dgm:pt modelId="{B1F6A3CE-D88F-402B-ABBF-8E0C1B48935A}" type="pres">
      <dgm:prSet presAssocID="{39535B25-419F-4B8C-A2DF-F0DF011D1582}" presName="node" presStyleLbl="node1" presStyleIdx="4" presStyleCnt="7">
        <dgm:presLayoutVars>
          <dgm:bulletEnabled val="1"/>
        </dgm:presLayoutVars>
      </dgm:prSet>
      <dgm:spPr/>
      <dgm:t>
        <a:bodyPr/>
        <a:lstStyle/>
        <a:p>
          <a:endParaRPr lang="en-AU"/>
        </a:p>
      </dgm:t>
    </dgm:pt>
    <dgm:pt modelId="{B1CDFAB9-5E6C-4B29-ACAE-6B0CC4EACD63}" type="pres">
      <dgm:prSet presAssocID="{D0D84CED-2B62-4772-A47B-F9AF802EC82D}" presName="parTrans" presStyleLbl="bgSibTrans2D1" presStyleIdx="5" presStyleCnt="7"/>
      <dgm:spPr/>
      <dgm:t>
        <a:bodyPr/>
        <a:lstStyle/>
        <a:p>
          <a:endParaRPr lang="en-AU"/>
        </a:p>
      </dgm:t>
    </dgm:pt>
    <dgm:pt modelId="{B0202325-1140-44C7-8CA8-FECEF375E885}" type="pres">
      <dgm:prSet presAssocID="{40FD609D-D0BB-4B09-A28A-4804BCF28213}" presName="node" presStyleLbl="node1" presStyleIdx="5" presStyleCnt="7">
        <dgm:presLayoutVars>
          <dgm:bulletEnabled val="1"/>
        </dgm:presLayoutVars>
      </dgm:prSet>
      <dgm:spPr/>
      <dgm:t>
        <a:bodyPr/>
        <a:lstStyle/>
        <a:p>
          <a:endParaRPr lang="en-AU"/>
        </a:p>
      </dgm:t>
    </dgm:pt>
    <dgm:pt modelId="{C9931893-5094-48AF-ACE3-4DAEB12391BD}" type="pres">
      <dgm:prSet presAssocID="{D2745EA0-4DA2-4063-9A77-AAC3A19106C9}" presName="parTrans" presStyleLbl="bgSibTrans2D1" presStyleIdx="6" presStyleCnt="7"/>
      <dgm:spPr/>
      <dgm:t>
        <a:bodyPr/>
        <a:lstStyle/>
        <a:p>
          <a:endParaRPr lang="en-AU"/>
        </a:p>
      </dgm:t>
    </dgm:pt>
    <dgm:pt modelId="{C1529782-7AF0-4A1A-88A2-07D3311997BD}" type="pres">
      <dgm:prSet presAssocID="{8DDE2179-74AF-44F6-8C5B-240264871E32}" presName="node" presStyleLbl="node1" presStyleIdx="6" presStyleCnt="7">
        <dgm:presLayoutVars>
          <dgm:bulletEnabled val="1"/>
        </dgm:presLayoutVars>
      </dgm:prSet>
      <dgm:spPr/>
      <dgm:t>
        <a:bodyPr/>
        <a:lstStyle/>
        <a:p>
          <a:endParaRPr lang="en-AU"/>
        </a:p>
      </dgm:t>
    </dgm:pt>
  </dgm:ptLst>
  <dgm:cxnLst>
    <dgm:cxn modelId="{6368DF07-1AAF-43E0-9A92-0D06B6094CB2}" type="presOf" srcId="{0CADE256-564F-4AE2-88B1-7D47BE0BF640}" destId="{7A0B1347-D057-45BD-A7C0-D98BBA84EE51}" srcOrd="0" destOrd="0" presId="urn:microsoft.com/office/officeart/2005/8/layout/radial4"/>
    <dgm:cxn modelId="{02B22AFC-AF30-4D88-964E-6D5778BA6CAC}" type="presOf" srcId="{D2745EA0-4DA2-4063-9A77-AAC3A19106C9}" destId="{C9931893-5094-48AF-ACE3-4DAEB12391BD}" srcOrd="0" destOrd="0" presId="urn:microsoft.com/office/officeart/2005/8/layout/radial4"/>
    <dgm:cxn modelId="{2E50170E-699F-4E8C-8D52-F6FB1ECB6EB1}" srcId="{CE9A8391-AD7A-4BDE-8B18-6E957F83E976}" destId="{23E47DCE-5BD8-46BF-A208-3E934D385EC6}" srcOrd="3" destOrd="0" parTransId="{2BBA69C3-C575-4988-AFE9-86DA8A796FEA}" sibTransId="{F2A58037-A1E8-4D93-AF3C-E069B4393EAA}"/>
    <dgm:cxn modelId="{690343EF-1C7D-4C40-BB7E-1705DF09BEFC}" type="presOf" srcId="{68F146CB-2C22-47AB-A876-6D8139CEF325}" destId="{F7EFF76A-0810-4A61-A065-EB623F696ABB}" srcOrd="0" destOrd="0" presId="urn:microsoft.com/office/officeart/2005/8/layout/radial4"/>
    <dgm:cxn modelId="{7FD38567-936D-464C-A8B1-0B7FE637B90A}" type="presOf" srcId="{23E47DCE-5BD8-46BF-A208-3E934D385EC6}" destId="{BF79308F-7D5A-4AC0-9846-166C0239BB6E}" srcOrd="0" destOrd="0" presId="urn:microsoft.com/office/officeart/2005/8/layout/radial4"/>
    <dgm:cxn modelId="{D1229C62-576E-47EE-9B12-9CACC1D13596}" type="presOf" srcId="{3D63BBAF-FE4C-4BE8-AA60-ACF6F271A6A1}" destId="{09700D6D-4609-4FF5-92C6-096F3642C3C4}" srcOrd="0" destOrd="0" presId="urn:microsoft.com/office/officeart/2005/8/layout/radial4"/>
    <dgm:cxn modelId="{46E3C0B3-B95A-4B11-A2F2-9D9A0119C83F}" type="presOf" srcId="{2BBA69C3-C575-4988-AFE9-86DA8A796FEA}" destId="{ED26D7DD-136B-4265-822B-6720E1FD4807}" srcOrd="0" destOrd="0" presId="urn:microsoft.com/office/officeart/2005/8/layout/radial4"/>
    <dgm:cxn modelId="{10E238A7-843C-498F-8353-953DD368F9C3}" srcId="{866E2E5E-A239-4EC7-B480-9F4D4E67D6D5}" destId="{CE9A8391-AD7A-4BDE-8B18-6E957F83E976}" srcOrd="0" destOrd="0" parTransId="{3AC12546-D763-47D5-9B12-69D51E63AD77}" sibTransId="{2208B20B-E1A2-4026-B0D4-35977925FF40}"/>
    <dgm:cxn modelId="{78358859-D0A7-403F-80B7-85205B15FAF2}" type="presOf" srcId="{D0D84CED-2B62-4772-A47B-F9AF802EC82D}" destId="{B1CDFAB9-5E6C-4B29-ACAE-6B0CC4EACD63}" srcOrd="0" destOrd="0" presId="urn:microsoft.com/office/officeart/2005/8/layout/radial4"/>
    <dgm:cxn modelId="{2FCA41E6-FBA6-4CAB-BDEB-DFBCFC7F0F21}" type="presOf" srcId="{8608112A-EC55-40F0-BB46-377CC53B9AB9}" destId="{6D7C5945-76A3-4A8F-BD8E-3E221868D792}" srcOrd="0" destOrd="0" presId="urn:microsoft.com/office/officeart/2005/8/layout/radial4"/>
    <dgm:cxn modelId="{3092A53C-88AE-4956-9478-E646ED499139}" srcId="{CE9A8391-AD7A-4BDE-8B18-6E957F83E976}" destId="{39535B25-419F-4B8C-A2DF-F0DF011D1582}" srcOrd="4" destOrd="0" parTransId="{9F179CB2-7A89-42AC-9321-AF587A8572D2}" sibTransId="{BE240D9B-812D-4268-8E87-83F0DB874D57}"/>
    <dgm:cxn modelId="{6120F1F4-0AFB-44F7-9EBC-DB4EE2510E71}" srcId="{CE9A8391-AD7A-4BDE-8B18-6E957F83E976}" destId="{8DDE2179-74AF-44F6-8C5B-240264871E32}" srcOrd="6" destOrd="0" parTransId="{D2745EA0-4DA2-4063-9A77-AAC3A19106C9}" sibTransId="{96E43D13-9544-46A7-813C-7702567C53DD}"/>
    <dgm:cxn modelId="{17C44095-8E32-42A6-A51F-9CD365C6416C}" type="presOf" srcId="{866E2E5E-A239-4EC7-B480-9F4D4E67D6D5}" destId="{7F16FEE2-6249-496E-B60B-08037CBF47CE}" srcOrd="0" destOrd="0" presId="urn:microsoft.com/office/officeart/2005/8/layout/radial4"/>
    <dgm:cxn modelId="{804CF648-AACB-483C-84C2-8F02C77B48E8}" type="presOf" srcId="{CE9A8391-AD7A-4BDE-8B18-6E957F83E976}" destId="{5A1A3F06-D3B4-4365-AF24-58DAD1154569}" srcOrd="0" destOrd="0" presId="urn:microsoft.com/office/officeart/2005/8/layout/radial4"/>
    <dgm:cxn modelId="{8DCD6132-75A6-424C-9FE2-330241487F0A}" srcId="{CE9A8391-AD7A-4BDE-8B18-6E957F83E976}" destId="{FDA94E1F-D97B-4EA4-B158-1994BE22978E}" srcOrd="1" destOrd="0" parTransId="{3D63BBAF-FE4C-4BE8-AA60-ACF6F271A6A1}" sibTransId="{F60A0276-A518-464B-9340-66FF8B634679}"/>
    <dgm:cxn modelId="{2866087B-C02F-448E-8754-A4B60306D860}" srcId="{CE9A8391-AD7A-4BDE-8B18-6E957F83E976}" destId="{40FD609D-D0BB-4B09-A28A-4804BCF28213}" srcOrd="5" destOrd="0" parTransId="{D0D84CED-2B62-4772-A47B-F9AF802EC82D}" sibTransId="{4E688564-6678-4D90-A6C2-B3CC8101B30D}"/>
    <dgm:cxn modelId="{984E41F1-A893-404F-80D9-A35CF455A66A}" type="presOf" srcId="{D01C791F-0C1B-40B5-A94B-504B340B902C}" destId="{73B9A091-C9F7-4297-8082-55AE3A49603D}" srcOrd="0" destOrd="0" presId="urn:microsoft.com/office/officeart/2005/8/layout/radial4"/>
    <dgm:cxn modelId="{6126A6A4-404F-4D5E-BD0A-E3A8FECFA4EC}" srcId="{CE9A8391-AD7A-4BDE-8B18-6E957F83E976}" destId="{D01C791F-0C1B-40B5-A94B-504B340B902C}" srcOrd="2" destOrd="0" parTransId="{8608112A-EC55-40F0-BB46-377CC53B9AB9}" sibTransId="{8F9796B6-D80E-473B-B42B-4A0B7537537B}"/>
    <dgm:cxn modelId="{6A71EFAA-0936-4A66-B03F-59EBF5AFDBC7}" type="presOf" srcId="{40FD609D-D0BB-4B09-A28A-4804BCF28213}" destId="{B0202325-1140-44C7-8CA8-FECEF375E885}" srcOrd="0" destOrd="0" presId="urn:microsoft.com/office/officeart/2005/8/layout/radial4"/>
    <dgm:cxn modelId="{52237E1A-3EA7-4C38-8608-9DD2BB439537}" type="presOf" srcId="{8DDE2179-74AF-44F6-8C5B-240264871E32}" destId="{C1529782-7AF0-4A1A-88A2-07D3311997BD}" srcOrd="0" destOrd="0" presId="urn:microsoft.com/office/officeart/2005/8/layout/radial4"/>
    <dgm:cxn modelId="{B350A059-A681-4315-9E11-BC329E5001AB}" type="presOf" srcId="{9F179CB2-7A89-42AC-9321-AF587A8572D2}" destId="{56D90585-1BD7-4CD6-BCC9-C9390A6C10D2}" srcOrd="0" destOrd="0" presId="urn:microsoft.com/office/officeart/2005/8/layout/radial4"/>
    <dgm:cxn modelId="{E75164FF-1B40-4FCF-B5D9-45CA66685EF0}" type="presOf" srcId="{39535B25-419F-4B8C-A2DF-F0DF011D1582}" destId="{B1F6A3CE-D88F-402B-ABBF-8E0C1B48935A}" srcOrd="0" destOrd="0" presId="urn:microsoft.com/office/officeart/2005/8/layout/radial4"/>
    <dgm:cxn modelId="{227DF1D0-621A-4837-8A61-7AF030EA91DF}" srcId="{CE9A8391-AD7A-4BDE-8B18-6E957F83E976}" destId="{0CADE256-564F-4AE2-88B1-7D47BE0BF640}" srcOrd="0" destOrd="0" parTransId="{68F146CB-2C22-47AB-A876-6D8139CEF325}" sibTransId="{175788CC-6C95-4EE7-910E-12FCF1D74AAE}"/>
    <dgm:cxn modelId="{127EA058-485C-4691-BB27-C97F8B72EED9}" type="presOf" srcId="{FDA94E1F-D97B-4EA4-B158-1994BE22978E}" destId="{E2D046AC-EE09-4DE1-8D1C-C3765A9FD07E}" srcOrd="0" destOrd="0" presId="urn:microsoft.com/office/officeart/2005/8/layout/radial4"/>
    <dgm:cxn modelId="{F2033EC7-1529-4E2F-B832-FD22724662C2}" type="presParOf" srcId="{7F16FEE2-6249-496E-B60B-08037CBF47CE}" destId="{5A1A3F06-D3B4-4365-AF24-58DAD1154569}" srcOrd="0" destOrd="0" presId="urn:microsoft.com/office/officeart/2005/8/layout/radial4"/>
    <dgm:cxn modelId="{DB5BA817-279A-41DF-835E-81D58A3F2295}" type="presParOf" srcId="{7F16FEE2-6249-496E-B60B-08037CBF47CE}" destId="{F7EFF76A-0810-4A61-A065-EB623F696ABB}" srcOrd="1" destOrd="0" presId="urn:microsoft.com/office/officeart/2005/8/layout/radial4"/>
    <dgm:cxn modelId="{F6C21A31-36E5-42CC-8466-58C09C925301}" type="presParOf" srcId="{7F16FEE2-6249-496E-B60B-08037CBF47CE}" destId="{7A0B1347-D057-45BD-A7C0-D98BBA84EE51}" srcOrd="2" destOrd="0" presId="urn:microsoft.com/office/officeart/2005/8/layout/radial4"/>
    <dgm:cxn modelId="{5400C4CE-571B-44E7-9CF0-67CA0360450A}" type="presParOf" srcId="{7F16FEE2-6249-496E-B60B-08037CBF47CE}" destId="{09700D6D-4609-4FF5-92C6-096F3642C3C4}" srcOrd="3" destOrd="0" presId="urn:microsoft.com/office/officeart/2005/8/layout/radial4"/>
    <dgm:cxn modelId="{F7C4DE72-35E8-4C3C-9860-F9748E231BF0}" type="presParOf" srcId="{7F16FEE2-6249-496E-B60B-08037CBF47CE}" destId="{E2D046AC-EE09-4DE1-8D1C-C3765A9FD07E}" srcOrd="4" destOrd="0" presId="urn:microsoft.com/office/officeart/2005/8/layout/radial4"/>
    <dgm:cxn modelId="{4C8EFDCC-374A-4454-BC1D-CE630D79E389}" type="presParOf" srcId="{7F16FEE2-6249-496E-B60B-08037CBF47CE}" destId="{6D7C5945-76A3-4A8F-BD8E-3E221868D792}" srcOrd="5" destOrd="0" presId="urn:microsoft.com/office/officeart/2005/8/layout/radial4"/>
    <dgm:cxn modelId="{400BF576-3E1C-4D15-B8B6-8B86CF4783CA}" type="presParOf" srcId="{7F16FEE2-6249-496E-B60B-08037CBF47CE}" destId="{73B9A091-C9F7-4297-8082-55AE3A49603D}" srcOrd="6" destOrd="0" presId="urn:microsoft.com/office/officeart/2005/8/layout/radial4"/>
    <dgm:cxn modelId="{7F1B1FEF-8D43-436B-BDC9-E68EBA5B0BC2}" type="presParOf" srcId="{7F16FEE2-6249-496E-B60B-08037CBF47CE}" destId="{ED26D7DD-136B-4265-822B-6720E1FD4807}" srcOrd="7" destOrd="0" presId="urn:microsoft.com/office/officeart/2005/8/layout/radial4"/>
    <dgm:cxn modelId="{E6DBB5CD-B806-4798-96BE-BDC0A08CA5BC}" type="presParOf" srcId="{7F16FEE2-6249-496E-B60B-08037CBF47CE}" destId="{BF79308F-7D5A-4AC0-9846-166C0239BB6E}" srcOrd="8" destOrd="0" presId="urn:microsoft.com/office/officeart/2005/8/layout/radial4"/>
    <dgm:cxn modelId="{BB083EC5-6A7C-45B0-879E-51D0771C78F8}" type="presParOf" srcId="{7F16FEE2-6249-496E-B60B-08037CBF47CE}" destId="{56D90585-1BD7-4CD6-BCC9-C9390A6C10D2}" srcOrd="9" destOrd="0" presId="urn:microsoft.com/office/officeart/2005/8/layout/radial4"/>
    <dgm:cxn modelId="{A19D83A1-4813-4BD1-A7C8-33AF9EFC959C}" type="presParOf" srcId="{7F16FEE2-6249-496E-B60B-08037CBF47CE}" destId="{B1F6A3CE-D88F-402B-ABBF-8E0C1B48935A}" srcOrd="10" destOrd="0" presId="urn:microsoft.com/office/officeart/2005/8/layout/radial4"/>
    <dgm:cxn modelId="{05EB96EC-FAF2-48E0-9FF4-99F5CF71E66C}" type="presParOf" srcId="{7F16FEE2-6249-496E-B60B-08037CBF47CE}" destId="{B1CDFAB9-5E6C-4B29-ACAE-6B0CC4EACD63}" srcOrd="11" destOrd="0" presId="urn:microsoft.com/office/officeart/2005/8/layout/radial4"/>
    <dgm:cxn modelId="{44CC0412-39E4-4C56-893F-110D2EF72A47}" type="presParOf" srcId="{7F16FEE2-6249-496E-B60B-08037CBF47CE}" destId="{B0202325-1140-44C7-8CA8-FECEF375E885}" srcOrd="12" destOrd="0" presId="urn:microsoft.com/office/officeart/2005/8/layout/radial4"/>
    <dgm:cxn modelId="{CE56E5DB-856A-4852-BABE-2D1F15455F03}" type="presParOf" srcId="{7F16FEE2-6249-496E-B60B-08037CBF47CE}" destId="{C9931893-5094-48AF-ACE3-4DAEB12391BD}" srcOrd="13" destOrd="0" presId="urn:microsoft.com/office/officeart/2005/8/layout/radial4"/>
    <dgm:cxn modelId="{93700B14-E7AE-4FFB-B903-0BCB66D83BC5}" type="presParOf" srcId="{7F16FEE2-6249-496E-B60B-08037CBF47CE}" destId="{C1529782-7AF0-4A1A-88A2-07D3311997BD}" srcOrd="14" destOrd="0" presId="urn:microsoft.com/office/officeart/2005/8/layout/radial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66E2E5E-A239-4EC7-B480-9F4D4E67D6D5}" type="doc">
      <dgm:prSet loTypeId="urn:microsoft.com/office/officeart/2005/8/layout/radial4" loCatId="relationship" qsTypeId="urn:microsoft.com/office/officeart/2005/8/quickstyle/simple4" qsCatId="simple" csTypeId="urn:microsoft.com/office/officeart/2005/8/colors/accent3_1" csCatId="accent3" phldr="1"/>
      <dgm:spPr/>
      <dgm:t>
        <a:bodyPr/>
        <a:lstStyle/>
        <a:p>
          <a:endParaRPr lang="en-AU"/>
        </a:p>
      </dgm:t>
    </dgm:pt>
    <dgm:pt modelId="{CE9A8391-AD7A-4BDE-8B18-6E957F83E976}">
      <dgm:prSet phldrT="[Text]" custT="1"/>
      <dgm:spPr/>
      <dgm:t>
        <a:bodyPr/>
        <a:lstStyle/>
        <a:p>
          <a:r>
            <a:rPr lang="en-AU" sz="3000" b="1" dirty="0" smtClean="0">
              <a:effectLst>
                <a:outerShdw blurRad="38100" dist="38100" dir="2700000" algn="tl">
                  <a:srgbClr val="000000">
                    <a:alpha val="43137"/>
                  </a:srgbClr>
                </a:outerShdw>
              </a:effectLst>
            </a:rPr>
            <a:t>43%</a:t>
          </a:r>
          <a:endParaRPr lang="en-AU" sz="3000" b="1" dirty="0">
            <a:effectLst>
              <a:outerShdw blurRad="38100" dist="38100" dir="2700000" algn="tl">
                <a:srgbClr val="000000">
                  <a:alpha val="43137"/>
                </a:srgbClr>
              </a:outerShdw>
            </a:effectLst>
          </a:endParaRPr>
        </a:p>
      </dgm:t>
    </dgm:pt>
    <dgm:pt modelId="{3AC12546-D763-47D5-9B12-69D51E63AD77}" type="parTrans" cxnId="{10E238A7-843C-498F-8353-953DD368F9C3}">
      <dgm:prSet/>
      <dgm:spPr/>
      <dgm:t>
        <a:bodyPr/>
        <a:lstStyle/>
        <a:p>
          <a:endParaRPr lang="en-AU"/>
        </a:p>
      </dgm:t>
    </dgm:pt>
    <dgm:pt modelId="{2208B20B-E1A2-4026-B0D4-35977925FF40}" type="sibTrans" cxnId="{10E238A7-843C-498F-8353-953DD368F9C3}">
      <dgm:prSet/>
      <dgm:spPr/>
      <dgm:t>
        <a:bodyPr/>
        <a:lstStyle/>
        <a:p>
          <a:endParaRPr lang="en-AU"/>
        </a:p>
      </dgm:t>
    </dgm:pt>
    <dgm:pt modelId="{0CADE256-564F-4AE2-88B1-7D47BE0BF640}">
      <dgm:prSet phldrT="[Text]" custT="1"/>
      <dgm:spPr/>
      <dgm:t>
        <a:bodyPr/>
        <a:lstStyle/>
        <a:p>
          <a:r>
            <a:rPr lang="en-AU" sz="2400" b="0" dirty="0" smtClean="0">
              <a:effectLst>
                <a:outerShdw blurRad="38100" dist="38100" dir="2700000" algn="tl">
                  <a:srgbClr val="000000">
                    <a:alpha val="43137"/>
                  </a:srgbClr>
                </a:outerShdw>
              </a:effectLst>
            </a:rPr>
            <a:t>PNG 57%</a:t>
          </a:r>
          <a:endParaRPr lang="en-AU" sz="2400" b="0" dirty="0">
            <a:effectLst>
              <a:outerShdw blurRad="38100" dist="38100" dir="2700000" algn="tl">
                <a:srgbClr val="000000">
                  <a:alpha val="43137"/>
                </a:srgbClr>
              </a:outerShdw>
            </a:effectLst>
          </a:endParaRPr>
        </a:p>
      </dgm:t>
    </dgm:pt>
    <dgm:pt modelId="{68F146CB-2C22-47AB-A876-6D8139CEF325}" type="parTrans" cxnId="{227DF1D0-621A-4837-8A61-7AF030EA91DF}">
      <dgm:prSet/>
      <dgm:spPr/>
      <dgm:t>
        <a:bodyPr/>
        <a:lstStyle/>
        <a:p>
          <a:endParaRPr lang="en-AU"/>
        </a:p>
      </dgm:t>
    </dgm:pt>
    <dgm:pt modelId="{175788CC-6C95-4EE7-910E-12FCF1D74AAE}" type="sibTrans" cxnId="{227DF1D0-621A-4837-8A61-7AF030EA91DF}">
      <dgm:prSet/>
      <dgm:spPr/>
      <dgm:t>
        <a:bodyPr/>
        <a:lstStyle/>
        <a:p>
          <a:endParaRPr lang="en-AU"/>
        </a:p>
      </dgm:t>
    </dgm:pt>
    <dgm:pt modelId="{FDA94E1F-D97B-4EA4-B158-1994BE22978E}">
      <dgm:prSet phldrT="[Text]" custT="1"/>
      <dgm:spPr/>
      <dgm:t>
        <a:bodyPr/>
        <a:lstStyle/>
        <a:p>
          <a:r>
            <a:rPr lang="en-AU" sz="1400" dirty="0" smtClean="0"/>
            <a:t>Fiji 24%</a:t>
          </a:r>
          <a:endParaRPr lang="en-AU" sz="1400" dirty="0"/>
        </a:p>
      </dgm:t>
    </dgm:pt>
    <dgm:pt modelId="{3D63BBAF-FE4C-4BE8-AA60-ACF6F271A6A1}" type="parTrans" cxnId="{8DCD6132-75A6-424C-9FE2-330241487F0A}">
      <dgm:prSet/>
      <dgm:spPr/>
      <dgm:t>
        <a:bodyPr/>
        <a:lstStyle/>
        <a:p>
          <a:endParaRPr lang="en-AU"/>
        </a:p>
      </dgm:t>
    </dgm:pt>
    <dgm:pt modelId="{F60A0276-A518-464B-9340-66FF8B634679}" type="sibTrans" cxnId="{8DCD6132-75A6-424C-9FE2-330241487F0A}">
      <dgm:prSet/>
      <dgm:spPr/>
      <dgm:t>
        <a:bodyPr/>
        <a:lstStyle/>
        <a:p>
          <a:endParaRPr lang="en-AU"/>
        </a:p>
      </dgm:t>
    </dgm:pt>
    <dgm:pt modelId="{D01C791F-0C1B-40B5-A94B-504B340B902C}">
      <dgm:prSet phldrT="[Text]" custT="1"/>
      <dgm:spPr/>
      <dgm:t>
        <a:bodyPr/>
        <a:lstStyle/>
        <a:p>
          <a:r>
            <a:rPr lang="en-AU" sz="1400" dirty="0" smtClean="0"/>
            <a:t>Sol Isl 56%</a:t>
          </a:r>
          <a:endParaRPr lang="en-AU" sz="1400" dirty="0"/>
        </a:p>
      </dgm:t>
    </dgm:pt>
    <dgm:pt modelId="{8608112A-EC55-40F0-BB46-377CC53B9AB9}" type="parTrans" cxnId="{6126A6A4-404F-4D5E-BD0A-E3A8FECFA4EC}">
      <dgm:prSet/>
      <dgm:spPr/>
      <dgm:t>
        <a:bodyPr/>
        <a:lstStyle/>
        <a:p>
          <a:endParaRPr lang="en-AU"/>
        </a:p>
      </dgm:t>
    </dgm:pt>
    <dgm:pt modelId="{8F9796B6-D80E-473B-B42B-4A0B7537537B}" type="sibTrans" cxnId="{6126A6A4-404F-4D5E-BD0A-E3A8FECFA4EC}">
      <dgm:prSet/>
      <dgm:spPr/>
      <dgm:t>
        <a:bodyPr/>
        <a:lstStyle/>
        <a:p>
          <a:endParaRPr lang="en-AU"/>
        </a:p>
      </dgm:t>
    </dgm:pt>
    <dgm:pt modelId="{39535B25-419F-4B8C-A2DF-F0DF011D1582}">
      <dgm:prSet phldrT="[Text]" custT="1"/>
      <dgm:spPr/>
      <dgm:t>
        <a:bodyPr/>
        <a:lstStyle/>
        <a:p>
          <a:r>
            <a:rPr lang="en-AU" sz="1400" dirty="0" smtClean="0"/>
            <a:t>Samoa 23%</a:t>
          </a:r>
          <a:endParaRPr lang="en-AU" sz="1400" dirty="0"/>
        </a:p>
      </dgm:t>
    </dgm:pt>
    <dgm:pt modelId="{9F179CB2-7A89-42AC-9321-AF587A8572D2}" type="parTrans" cxnId="{3092A53C-88AE-4956-9478-E646ED499139}">
      <dgm:prSet/>
      <dgm:spPr/>
      <dgm:t>
        <a:bodyPr/>
        <a:lstStyle/>
        <a:p>
          <a:endParaRPr lang="en-AU"/>
        </a:p>
      </dgm:t>
    </dgm:pt>
    <dgm:pt modelId="{BE240D9B-812D-4268-8E87-83F0DB874D57}" type="sibTrans" cxnId="{3092A53C-88AE-4956-9478-E646ED499139}">
      <dgm:prSet/>
      <dgm:spPr/>
      <dgm:t>
        <a:bodyPr/>
        <a:lstStyle/>
        <a:p>
          <a:endParaRPr lang="en-AU"/>
        </a:p>
      </dgm:t>
    </dgm:pt>
    <dgm:pt modelId="{23E47DCE-5BD8-46BF-A208-3E934D385EC6}">
      <dgm:prSet phldrT="[Text]" custT="1"/>
      <dgm:spPr/>
      <dgm:t>
        <a:bodyPr/>
        <a:lstStyle/>
        <a:p>
          <a:r>
            <a:rPr lang="en-AU" sz="1400" dirty="0" smtClean="0"/>
            <a:t>Cook Isl 69% </a:t>
          </a:r>
          <a:endParaRPr lang="en-AU" sz="1400" dirty="0"/>
        </a:p>
      </dgm:t>
    </dgm:pt>
    <dgm:pt modelId="{2BBA69C3-C575-4988-AFE9-86DA8A796FEA}" type="parTrans" cxnId="{2E50170E-699F-4E8C-8D52-F6FB1ECB6EB1}">
      <dgm:prSet/>
      <dgm:spPr/>
      <dgm:t>
        <a:bodyPr/>
        <a:lstStyle/>
        <a:p>
          <a:endParaRPr lang="en-AU"/>
        </a:p>
      </dgm:t>
    </dgm:pt>
    <dgm:pt modelId="{F2A58037-A1E8-4D93-AF3C-E069B4393EAA}" type="sibTrans" cxnId="{2E50170E-699F-4E8C-8D52-F6FB1ECB6EB1}">
      <dgm:prSet/>
      <dgm:spPr/>
      <dgm:t>
        <a:bodyPr/>
        <a:lstStyle/>
        <a:p>
          <a:endParaRPr lang="en-AU"/>
        </a:p>
      </dgm:t>
    </dgm:pt>
    <dgm:pt modelId="{40FD609D-D0BB-4B09-A28A-4804BCF28213}">
      <dgm:prSet phldrT="[Text]" custT="1"/>
      <dgm:spPr/>
      <dgm:t>
        <a:bodyPr/>
        <a:lstStyle/>
        <a:p>
          <a:r>
            <a:rPr lang="en-AU" sz="1400" dirty="0" smtClean="0"/>
            <a:t>Tonga 37%</a:t>
          </a:r>
          <a:endParaRPr lang="en-AU" sz="1400" dirty="0"/>
        </a:p>
      </dgm:t>
    </dgm:pt>
    <dgm:pt modelId="{D0D84CED-2B62-4772-A47B-F9AF802EC82D}" type="parTrans" cxnId="{2866087B-C02F-448E-8754-A4B60306D860}">
      <dgm:prSet/>
      <dgm:spPr/>
      <dgm:t>
        <a:bodyPr/>
        <a:lstStyle/>
        <a:p>
          <a:endParaRPr lang="en-AU"/>
        </a:p>
      </dgm:t>
    </dgm:pt>
    <dgm:pt modelId="{4E688564-6678-4D90-A6C2-B3CC8101B30D}" type="sibTrans" cxnId="{2866087B-C02F-448E-8754-A4B60306D860}">
      <dgm:prSet/>
      <dgm:spPr/>
      <dgm:t>
        <a:bodyPr/>
        <a:lstStyle/>
        <a:p>
          <a:endParaRPr lang="en-AU"/>
        </a:p>
      </dgm:t>
    </dgm:pt>
    <dgm:pt modelId="{E896D5A3-87D3-4E39-8279-BBD3DFF07FD0}">
      <dgm:prSet phldrT="[Text]" custT="1"/>
      <dgm:spPr/>
      <dgm:t>
        <a:bodyPr/>
        <a:lstStyle/>
        <a:p>
          <a:r>
            <a:rPr lang="en-AU" sz="1400" dirty="0" smtClean="0"/>
            <a:t>Vanuatu 13%</a:t>
          </a:r>
          <a:endParaRPr lang="en-AU" sz="1400" dirty="0"/>
        </a:p>
      </dgm:t>
    </dgm:pt>
    <dgm:pt modelId="{5BC4C6C4-D248-46EF-BE16-350F3D6CB531}" type="parTrans" cxnId="{475FF310-2CF0-4A28-AC35-084BA4A1E7C3}">
      <dgm:prSet/>
      <dgm:spPr/>
      <dgm:t>
        <a:bodyPr/>
        <a:lstStyle/>
        <a:p>
          <a:endParaRPr lang="en-AU"/>
        </a:p>
      </dgm:t>
    </dgm:pt>
    <dgm:pt modelId="{8757B7A8-304F-4415-BACD-D8157CCCF74A}" type="sibTrans" cxnId="{475FF310-2CF0-4A28-AC35-084BA4A1E7C3}">
      <dgm:prSet/>
      <dgm:spPr/>
      <dgm:t>
        <a:bodyPr/>
        <a:lstStyle/>
        <a:p>
          <a:endParaRPr lang="en-AU"/>
        </a:p>
      </dgm:t>
    </dgm:pt>
    <dgm:pt modelId="{7F16FEE2-6249-496E-B60B-08037CBF47CE}" type="pres">
      <dgm:prSet presAssocID="{866E2E5E-A239-4EC7-B480-9F4D4E67D6D5}" presName="cycle" presStyleCnt="0">
        <dgm:presLayoutVars>
          <dgm:chMax val="1"/>
          <dgm:dir/>
          <dgm:animLvl val="ctr"/>
          <dgm:resizeHandles val="exact"/>
        </dgm:presLayoutVars>
      </dgm:prSet>
      <dgm:spPr/>
      <dgm:t>
        <a:bodyPr/>
        <a:lstStyle/>
        <a:p>
          <a:endParaRPr lang="en-AU"/>
        </a:p>
      </dgm:t>
    </dgm:pt>
    <dgm:pt modelId="{5A1A3F06-D3B4-4365-AF24-58DAD1154569}" type="pres">
      <dgm:prSet presAssocID="{CE9A8391-AD7A-4BDE-8B18-6E957F83E976}" presName="centerShape" presStyleLbl="node0" presStyleIdx="0" presStyleCnt="1"/>
      <dgm:spPr/>
      <dgm:t>
        <a:bodyPr/>
        <a:lstStyle/>
        <a:p>
          <a:endParaRPr lang="en-AU"/>
        </a:p>
      </dgm:t>
    </dgm:pt>
    <dgm:pt modelId="{F7EFF76A-0810-4A61-A065-EB623F696ABB}" type="pres">
      <dgm:prSet presAssocID="{68F146CB-2C22-47AB-A876-6D8139CEF325}" presName="parTrans" presStyleLbl="bgSibTrans2D1" presStyleIdx="0" presStyleCnt="7"/>
      <dgm:spPr/>
      <dgm:t>
        <a:bodyPr/>
        <a:lstStyle/>
        <a:p>
          <a:endParaRPr lang="en-AU"/>
        </a:p>
      </dgm:t>
    </dgm:pt>
    <dgm:pt modelId="{7A0B1347-D057-45BD-A7C0-D98BBA84EE51}" type="pres">
      <dgm:prSet presAssocID="{0CADE256-564F-4AE2-88B1-7D47BE0BF640}" presName="node" presStyleLbl="node1" presStyleIdx="0" presStyleCnt="7">
        <dgm:presLayoutVars>
          <dgm:bulletEnabled val="1"/>
        </dgm:presLayoutVars>
      </dgm:prSet>
      <dgm:spPr/>
      <dgm:t>
        <a:bodyPr/>
        <a:lstStyle/>
        <a:p>
          <a:endParaRPr lang="en-AU"/>
        </a:p>
      </dgm:t>
    </dgm:pt>
    <dgm:pt modelId="{09700D6D-4609-4FF5-92C6-096F3642C3C4}" type="pres">
      <dgm:prSet presAssocID="{3D63BBAF-FE4C-4BE8-AA60-ACF6F271A6A1}" presName="parTrans" presStyleLbl="bgSibTrans2D1" presStyleIdx="1" presStyleCnt="7"/>
      <dgm:spPr/>
      <dgm:t>
        <a:bodyPr/>
        <a:lstStyle/>
        <a:p>
          <a:endParaRPr lang="en-AU"/>
        </a:p>
      </dgm:t>
    </dgm:pt>
    <dgm:pt modelId="{E2D046AC-EE09-4DE1-8D1C-C3765A9FD07E}" type="pres">
      <dgm:prSet presAssocID="{FDA94E1F-D97B-4EA4-B158-1994BE22978E}" presName="node" presStyleLbl="node1" presStyleIdx="1" presStyleCnt="7">
        <dgm:presLayoutVars>
          <dgm:bulletEnabled val="1"/>
        </dgm:presLayoutVars>
      </dgm:prSet>
      <dgm:spPr/>
      <dgm:t>
        <a:bodyPr/>
        <a:lstStyle/>
        <a:p>
          <a:endParaRPr lang="en-AU"/>
        </a:p>
      </dgm:t>
    </dgm:pt>
    <dgm:pt modelId="{6D7C5945-76A3-4A8F-BD8E-3E221868D792}" type="pres">
      <dgm:prSet presAssocID="{8608112A-EC55-40F0-BB46-377CC53B9AB9}" presName="parTrans" presStyleLbl="bgSibTrans2D1" presStyleIdx="2" presStyleCnt="7"/>
      <dgm:spPr/>
      <dgm:t>
        <a:bodyPr/>
        <a:lstStyle/>
        <a:p>
          <a:endParaRPr lang="en-AU"/>
        </a:p>
      </dgm:t>
    </dgm:pt>
    <dgm:pt modelId="{73B9A091-C9F7-4297-8082-55AE3A49603D}" type="pres">
      <dgm:prSet presAssocID="{D01C791F-0C1B-40B5-A94B-504B340B902C}" presName="node" presStyleLbl="node1" presStyleIdx="2" presStyleCnt="7">
        <dgm:presLayoutVars>
          <dgm:bulletEnabled val="1"/>
        </dgm:presLayoutVars>
      </dgm:prSet>
      <dgm:spPr/>
      <dgm:t>
        <a:bodyPr/>
        <a:lstStyle/>
        <a:p>
          <a:endParaRPr lang="en-AU"/>
        </a:p>
      </dgm:t>
    </dgm:pt>
    <dgm:pt modelId="{ED26D7DD-136B-4265-822B-6720E1FD4807}" type="pres">
      <dgm:prSet presAssocID="{2BBA69C3-C575-4988-AFE9-86DA8A796FEA}" presName="parTrans" presStyleLbl="bgSibTrans2D1" presStyleIdx="3" presStyleCnt="7"/>
      <dgm:spPr/>
      <dgm:t>
        <a:bodyPr/>
        <a:lstStyle/>
        <a:p>
          <a:endParaRPr lang="en-AU"/>
        </a:p>
      </dgm:t>
    </dgm:pt>
    <dgm:pt modelId="{BF79308F-7D5A-4AC0-9846-166C0239BB6E}" type="pres">
      <dgm:prSet presAssocID="{23E47DCE-5BD8-46BF-A208-3E934D385EC6}" presName="node" presStyleLbl="node1" presStyleIdx="3" presStyleCnt="7">
        <dgm:presLayoutVars>
          <dgm:bulletEnabled val="1"/>
        </dgm:presLayoutVars>
      </dgm:prSet>
      <dgm:spPr/>
      <dgm:t>
        <a:bodyPr/>
        <a:lstStyle/>
        <a:p>
          <a:endParaRPr lang="en-AU"/>
        </a:p>
      </dgm:t>
    </dgm:pt>
    <dgm:pt modelId="{56D90585-1BD7-4CD6-BCC9-C9390A6C10D2}" type="pres">
      <dgm:prSet presAssocID="{9F179CB2-7A89-42AC-9321-AF587A8572D2}" presName="parTrans" presStyleLbl="bgSibTrans2D1" presStyleIdx="4" presStyleCnt="7"/>
      <dgm:spPr/>
      <dgm:t>
        <a:bodyPr/>
        <a:lstStyle/>
        <a:p>
          <a:endParaRPr lang="en-AU"/>
        </a:p>
      </dgm:t>
    </dgm:pt>
    <dgm:pt modelId="{B1F6A3CE-D88F-402B-ABBF-8E0C1B48935A}" type="pres">
      <dgm:prSet presAssocID="{39535B25-419F-4B8C-A2DF-F0DF011D1582}" presName="node" presStyleLbl="node1" presStyleIdx="4" presStyleCnt="7">
        <dgm:presLayoutVars>
          <dgm:bulletEnabled val="1"/>
        </dgm:presLayoutVars>
      </dgm:prSet>
      <dgm:spPr/>
      <dgm:t>
        <a:bodyPr/>
        <a:lstStyle/>
        <a:p>
          <a:endParaRPr lang="en-AU"/>
        </a:p>
      </dgm:t>
    </dgm:pt>
    <dgm:pt modelId="{B1CDFAB9-5E6C-4B29-ACAE-6B0CC4EACD63}" type="pres">
      <dgm:prSet presAssocID="{D0D84CED-2B62-4772-A47B-F9AF802EC82D}" presName="parTrans" presStyleLbl="bgSibTrans2D1" presStyleIdx="5" presStyleCnt="7"/>
      <dgm:spPr/>
      <dgm:t>
        <a:bodyPr/>
        <a:lstStyle/>
        <a:p>
          <a:endParaRPr lang="en-AU"/>
        </a:p>
      </dgm:t>
    </dgm:pt>
    <dgm:pt modelId="{B0202325-1140-44C7-8CA8-FECEF375E885}" type="pres">
      <dgm:prSet presAssocID="{40FD609D-D0BB-4B09-A28A-4804BCF28213}" presName="node" presStyleLbl="node1" presStyleIdx="5" presStyleCnt="7">
        <dgm:presLayoutVars>
          <dgm:bulletEnabled val="1"/>
        </dgm:presLayoutVars>
      </dgm:prSet>
      <dgm:spPr/>
      <dgm:t>
        <a:bodyPr/>
        <a:lstStyle/>
        <a:p>
          <a:endParaRPr lang="en-AU"/>
        </a:p>
      </dgm:t>
    </dgm:pt>
    <dgm:pt modelId="{8407DC7F-D47F-4158-AAA8-699E4EC47FC4}" type="pres">
      <dgm:prSet presAssocID="{5BC4C6C4-D248-46EF-BE16-350F3D6CB531}" presName="parTrans" presStyleLbl="bgSibTrans2D1" presStyleIdx="6" presStyleCnt="7"/>
      <dgm:spPr/>
      <dgm:t>
        <a:bodyPr/>
        <a:lstStyle/>
        <a:p>
          <a:endParaRPr lang="en-AU"/>
        </a:p>
      </dgm:t>
    </dgm:pt>
    <dgm:pt modelId="{4BEDAC25-A8D7-47AA-98A6-05FB86C1EFC4}" type="pres">
      <dgm:prSet presAssocID="{E896D5A3-87D3-4E39-8279-BBD3DFF07FD0}" presName="node" presStyleLbl="node1" presStyleIdx="6" presStyleCnt="7">
        <dgm:presLayoutVars>
          <dgm:bulletEnabled val="1"/>
        </dgm:presLayoutVars>
      </dgm:prSet>
      <dgm:spPr/>
      <dgm:t>
        <a:bodyPr/>
        <a:lstStyle/>
        <a:p>
          <a:endParaRPr lang="en-AU"/>
        </a:p>
      </dgm:t>
    </dgm:pt>
  </dgm:ptLst>
  <dgm:cxnLst>
    <dgm:cxn modelId="{3092A53C-88AE-4956-9478-E646ED499139}" srcId="{CE9A8391-AD7A-4BDE-8B18-6E957F83E976}" destId="{39535B25-419F-4B8C-A2DF-F0DF011D1582}" srcOrd="4" destOrd="0" parTransId="{9F179CB2-7A89-42AC-9321-AF587A8572D2}" sibTransId="{BE240D9B-812D-4268-8E87-83F0DB874D57}"/>
    <dgm:cxn modelId="{4E382696-D755-4BEC-A3A9-D0E5598BA1C9}" type="presOf" srcId="{5BC4C6C4-D248-46EF-BE16-350F3D6CB531}" destId="{8407DC7F-D47F-4158-AAA8-699E4EC47FC4}" srcOrd="0" destOrd="0" presId="urn:microsoft.com/office/officeart/2005/8/layout/radial4"/>
    <dgm:cxn modelId="{8B94A24E-CBD8-4572-8BDB-EBE5F4C9C7CC}" type="presOf" srcId="{CE9A8391-AD7A-4BDE-8B18-6E957F83E976}" destId="{5A1A3F06-D3B4-4365-AF24-58DAD1154569}" srcOrd="0" destOrd="0" presId="urn:microsoft.com/office/officeart/2005/8/layout/radial4"/>
    <dgm:cxn modelId="{8DCD6132-75A6-424C-9FE2-330241487F0A}" srcId="{CE9A8391-AD7A-4BDE-8B18-6E957F83E976}" destId="{FDA94E1F-D97B-4EA4-B158-1994BE22978E}" srcOrd="1" destOrd="0" parTransId="{3D63BBAF-FE4C-4BE8-AA60-ACF6F271A6A1}" sibTransId="{F60A0276-A518-464B-9340-66FF8B634679}"/>
    <dgm:cxn modelId="{C746C81D-AC28-4BB5-8A4E-DBCE7FA74160}" type="presOf" srcId="{E896D5A3-87D3-4E39-8279-BBD3DFF07FD0}" destId="{4BEDAC25-A8D7-47AA-98A6-05FB86C1EFC4}" srcOrd="0" destOrd="0" presId="urn:microsoft.com/office/officeart/2005/8/layout/radial4"/>
    <dgm:cxn modelId="{227DF1D0-621A-4837-8A61-7AF030EA91DF}" srcId="{CE9A8391-AD7A-4BDE-8B18-6E957F83E976}" destId="{0CADE256-564F-4AE2-88B1-7D47BE0BF640}" srcOrd="0" destOrd="0" parTransId="{68F146CB-2C22-47AB-A876-6D8139CEF325}" sibTransId="{175788CC-6C95-4EE7-910E-12FCF1D74AAE}"/>
    <dgm:cxn modelId="{E50B6480-D507-4D2B-8253-E5FD86DC4F9D}" type="presOf" srcId="{9F179CB2-7A89-42AC-9321-AF587A8572D2}" destId="{56D90585-1BD7-4CD6-BCC9-C9390A6C10D2}" srcOrd="0" destOrd="0" presId="urn:microsoft.com/office/officeart/2005/8/layout/radial4"/>
    <dgm:cxn modelId="{737450BB-838D-4D87-8E74-AC14C5CAE1AB}" type="presOf" srcId="{D01C791F-0C1B-40B5-A94B-504B340B902C}" destId="{73B9A091-C9F7-4297-8082-55AE3A49603D}" srcOrd="0" destOrd="0" presId="urn:microsoft.com/office/officeart/2005/8/layout/radial4"/>
    <dgm:cxn modelId="{BC357C80-7316-4E21-9185-633A48EDA0EE}" type="presOf" srcId="{866E2E5E-A239-4EC7-B480-9F4D4E67D6D5}" destId="{7F16FEE2-6249-496E-B60B-08037CBF47CE}" srcOrd="0" destOrd="0" presId="urn:microsoft.com/office/officeart/2005/8/layout/radial4"/>
    <dgm:cxn modelId="{8BA0A45C-EE30-4D36-B09B-F38055474C82}" type="presOf" srcId="{68F146CB-2C22-47AB-A876-6D8139CEF325}" destId="{F7EFF76A-0810-4A61-A065-EB623F696ABB}" srcOrd="0" destOrd="0" presId="urn:microsoft.com/office/officeart/2005/8/layout/radial4"/>
    <dgm:cxn modelId="{EBA0C0D6-CB61-476D-80A0-3846096FCFE1}" type="presOf" srcId="{23E47DCE-5BD8-46BF-A208-3E934D385EC6}" destId="{BF79308F-7D5A-4AC0-9846-166C0239BB6E}" srcOrd="0" destOrd="0" presId="urn:microsoft.com/office/officeart/2005/8/layout/radial4"/>
    <dgm:cxn modelId="{475FF310-2CF0-4A28-AC35-084BA4A1E7C3}" srcId="{CE9A8391-AD7A-4BDE-8B18-6E957F83E976}" destId="{E896D5A3-87D3-4E39-8279-BBD3DFF07FD0}" srcOrd="6" destOrd="0" parTransId="{5BC4C6C4-D248-46EF-BE16-350F3D6CB531}" sibTransId="{8757B7A8-304F-4415-BACD-D8157CCCF74A}"/>
    <dgm:cxn modelId="{0BAF9A23-3E75-496A-BDA0-B2E565F65201}" type="presOf" srcId="{3D63BBAF-FE4C-4BE8-AA60-ACF6F271A6A1}" destId="{09700D6D-4609-4FF5-92C6-096F3642C3C4}" srcOrd="0" destOrd="0" presId="urn:microsoft.com/office/officeart/2005/8/layout/radial4"/>
    <dgm:cxn modelId="{2866087B-C02F-448E-8754-A4B60306D860}" srcId="{CE9A8391-AD7A-4BDE-8B18-6E957F83E976}" destId="{40FD609D-D0BB-4B09-A28A-4804BCF28213}" srcOrd="5" destOrd="0" parTransId="{D0D84CED-2B62-4772-A47B-F9AF802EC82D}" sibTransId="{4E688564-6678-4D90-A6C2-B3CC8101B30D}"/>
    <dgm:cxn modelId="{D6D44D42-87E5-4053-8143-7B325A8D4C33}" type="presOf" srcId="{8608112A-EC55-40F0-BB46-377CC53B9AB9}" destId="{6D7C5945-76A3-4A8F-BD8E-3E221868D792}" srcOrd="0" destOrd="0" presId="urn:microsoft.com/office/officeart/2005/8/layout/radial4"/>
    <dgm:cxn modelId="{840128F1-252A-4975-8E57-D9F319E6EE09}" type="presOf" srcId="{40FD609D-D0BB-4B09-A28A-4804BCF28213}" destId="{B0202325-1140-44C7-8CA8-FECEF375E885}" srcOrd="0" destOrd="0" presId="urn:microsoft.com/office/officeart/2005/8/layout/radial4"/>
    <dgm:cxn modelId="{1382F217-010D-4F5D-9C64-4073656BA69D}" type="presOf" srcId="{39535B25-419F-4B8C-A2DF-F0DF011D1582}" destId="{B1F6A3CE-D88F-402B-ABBF-8E0C1B48935A}" srcOrd="0" destOrd="0" presId="urn:microsoft.com/office/officeart/2005/8/layout/radial4"/>
    <dgm:cxn modelId="{A70A796B-7003-4071-AA44-BA09013BD47C}" type="presOf" srcId="{FDA94E1F-D97B-4EA4-B158-1994BE22978E}" destId="{E2D046AC-EE09-4DE1-8D1C-C3765A9FD07E}" srcOrd="0" destOrd="0" presId="urn:microsoft.com/office/officeart/2005/8/layout/radial4"/>
    <dgm:cxn modelId="{6126A6A4-404F-4D5E-BD0A-E3A8FECFA4EC}" srcId="{CE9A8391-AD7A-4BDE-8B18-6E957F83E976}" destId="{D01C791F-0C1B-40B5-A94B-504B340B902C}" srcOrd="2" destOrd="0" parTransId="{8608112A-EC55-40F0-BB46-377CC53B9AB9}" sibTransId="{8F9796B6-D80E-473B-B42B-4A0B7537537B}"/>
    <dgm:cxn modelId="{436C8C3A-4323-456D-85EC-5943B06C212C}" type="presOf" srcId="{2BBA69C3-C575-4988-AFE9-86DA8A796FEA}" destId="{ED26D7DD-136B-4265-822B-6720E1FD4807}" srcOrd="0" destOrd="0" presId="urn:microsoft.com/office/officeart/2005/8/layout/radial4"/>
    <dgm:cxn modelId="{354C747E-B896-4F92-98F9-487F9FFC2024}" type="presOf" srcId="{0CADE256-564F-4AE2-88B1-7D47BE0BF640}" destId="{7A0B1347-D057-45BD-A7C0-D98BBA84EE51}" srcOrd="0" destOrd="0" presId="urn:microsoft.com/office/officeart/2005/8/layout/radial4"/>
    <dgm:cxn modelId="{7D48FFED-D7C1-4716-9B03-04921D1D1219}" type="presOf" srcId="{D0D84CED-2B62-4772-A47B-F9AF802EC82D}" destId="{B1CDFAB9-5E6C-4B29-ACAE-6B0CC4EACD63}" srcOrd="0" destOrd="0" presId="urn:microsoft.com/office/officeart/2005/8/layout/radial4"/>
    <dgm:cxn modelId="{2E50170E-699F-4E8C-8D52-F6FB1ECB6EB1}" srcId="{CE9A8391-AD7A-4BDE-8B18-6E957F83E976}" destId="{23E47DCE-5BD8-46BF-A208-3E934D385EC6}" srcOrd="3" destOrd="0" parTransId="{2BBA69C3-C575-4988-AFE9-86DA8A796FEA}" sibTransId="{F2A58037-A1E8-4D93-AF3C-E069B4393EAA}"/>
    <dgm:cxn modelId="{10E238A7-843C-498F-8353-953DD368F9C3}" srcId="{866E2E5E-A239-4EC7-B480-9F4D4E67D6D5}" destId="{CE9A8391-AD7A-4BDE-8B18-6E957F83E976}" srcOrd="0" destOrd="0" parTransId="{3AC12546-D763-47D5-9B12-69D51E63AD77}" sibTransId="{2208B20B-E1A2-4026-B0D4-35977925FF40}"/>
    <dgm:cxn modelId="{9D032C83-3339-4740-9803-3960B1E8D9EA}" type="presParOf" srcId="{7F16FEE2-6249-496E-B60B-08037CBF47CE}" destId="{5A1A3F06-D3B4-4365-AF24-58DAD1154569}" srcOrd="0" destOrd="0" presId="urn:microsoft.com/office/officeart/2005/8/layout/radial4"/>
    <dgm:cxn modelId="{3A756A78-664B-4373-820A-2D9E6C13BDA9}" type="presParOf" srcId="{7F16FEE2-6249-496E-B60B-08037CBF47CE}" destId="{F7EFF76A-0810-4A61-A065-EB623F696ABB}" srcOrd="1" destOrd="0" presId="urn:microsoft.com/office/officeart/2005/8/layout/radial4"/>
    <dgm:cxn modelId="{DF7F1D6D-EFF6-4507-9C17-AA2CA57354F3}" type="presParOf" srcId="{7F16FEE2-6249-496E-B60B-08037CBF47CE}" destId="{7A0B1347-D057-45BD-A7C0-D98BBA84EE51}" srcOrd="2" destOrd="0" presId="urn:microsoft.com/office/officeart/2005/8/layout/radial4"/>
    <dgm:cxn modelId="{2614C86D-1AFA-4A61-B868-A0F4754FE492}" type="presParOf" srcId="{7F16FEE2-6249-496E-B60B-08037CBF47CE}" destId="{09700D6D-4609-4FF5-92C6-096F3642C3C4}" srcOrd="3" destOrd="0" presId="urn:microsoft.com/office/officeart/2005/8/layout/radial4"/>
    <dgm:cxn modelId="{408B82DA-EAD7-42E0-99F5-6D552004B34C}" type="presParOf" srcId="{7F16FEE2-6249-496E-B60B-08037CBF47CE}" destId="{E2D046AC-EE09-4DE1-8D1C-C3765A9FD07E}" srcOrd="4" destOrd="0" presId="urn:microsoft.com/office/officeart/2005/8/layout/radial4"/>
    <dgm:cxn modelId="{3D0C4781-486C-4688-88FD-DA35734636E9}" type="presParOf" srcId="{7F16FEE2-6249-496E-B60B-08037CBF47CE}" destId="{6D7C5945-76A3-4A8F-BD8E-3E221868D792}" srcOrd="5" destOrd="0" presId="urn:microsoft.com/office/officeart/2005/8/layout/radial4"/>
    <dgm:cxn modelId="{2DD9901A-5087-418F-A3B6-52475757DF7A}" type="presParOf" srcId="{7F16FEE2-6249-496E-B60B-08037CBF47CE}" destId="{73B9A091-C9F7-4297-8082-55AE3A49603D}" srcOrd="6" destOrd="0" presId="urn:microsoft.com/office/officeart/2005/8/layout/radial4"/>
    <dgm:cxn modelId="{16AF4D45-5220-4DDE-B1A5-EE3C9E2D217D}" type="presParOf" srcId="{7F16FEE2-6249-496E-B60B-08037CBF47CE}" destId="{ED26D7DD-136B-4265-822B-6720E1FD4807}" srcOrd="7" destOrd="0" presId="urn:microsoft.com/office/officeart/2005/8/layout/radial4"/>
    <dgm:cxn modelId="{51F5A9BB-10FA-41E2-97BA-126EB1311590}" type="presParOf" srcId="{7F16FEE2-6249-496E-B60B-08037CBF47CE}" destId="{BF79308F-7D5A-4AC0-9846-166C0239BB6E}" srcOrd="8" destOrd="0" presId="urn:microsoft.com/office/officeart/2005/8/layout/radial4"/>
    <dgm:cxn modelId="{FFA86605-9313-4559-B4A1-41EE11E11FFC}" type="presParOf" srcId="{7F16FEE2-6249-496E-B60B-08037CBF47CE}" destId="{56D90585-1BD7-4CD6-BCC9-C9390A6C10D2}" srcOrd="9" destOrd="0" presId="urn:microsoft.com/office/officeart/2005/8/layout/radial4"/>
    <dgm:cxn modelId="{D18BEC06-EAA2-425A-A2F7-6608DAD566D5}" type="presParOf" srcId="{7F16FEE2-6249-496E-B60B-08037CBF47CE}" destId="{B1F6A3CE-D88F-402B-ABBF-8E0C1B48935A}" srcOrd="10" destOrd="0" presId="urn:microsoft.com/office/officeart/2005/8/layout/radial4"/>
    <dgm:cxn modelId="{FE7AD18E-5C9D-4BFC-989B-B0E1295244B4}" type="presParOf" srcId="{7F16FEE2-6249-496E-B60B-08037CBF47CE}" destId="{B1CDFAB9-5E6C-4B29-ACAE-6B0CC4EACD63}" srcOrd="11" destOrd="0" presId="urn:microsoft.com/office/officeart/2005/8/layout/radial4"/>
    <dgm:cxn modelId="{D93665F6-5317-4FB5-8BFD-90F960BC3B61}" type="presParOf" srcId="{7F16FEE2-6249-496E-B60B-08037CBF47CE}" destId="{B0202325-1140-44C7-8CA8-FECEF375E885}" srcOrd="12" destOrd="0" presId="urn:microsoft.com/office/officeart/2005/8/layout/radial4"/>
    <dgm:cxn modelId="{9CB9CEE7-118C-4ED8-9DAA-6D2FCB96524C}" type="presParOf" srcId="{7F16FEE2-6249-496E-B60B-08037CBF47CE}" destId="{8407DC7F-D47F-4158-AAA8-699E4EC47FC4}" srcOrd="13" destOrd="0" presId="urn:microsoft.com/office/officeart/2005/8/layout/radial4"/>
    <dgm:cxn modelId="{729BCE8D-0160-4A06-BDD4-E1F7A8AD8771}" type="presParOf" srcId="{7F16FEE2-6249-496E-B60B-08037CBF47CE}" destId="{4BEDAC25-A8D7-47AA-98A6-05FB86C1EFC4}" srcOrd="14" destOrd="0" presId="urn:microsoft.com/office/officeart/2005/8/layout/radial4"/>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733287E-9905-48FC-853A-7A7DF55A691E}" type="doc">
      <dgm:prSet loTypeId="urn:microsoft.com/office/officeart/2009/3/layout/DescendingProcess" loCatId="process" qsTypeId="urn:microsoft.com/office/officeart/2005/8/quickstyle/simple1" qsCatId="simple" csTypeId="urn:microsoft.com/office/officeart/2005/8/colors/accent1_2" csCatId="accent1" phldr="1"/>
      <dgm:spPr/>
      <dgm:t>
        <a:bodyPr/>
        <a:lstStyle/>
        <a:p>
          <a:endParaRPr lang="en-AU"/>
        </a:p>
      </dgm:t>
    </dgm:pt>
    <dgm:pt modelId="{1F92211C-E64C-4F35-8A01-15FD55971AC7}">
      <dgm:prSet phldrT="[Text]" custT="1"/>
      <dgm:spPr>
        <a:solidFill>
          <a:schemeClr val="bg1">
            <a:lumMod val="75000"/>
          </a:schemeClr>
        </a:solidFill>
        <a:effectLst>
          <a:outerShdw blurRad="50800" dist="38100" dir="16200000" rotWithShape="0">
            <a:prstClr val="black">
              <a:alpha val="40000"/>
            </a:prstClr>
          </a:outerShdw>
        </a:effectLst>
      </dgm:spPr>
      <dgm:t>
        <a:bodyPr/>
        <a:lstStyle/>
        <a:p>
          <a:r>
            <a:rPr lang="en-AU" sz="1400" b="1" smtClean="0"/>
            <a:t>44.7</a:t>
          </a:r>
          <a:r>
            <a:rPr lang="en-AU" sz="1400" b="1" dirty="0" smtClean="0"/>
            <a:t>%</a:t>
          </a:r>
          <a:endParaRPr lang="en-AU" sz="1400" b="1" dirty="0"/>
        </a:p>
      </dgm:t>
    </dgm:pt>
    <dgm:pt modelId="{327D7A7D-A922-49A5-AED7-3ED11890A51B}" type="parTrans" cxnId="{BFCCEEF6-94B7-4AD9-AAC7-77C55E667012}">
      <dgm:prSet/>
      <dgm:spPr/>
      <dgm:t>
        <a:bodyPr/>
        <a:lstStyle/>
        <a:p>
          <a:endParaRPr lang="en-AU"/>
        </a:p>
      </dgm:t>
    </dgm:pt>
    <dgm:pt modelId="{1CD79854-6E02-4A24-B992-B0564FF4C2CE}" type="sibTrans" cxnId="{BFCCEEF6-94B7-4AD9-AAC7-77C55E667012}">
      <dgm:prSet/>
      <dgm:spPr/>
      <dgm:t>
        <a:bodyPr/>
        <a:lstStyle/>
        <a:p>
          <a:endParaRPr lang="en-AU"/>
        </a:p>
      </dgm:t>
    </dgm:pt>
    <dgm:pt modelId="{BFE026F3-3323-46C7-8D15-76A9CE598228}">
      <dgm:prSet phldrT="[Text]" custT="1"/>
      <dgm:spPr>
        <a:solidFill>
          <a:srgbClr val="92D050"/>
        </a:solidFill>
        <a:effectLst>
          <a:outerShdw blurRad="50800" dist="38100" dir="16200000" rotWithShape="0">
            <a:prstClr val="black">
              <a:alpha val="40000"/>
            </a:prstClr>
          </a:outerShdw>
        </a:effectLst>
      </dgm:spPr>
      <dgm:t>
        <a:bodyPr/>
        <a:lstStyle/>
        <a:p>
          <a:r>
            <a:rPr lang="en-AU" sz="1600" b="1" i="0" dirty="0" smtClean="0"/>
            <a:t>42.9%</a:t>
          </a:r>
          <a:endParaRPr lang="en-AU" sz="1600" b="1" i="0" dirty="0"/>
        </a:p>
      </dgm:t>
    </dgm:pt>
    <dgm:pt modelId="{75DD0DC4-CF5F-41B9-BD34-418F503D38FD}" type="parTrans" cxnId="{FAADEF86-33C8-47FF-94A2-CAC28C228043}">
      <dgm:prSet/>
      <dgm:spPr/>
      <dgm:t>
        <a:bodyPr/>
        <a:lstStyle/>
        <a:p>
          <a:endParaRPr lang="en-AU"/>
        </a:p>
      </dgm:t>
    </dgm:pt>
    <dgm:pt modelId="{EAE8B786-409B-44EB-BAA1-9F5E5FC22B78}" type="sibTrans" cxnId="{FAADEF86-33C8-47FF-94A2-CAC28C228043}">
      <dgm:prSet/>
      <dgm:spPr/>
      <dgm:t>
        <a:bodyPr/>
        <a:lstStyle/>
        <a:p>
          <a:endParaRPr lang="en-AU"/>
        </a:p>
      </dgm:t>
    </dgm:pt>
    <dgm:pt modelId="{DA009C4F-2916-42D8-BE94-23CC0C3A9997}" type="pres">
      <dgm:prSet presAssocID="{D733287E-9905-48FC-853A-7A7DF55A691E}" presName="Name0" presStyleCnt="0">
        <dgm:presLayoutVars>
          <dgm:chMax val="7"/>
          <dgm:chPref val="5"/>
        </dgm:presLayoutVars>
      </dgm:prSet>
      <dgm:spPr/>
      <dgm:t>
        <a:bodyPr/>
        <a:lstStyle/>
        <a:p>
          <a:endParaRPr lang="en-AU"/>
        </a:p>
      </dgm:t>
    </dgm:pt>
    <dgm:pt modelId="{4922390D-EE62-4C54-ABAF-001B873C8DC0}" type="pres">
      <dgm:prSet presAssocID="{D733287E-9905-48FC-853A-7A7DF55A691E}" presName="arrowNode" presStyleLbl="node1" presStyleIdx="0" presStyleCnt="1"/>
      <dgm:spPr>
        <a:solidFill>
          <a:srgbClr val="92D050"/>
        </a:solidFill>
      </dgm:spPr>
    </dgm:pt>
    <dgm:pt modelId="{E9D3F351-A319-4970-B218-F39F31209F22}" type="pres">
      <dgm:prSet presAssocID="{1F92211C-E64C-4F35-8A01-15FD55971AC7}" presName="txNode1" presStyleLbl="revTx" presStyleIdx="0" presStyleCnt="2">
        <dgm:presLayoutVars>
          <dgm:bulletEnabled val="1"/>
        </dgm:presLayoutVars>
      </dgm:prSet>
      <dgm:spPr>
        <a:prstGeom prst="flowChartAlternateProcess">
          <a:avLst/>
        </a:prstGeom>
      </dgm:spPr>
      <dgm:t>
        <a:bodyPr/>
        <a:lstStyle/>
        <a:p>
          <a:endParaRPr lang="en-AU"/>
        </a:p>
      </dgm:t>
    </dgm:pt>
    <dgm:pt modelId="{DAA816CD-E4FF-4BF0-9173-CF7B0A446271}" type="pres">
      <dgm:prSet presAssocID="{BFE026F3-3323-46C7-8D15-76A9CE598228}" presName="txNode2" presStyleLbl="revTx" presStyleIdx="1" presStyleCnt="2">
        <dgm:presLayoutVars>
          <dgm:bulletEnabled val="1"/>
        </dgm:presLayoutVars>
      </dgm:prSet>
      <dgm:spPr>
        <a:prstGeom prst="flowChartAlternateProcess">
          <a:avLst/>
        </a:prstGeom>
      </dgm:spPr>
      <dgm:t>
        <a:bodyPr/>
        <a:lstStyle/>
        <a:p>
          <a:endParaRPr lang="en-AU"/>
        </a:p>
      </dgm:t>
    </dgm:pt>
  </dgm:ptLst>
  <dgm:cxnLst>
    <dgm:cxn modelId="{1E938CF5-50D5-491B-9E35-ABB2FD0717B6}" type="presOf" srcId="{BFE026F3-3323-46C7-8D15-76A9CE598228}" destId="{DAA816CD-E4FF-4BF0-9173-CF7B0A446271}" srcOrd="0" destOrd="0" presId="urn:microsoft.com/office/officeart/2009/3/layout/DescendingProcess"/>
    <dgm:cxn modelId="{CFE08CD0-EA83-48D9-8D6C-0C3754B0076A}" type="presOf" srcId="{D733287E-9905-48FC-853A-7A7DF55A691E}" destId="{DA009C4F-2916-42D8-BE94-23CC0C3A9997}" srcOrd="0" destOrd="0" presId="urn:microsoft.com/office/officeart/2009/3/layout/DescendingProcess"/>
    <dgm:cxn modelId="{BFCCEEF6-94B7-4AD9-AAC7-77C55E667012}" srcId="{D733287E-9905-48FC-853A-7A7DF55A691E}" destId="{1F92211C-E64C-4F35-8A01-15FD55971AC7}" srcOrd="0" destOrd="0" parTransId="{327D7A7D-A922-49A5-AED7-3ED11890A51B}" sibTransId="{1CD79854-6E02-4A24-B992-B0564FF4C2CE}"/>
    <dgm:cxn modelId="{ACD9712E-BA0C-4D97-BFDD-4E58369506A5}" type="presOf" srcId="{1F92211C-E64C-4F35-8A01-15FD55971AC7}" destId="{E9D3F351-A319-4970-B218-F39F31209F22}" srcOrd="0" destOrd="0" presId="urn:microsoft.com/office/officeart/2009/3/layout/DescendingProcess"/>
    <dgm:cxn modelId="{FAADEF86-33C8-47FF-94A2-CAC28C228043}" srcId="{D733287E-9905-48FC-853A-7A7DF55A691E}" destId="{BFE026F3-3323-46C7-8D15-76A9CE598228}" srcOrd="1" destOrd="0" parTransId="{75DD0DC4-CF5F-41B9-BD34-418F503D38FD}" sibTransId="{EAE8B786-409B-44EB-BAA1-9F5E5FC22B78}"/>
    <dgm:cxn modelId="{8D7D785F-DAC7-44CD-9262-E231C79D6DC6}" type="presParOf" srcId="{DA009C4F-2916-42D8-BE94-23CC0C3A9997}" destId="{4922390D-EE62-4C54-ABAF-001B873C8DC0}" srcOrd="0" destOrd="0" presId="urn:microsoft.com/office/officeart/2009/3/layout/DescendingProcess"/>
    <dgm:cxn modelId="{1B7E9B12-8520-4993-8FE9-E424DBA21A92}" type="presParOf" srcId="{DA009C4F-2916-42D8-BE94-23CC0C3A9997}" destId="{E9D3F351-A319-4970-B218-F39F31209F22}" srcOrd="1" destOrd="0" presId="urn:microsoft.com/office/officeart/2009/3/layout/DescendingProcess"/>
    <dgm:cxn modelId="{672FD0F2-A4DB-42BE-B7E3-46C658C6149C}" type="presParOf" srcId="{DA009C4F-2916-42D8-BE94-23CC0C3A9997}" destId="{DAA816CD-E4FF-4BF0-9173-CF7B0A446271}" srcOrd="2" destOrd="0" presId="urn:microsoft.com/office/officeart/2009/3/layout/Descending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FD4519BA-FA5E-4486-AB18-9690D3CCC714}" type="doc">
      <dgm:prSet loTypeId="urn:microsoft.com/office/officeart/2008/layout/VerticalCurvedList" loCatId="list" qsTypeId="urn:microsoft.com/office/officeart/2005/8/quickstyle/3d2" qsCatId="3D" csTypeId="urn:microsoft.com/office/officeart/2005/8/colors/accent3_1" csCatId="accent3" phldr="1"/>
      <dgm:spPr/>
      <dgm:t>
        <a:bodyPr/>
        <a:lstStyle/>
        <a:p>
          <a:endParaRPr lang="en-AU"/>
        </a:p>
      </dgm:t>
    </dgm:pt>
    <dgm:pt modelId="{5D56F5CF-2CB4-490D-BBE0-C27F306FB964}">
      <dgm:prSet phldrT="[Text]"/>
      <dgm:spPr/>
      <dgm:t>
        <a:bodyPr/>
        <a:lstStyle/>
        <a:p>
          <a:r>
            <a:rPr lang="en-AU" dirty="0" smtClean="0"/>
            <a:t>Sports and cultural events </a:t>
          </a:r>
          <a:r>
            <a:rPr lang="en-AU" b="1" dirty="0" smtClean="0">
              <a:solidFill>
                <a:schemeClr val="accent3">
                  <a:lumMod val="50000"/>
                </a:schemeClr>
              </a:solidFill>
              <a:effectLst/>
            </a:rPr>
            <a:t>K1m</a:t>
          </a:r>
          <a:endParaRPr lang="en-AU" b="1" dirty="0">
            <a:solidFill>
              <a:schemeClr val="accent3">
                <a:lumMod val="50000"/>
              </a:schemeClr>
            </a:solidFill>
            <a:effectLst/>
          </a:endParaRPr>
        </a:p>
      </dgm:t>
    </dgm:pt>
    <dgm:pt modelId="{58356DDD-308B-454C-BC57-2759C71730F8}" type="parTrans" cxnId="{A28D489B-543B-4B30-BB4A-848A64704D2C}">
      <dgm:prSet/>
      <dgm:spPr/>
      <dgm:t>
        <a:bodyPr/>
        <a:lstStyle/>
        <a:p>
          <a:endParaRPr lang="en-AU"/>
        </a:p>
      </dgm:t>
    </dgm:pt>
    <dgm:pt modelId="{65BE86CF-875B-456C-8D51-A44CEB342114}" type="sibTrans" cxnId="{A28D489B-543B-4B30-BB4A-848A64704D2C}">
      <dgm:prSet/>
      <dgm:spPr/>
      <dgm:t>
        <a:bodyPr/>
        <a:lstStyle/>
        <a:p>
          <a:endParaRPr lang="en-AU"/>
        </a:p>
      </dgm:t>
    </dgm:pt>
    <dgm:pt modelId="{8081B381-BEE4-420E-B523-6313132A6F16}">
      <dgm:prSet phldrT="[Text]"/>
      <dgm:spPr/>
      <dgm:t>
        <a:bodyPr/>
        <a:lstStyle/>
        <a:p>
          <a:r>
            <a:rPr lang="en-AU" dirty="0" smtClean="0"/>
            <a:t>Conferences  </a:t>
          </a:r>
          <a:r>
            <a:rPr lang="en-AU" b="1" dirty="0" smtClean="0">
              <a:solidFill>
                <a:schemeClr val="accent3">
                  <a:lumMod val="50000"/>
                </a:schemeClr>
              </a:solidFill>
              <a:effectLst/>
            </a:rPr>
            <a:t>K420k</a:t>
          </a:r>
          <a:endParaRPr lang="en-AU" b="1" dirty="0">
            <a:solidFill>
              <a:schemeClr val="accent3">
                <a:lumMod val="50000"/>
              </a:schemeClr>
            </a:solidFill>
            <a:effectLst/>
          </a:endParaRPr>
        </a:p>
      </dgm:t>
    </dgm:pt>
    <dgm:pt modelId="{8277B09B-BB89-4EC3-A72B-37F8DC9619BD}" type="parTrans" cxnId="{86CA4892-E3EB-4417-9684-4E8E7CAF901C}">
      <dgm:prSet/>
      <dgm:spPr/>
      <dgm:t>
        <a:bodyPr/>
        <a:lstStyle/>
        <a:p>
          <a:endParaRPr lang="en-AU"/>
        </a:p>
      </dgm:t>
    </dgm:pt>
    <dgm:pt modelId="{E0FEBD71-1899-4559-9246-649F609000E7}" type="sibTrans" cxnId="{86CA4892-E3EB-4417-9684-4E8E7CAF901C}">
      <dgm:prSet/>
      <dgm:spPr/>
      <dgm:t>
        <a:bodyPr/>
        <a:lstStyle/>
        <a:p>
          <a:endParaRPr lang="en-AU"/>
        </a:p>
      </dgm:t>
    </dgm:pt>
    <dgm:pt modelId="{7654F91B-157F-465E-979A-284BEAE7ED4B}">
      <dgm:prSet phldrT="[Text]"/>
      <dgm:spPr/>
      <dgm:t>
        <a:bodyPr/>
        <a:lstStyle/>
        <a:p>
          <a:r>
            <a:rPr lang="en-AU" dirty="0" smtClean="0"/>
            <a:t> Corporate Events </a:t>
          </a:r>
          <a:r>
            <a:rPr lang="en-AU" b="1" dirty="0" smtClean="0">
              <a:solidFill>
                <a:schemeClr val="accent3">
                  <a:lumMod val="50000"/>
                </a:schemeClr>
              </a:solidFill>
              <a:effectLst/>
            </a:rPr>
            <a:t>K870k</a:t>
          </a:r>
          <a:endParaRPr lang="en-AU" b="1" dirty="0">
            <a:solidFill>
              <a:schemeClr val="accent3">
                <a:lumMod val="50000"/>
              </a:schemeClr>
            </a:solidFill>
            <a:effectLst/>
          </a:endParaRPr>
        </a:p>
      </dgm:t>
    </dgm:pt>
    <dgm:pt modelId="{C5012A4B-FAC5-4179-8141-880BFCB34370}" type="parTrans" cxnId="{A4C771D5-878C-44B4-BB7F-9400A14C8CAA}">
      <dgm:prSet/>
      <dgm:spPr/>
      <dgm:t>
        <a:bodyPr/>
        <a:lstStyle/>
        <a:p>
          <a:endParaRPr lang="en-AU"/>
        </a:p>
      </dgm:t>
    </dgm:pt>
    <dgm:pt modelId="{75AF6EAC-5E95-46BF-A690-4A0DAC83F432}" type="sibTrans" cxnId="{A4C771D5-878C-44B4-BB7F-9400A14C8CAA}">
      <dgm:prSet/>
      <dgm:spPr/>
      <dgm:t>
        <a:bodyPr/>
        <a:lstStyle/>
        <a:p>
          <a:endParaRPr lang="en-AU"/>
        </a:p>
      </dgm:t>
    </dgm:pt>
    <dgm:pt modelId="{25C927D3-D036-4B91-B3E1-58FF2DF0E68A}" type="pres">
      <dgm:prSet presAssocID="{FD4519BA-FA5E-4486-AB18-9690D3CCC714}" presName="Name0" presStyleCnt="0">
        <dgm:presLayoutVars>
          <dgm:chMax val="7"/>
          <dgm:chPref val="7"/>
          <dgm:dir/>
        </dgm:presLayoutVars>
      </dgm:prSet>
      <dgm:spPr/>
      <dgm:t>
        <a:bodyPr/>
        <a:lstStyle/>
        <a:p>
          <a:endParaRPr lang="en-AU"/>
        </a:p>
      </dgm:t>
    </dgm:pt>
    <dgm:pt modelId="{0863C3A3-AC14-4790-BEB3-EDEC9C5300E4}" type="pres">
      <dgm:prSet presAssocID="{FD4519BA-FA5E-4486-AB18-9690D3CCC714}" presName="Name1" presStyleCnt="0"/>
      <dgm:spPr/>
    </dgm:pt>
    <dgm:pt modelId="{5C7B106E-3ABE-4986-A90D-FBB8C51EC38C}" type="pres">
      <dgm:prSet presAssocID="{FD4519BA-FA5E-4486-AB18-9690D3CCC714}" presName="cycle" presStyleCnt="0"/>
      <dgm:spPr/>
    </dgm:pt>
    <dgm:pt modelId="{9022C39D-F329-472A-AF0B-CEE4CDB90DBF}" type="pres">
      <dgm:prSet presAssocID="{FD4519BA-FA5E-4486-AB18-9690D3CCC714}" presName="srcNode" presStyleLbl="node1" presStyleIdx="0" presStyleCnt="3"/>
      <dgm:spPr/>
    </dgm:pt>
    <dgm:pt modelId="{F49E49AB-E3F1-44BF-99AD-404F2D7CA678}" type="pres">
      <dgm:prSet presAssocID="{FD4519BA-FA5E-4486-AB18-9690D3CCC714}" presName="conn" presStyleLbl="parChTrans1D2" presStyleIdx="0" presStyleCnt="1"/>
      <dgm:spPr/>
      <dgm:t>
        <a:bodyPr/>
        <a:lstStyle/>
        <a:p>
          <a:endParaRPr lang="en-AU"/>
        </a:p>
      </dgm:t>
    </dgm:pt>
    <dgm:pt modelId="{6048CEAF-1AE1-4B2D-A0FA-7230C42C8222}" type="pres">
      <dgm:prSet presAssocID="{FD4519BA-FA5E-4486-AB18-9690D3CCC714}" presName="extraNode" presStyleLbl="node1" presStyleIdx="0" presStyleCnt="3"/>
      <dgm:spPr/>
    </dgm:pt>
    <dgm:pt modelId="{7B41029D-D2EC-4B45-9EB2-5133850B90F5}" type="pres">
      <dgm:prSet presAssocID="{FD4519BA-FA5E-4486-AB18-9690D3CCC714}" presName="dstNode" presStyleLbl="node1" presStyleIdx="0" presStyleCnt="3"/>
      <dgm:spPr/>
    </dgm:pt>
    <dgm:pt modelId="{5329B230-51DE-484A-8E35-1BDBD197164D}" type="pres">
      <dgm:prSet presAssocID="{5D56F5CF-2CB4-490D-BBE0-C27F306FB964}" presName="text_1" presStyleLbl="node1" presStyleIdx="0" presStyleCnt="3">
        <dgm:presLayoutVars>
          <dgm:bulletEnabled val="1"/>
        </dgm:presLayoutVars>
      </dgm:prSet>
      <dgm:spPr/>
      <dgm:t>
        <a:bodyPr/>
        <a:lstStyle/>
        <a:p>
          <a:endParaRPr lang="en-AU"/>
        </a:p>
      </dgm:t>
    </dgm:pt>
    <dgm:pt modelId="{84B1FF0B-A83A-48ED-9635-91B8E4BD3676}" type="pres">
      <dgm:prSet presAssocID="{5D56F5CF-2CB4-490D-BBE0-C27F306FB964}" presName="accent_1" presStyleCnt="0"/>
      <dgm:spPr/>
    </dgm:pt>
    <dgm:pt modelId="{DCCA2F1F-812B-4C4A-A265-E09572EE0DA5}" type="pres">
      <dgm:prSet presAssocID="{5D56F5CF-2CB4-490D-BBE0-C27F306FB964}" presName="accentRepeatNode" presStyleLbl="solidFgAcc1" presStyleIdx="0" presStyleCnt="3"/>
      <dgm:spPr/>
    </dgm:pt>
    <dgm:pt modelId="{B52F7E37-8429-4EB2-9153-877CFA255E88}" type="pres">
      <dgm:prSet presAssocID="{8081B381-BEE4-420E-B523-6313132A6F16}" presName="text_2" presStyleLbl="node1" presStyleIdx="1" presStyleCnt="3">
        <dgm:presLayoutVars>
          <dgm:bulletEnabled val="1"/>
        </dgm:presLayoutVars>
      </dgm:prSet>
      <dgm:spPr/>
      <dgm:t>
        <a:bodyPr/>
        <a:lstStyle/>
        <a:p>
          <a:endParaRPr lang="en-AU"/>
        </a:p>
      </dgm:t>
    </dgm:pt>
    <dgm:pt modelId="{71E8E354-A704-4AC0-9E84-D3893CC9A2C0}" type="pres">
      <dgm:prSet presAssocID="{8081B381-BEE4-420E-B523-6313132A6F16}" presName="accent_2" presStyleCnt="0"/>
      <dgm:spPr/>
    </dgm:pt>
    <dgm:pt modelId="{FF2B0475-D716-4CA7-B2CB-3868758BBF7B}" type="pres">
      <dgm:prSet presAssocID="{8081B381-BEE4-420E-B523-6313132A6F16}" presName="accentRepeatNode" presStyleLbl="solidFgAcc1" presStyleIdx="1" presStyleCnt="3"/>
      <dgm:spPr/>
    </dgm:pt>
    <dgm:pt modelId="{94AA3078-8BA7-4407-BB97-7A7C73CE9F62}" type="pres">
      <dgm:prSet presAssocID="{7654F91B-157F-465E-979A-284BEAE7ED4B}" presName="text_3" presStyleLbl="node1" presStyleIdx="2" presStyleCnt="3">
        <dgm:presLayoutVars>
          <dgm:bulletEnabled val="1"/>
        </dgm:presLayoutVars>
      </dgm:prSet>
      <dgm:spPr/>
      <dgm:t>
        <a:bodyPr/>
        <a:lstStyle/>
        <a:p>
          <a:endParaRPr lang="en-AU"/>
        </a:p>
      </dgm:t>
    </dgm:pt>
    <dgm:pt modelId="{0B5F77FA-B6D9-4E01-8218-1105032AC55B}" type="pres">
      <dgm:prSet presAssocID="{7654F91B-157F-465E-979A-284BEAE7ED4B}" presName="accent_3" presStyleCnt="0"/>
      <dgm:spPr/>
    </dgm:pt>
    <dgm:pt modelId="{EB039B78-3C5E-4C60-A016-D61339F030BC}" type="pres">
      <dgm:prSet presAssocID="{7654F91B-157F-465E-979A-284BEAE7ED4B}" presName="accentRepeatNode" presStyleLbl="solidFgAcc1" presStyleIdx="2" presStyleCnt="3"/>
      <dgm:spPr/>
    </dgm:pt>
  </dgm:ptLst>
  <dgm:cxnLst>
    <dgm:cxn modelId="{5085A3B2-737E-4EEE-881D-DA40E3FF8078}" type="presOf" srcId="{7654F91B-157F-465E-979A-284BEAE7ED4B}" destId="{94AA3078-8BA7-4407-BB97-7A7C73CE9F62}" srcOrd="0" destOrd="0" presId="urn:microsoft.com/office/officeart/2008/layout/VerticalCurvedList"/>
    <dgm:cxn modelId="{DA52C0D7-04B1-4C73-823F-898C1C364912}" type="presOf" srcId="{65BE86CF-875B-456C-8D51-A44CEB342114}" destId="{F49E49AB-E3F1-44BF-99AD-404F2D7CA678}" srcOrd="0" destOrd="0" presId="urn:microsoft.com/office/officeart/2008/layout/VerticalCurvedList"/>
    <dgm:cxn modelId="{A28D489B-543B-4B30-BB4A-848A64704D2C}" srcId="{FD4519BA-FA5E-4486-AB18-9690D3CCC714}" destId="{5D56F5CF-2CB4-490D-BBE0-C27F306FB964}" srcOrd="0" destOrd="0" parTransId="{58356DDD-308B-454C-BC57-2759C71730F8}" sibTransId="{65BE86CF-875B-456C-8D51-A44CEB342114}"/>
    <dgm:cxn modelId="{BAD13A0B-C636-4FBC-A093-C761B13DDF54}" type="presOf" srcId="{5D56F5CF-2CB4-490D-BBE0-C27F306FB964}" destId="{5329B230-51DE-484A-8E35-1BDBD197164D}" srcOrd="0" destOrd="0" presId="urn:microsoft.com/office/officeart/2008/layout/VerticalCurvedList"/>
    <dgm:cxn modelId="{5BBE31B6-64DC-4DD5-9BB3-1523349C7AEF}" type="presOf" srcId="{FD4519BA-FA5E-4486-AB18-9690D3CCC714}" destId="{25C927D3-D036-4B91-B3E1-58FF2DF0E68A}" srcOrd="0" destOrd="0" presId="urn:microsoft.com/office/officeart/2008/layout/VerticalCurvedList"/>
    <dgm:cxn modelId="{A4C771D5-878C-44B4-BB7F-9400A14C8CAA}" srcId="{FD4519BA-FA5E-4486-AB18-9690D3CCC714}" destId="{7654F91B-157F-465E-979A-284BEAE7ED4B}" srcOrd="2" destOrd="0" parTransId="{C5012A4B-FAC5-4179-8141-880BFCB34370}" sibTransId="{75AF6EAC-5E95-46BF-A690-4A0DAC83F432}"/>
    <dgm:cxn modelId="{86CA4892-E3EB-4417-9684-4E8E7CAF901C}" srcId="{FD4519BA-FA5E-4486-AB18-9690D3CCC714}" destId="{8081B381-BEE4-420E-B523-6313132A6F16}" srcOrd="1" destOrd="0" parTransId="{8277B09B-BB89-4EC3-A72B-37F8DC9619BD}" sibTransId="{E0FEBD71-1899-4559-9246-649F609000E7}"/>
    <dgm:cxn modelId="{A4EDFF36-EAB8-4F98-BF78-4BD4C9D4217C}" type="presOf" srcId="{8081B381-BEE4-420E-B523-6313132A6F16}" destId="{B52F7E37-8429-4EB2-9153-877CFA255E88}" srcOrd="0" destOrd="0" presId="urn:microsoft.com/office/officeart/2008/layout/VerticalCurvedList"/>
    <dgm:cxn modelId="{99B9C040-7DBC-4D4B-880F-C67F67888AA8}" type="presParOf" srcId="{25C927D3-D036-4B91-B3E1-58FF2DF0E68A}" destId="{0863C3A3-AC14-4790-BEB3-EDEC9C5300E4}" srcOrd="0" destOrd="0" presId="urn:microsoft.com/office/officeart/2008/layout/VerticalCurvedList"/>
    <dgm:cxn modelId="{8786910B-C0EC-4A9A-A3BA-69BE3DEBAC0C}" type="presParOf" srcId="{0863C3A3-AC14-4790-BEB3-EDEC9C5300E4}" destId="{5C7B106E-3ABE-4986-A90D-FBB8C51EC38C}" srcOrd="0" destOrd="0" presId="urn:microsoft.com/office/officeart/2008/layout/VerticalCurvedList"/>
    <dgm:cxn modelId="{8A2C6CA2-BED5-4F93-8E6C-3F24AF769277}" type="presParOf" srcId="{5C7B106E-3ABE-4986-A90D-FBB8C51EC38C}" destId="{9022C39D-F329-472A-AF0B-CEE4CDB90DBF}" srcOrd="0" destOrd="0" presId="urn:microsoft.com/office/officeart/2008/layout/VerticalCurvedList"/>
    <dgm:cxn modelId="{1D784592-3A4E-47A3-B90C-25C1589E47D5}" type="presParOf" srcId="{5C7B106E-3ABE-4986-A90D-FBB8C51EC38C}" destId="{F49E49AB-E3F1-44BF-99AD-404F2D7CA678}" srcOrd="1" destOrd="0" presId="urn:microsoft.com/office/officeart/2008/layout/VerticalCurvedList"/>
    <dgm:cxn modelId="{709FB869-E90F-45B0-910C-2B147D0BE327}" type="presParOf" srcId="{5C7B106E-3ABE-4986-A90D-FBB8C51EC38C}" destId="{6048CEAF-1AE1-4B2D-A0FA-7230C42C8222}" srcOrd="2" destOrd="0" presId="urn:microsoft.com/office/officeart/2008/layout/VerticalCurvedList"/>
    <dgm:cxn modelId="{917E98C8-0A94-406D-97C5-5E9C0EA265FD}" type="presParOf" srcId="{5C7B106E-3ABE-4986-A90D-FBB8C51EC38C}" destId="{7B41029D-D2EC-4B45-9EB2-5133850B90F5}" srcOrd="3" destOrd="0" presId="urn:microsoft.com/office/officeart/2008/layout/VerticalCurvedList"/>
    <dgm:cxn modelId="{BA234406-7676-4C9D-8C29-74B2A03CF3FA}" type="presParOf" srcId="{0863C3A3-AC14-4790-BEB3-EDEC9C5300E4}" destId="{5329B230-51DE-484A-8E35-1BDBD197164D}" srcOrd="1" destOrd="0" presId="urn:microsoft.com/office/officeart/2008/layout/VerticalCurvedList"/>
    <dgm:cxn modelId="{5D03801F-A2E8-4EBA-B5A1-1064CD0CE157}" type="presParOf" srcId="{0863C3A3-AC14-4790-BEB3-EDEC9C5300E4}" destId="{84B1FF0B-A83A-48ED-9635-91B8E4BD3676}" srcOrd="2" destOrd="0" presId="urn:microsoft.com/office/officeart/2008/layout/VerticalCurvedList"/>
    <dgm:cxn modelId="{65D9EAF7-B140-4D10-BE90-30B90D5533EA}" type="presParOf" srcId="{84B1FF0B-A83A-48ED-9635-91B8E4BD3676}" destId="{DCCA2F1F-812B-4C4A-A265-E09572EE0DA5}" srcOrd="0" destOrd="0" presId="urn:microsoft.com/office/officeart/2008/layout/VerticalCurvedList"/>
    <dgm:cxn modelId="{D584C3E8-2DBD-4CDA-B877-6CA4E6405032}" type="presParOf" srcId="{0863C3A3-AC14-4790-BEB3-EDEC9C5300E4}" destId="{B52F7E37-8429-4EB2-9153-877CFA255E88}" srcOrd="3" destOrd="0" presId="urn:microsoft.com/office/officeart/2008/layout/VerticalCurvedList"/>
    <dgm:cxn modelId="{2BC41E5F-ABFA-4942-BF5E-2D4B7DD6FB59}" type="presParOf" srcId="{0863C3A3-AC14-4790-BEB3-EDEC9C5300E4}" destId="{71E8E354-A704-4AC0-9E84-D3893CC9A2C0}" srcOrd="4" destOrd="0" presId="urn:microsoft.com/office/officeart/2008/layout/VerticalCurvedList"/>
    <dgm:cxn modelId="{CBDEAC03-7F93-4BE5-BBD4-6C25117D8B37}" type="presParOf" srcId="{71E8E354-A704-4AC0-9E84-D3893CC9A2C0}" destId="{FF2B0475-D716-4CA7-B2CB-3868758BBF7B}" srcOrd="0" destOrd="0" presId="urn:microsoft.com/office/officeart/2008/layout/VerticalCurvedList"/>
    <dgm:cxn modelId="{AAF06F62-A71E-4F45-995B-32A1EFA116C6}" type="presParOf" srcId="{0863C3A3-AC14-4790-BEB3-EDEC9C5300E4}" destId="{94AA3078-8BA7-4407-BB97-7A7C73CE9F62}" srcOrd="5" destOrd="0" presId="urn:microsoft.com/office/officeart/2008/layout/VerticalCurvedList"/>
    <dgm:cxn modelId="{818C06F7-68CF-4649-AADB-DE978BDC853B}" type="presParOf" srcId="{0863C3A3-AC14-4790-BEB3-EDEC9C5300E4}" destId="{0B5F77FA-B6D9-4E01-8218-1105032AC55B}" srcOrd="6" destOrd="0" presId="urn:microsoft.com/office/officeart/2008/layout/VerticalCurvedList"/>
    <dgm:cxn modelId="{DE08975F-AAED-4E15-8163-02496239407D}" type="presParOf" srcId="{0B5F77FA-B6D9-4E01-8218-1105032AC55B}" destId="{EB039B78-3C5E-4C60-A016-D61339F030BC}" srcOrd="0" destOrd="0" presId="urn:microsoft.com/office/officeart/2008/layout/VerticalCurvedLis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E4822CBC-4603-43DE-B650-2E785C5547F3}" type="doc">
      <dgm:prSet loTypeId="urn:microsoft.com/office/officeart/2005/8/layout/arrow5" loCatId="process" qsTypeId="urn:microsoft.com/office/officeart/2005/8/quickstyle/simple1" qsCatId="simple" csTypeId="urn:microsoft.com/office/officeart/2005/8/colors/colorful5" csCatId="colorful" phldr="1"/>
      <dgm:spPr/>
      <dgm:t>
        <a:bodyPr/>
        <a:lstStyle/>
        <a:p>
          <a:endParaRPr lang="en-AU"/>
        </a:p>
      </dgm:t>
    </dgm:pt>
    <dgm:pt modelId="{29AAD04B-1E39-44FF-A61C-DCA46614BD89}">
      <dgm:prSet phldrT="[Text]" custT="1"/>
      <dgm:spPr/>
      <dgm:t>
        <a:bodyPr/>
        <a:lstStyle/>
        <a:p>
          <a:r>
            <a:rPr lang="en-AU" sz="1200" b="1" dirty="0" smtClean="0"/>
            <a:t>K1.15m in PNG</a:t>
          </a:r>
          <a:endParaRPr lang="en-AU" sz="1200" b="1" dirty="0"/>
        </a:p>
      </dgm:t>
    </dgm:pt>
    <dgm:pt modelId="{C8F739E8-D763-4BBC-A021-B4EB18CD55B1}" type="parTrans" cxnId="{3DC1F046-44B0-4070-9C13-0BDA12C3D9E6}">
      <dgm:prSet/>
      <dgm:spPr/>
      <dgm:t>
        <a:bodyPr/>
        <a:lstStyle/>
        <a:p>
          <a:endParaRPr lang="en-AU" sz="2000" b="1"/>
        </a:p>
      </dgm:t>
    </dgm:pt>
    <dgm:pt modelId="{7089202D-2E80-49FD-A363-1E5FEB73C6DC}" type="sibTrans" cxnId="{3DC1F046-44B0-4070-9C13-0BDA12C3D9E6}">
      <dgm:prSet/>
      <dgm:spPr/>
      <dgm:t>
        <a:bodyPr/>
        <a:lstStyle/>
        <a:p>
          <a:endParaRPr lang="en-AU" sz="2000" b="1"/>
        </a:p>
      </dgm:t>
    </dgm:pt>
    <dgm:pt modelId="{0C41F2CA-A92C-490D-B958-671C55B51D33}">
      <dgm:prSet phldrT="[Text]" custT="1"/>
      <dgm:spPr/>
      <dgm:t>
        <a:bodyPr/>
        <a:lstStyle/>
        <a:p>
          <a:r>
            <a:rPr lang="en-AU" sz="1200" b="1" dirty="0" smtClean="0"/>
            <a:t>~K250k Non PNG</a:t>
          </a:r>
          <a:endParaRPr lang="en-AU" sz="1200" b="1" dirty="0"/>
        </a:p>
      </dgm:t>
    </dgm:pt>
    <dgm:pt modelId="{F280C9B4-0F5A-452E-85E2-FCB8AE03F457}" type="parTrans" cxnId="{27ED60B2-0E87-4F5E-AF2A-B0454B61C61E}">
      <dgm:prSet/>
      <dgm:spPr/>
      <dgm:t>
        <a:bodyPr/>
        <a:lstStyle/>
        <a:p>
          <a:endParaRPr lang="en-AU" sz="2000" b="1"/>
        </a:p>
      </dgm:t>
    </dgm:pt>
    <dgm:pt modelId="{1F083578-A258-48A7-94B6-87B36D7FB241}" type="sibTrans" cxnId="{27ED60B2-0E87-4F5E-AF2A-B0454B61C61E}">
      <dgm:prSet/>
      <dgm:spPr/>
      <dgm:t>
        <a:bodyPr/>
        <a:lstStyle/>
        <a:p>
          <a:endParaRPr lang="en-AU" sz="2000" b="1"/>
        </a:p>
      </dgm:t>
    </dgm:pt>
    <dgm:pt modelId="{77B2C752-CA45-43A7-81D7-EA8A3473AB09}" type="pres">
      <dgm:prSet presAssocID="{E4822CBC-4603-43DE-B650-2E785C5547F3}" presName="diagram" presStyleCnt="0">
        <dgm:presLayoutVars>
          <dgm:dir/>
          <dgm:resizeHandles val="exact"/>
        </dgm:presLayoutVars>
      </dgm:prSet>
      <dgm:spPr/>
      <dgm:t>
        <a:bodyPr/>
        <a:lstStyle/>
        <a:p>
          <a:endParaRPr lang="en-AU"/>
        </a:p>
      </dgm:t>
    </dgm:pt>
    <dgm:pt modelId="{0E0E60BE-8419-40F5-8A6D-8DA0C847D985}" type="pres">
      <dgm:prSet presAssocID="{29AAD04B-1E39-44FF-A61C-DCA46614BD89}" presName="arrow" presStyleLbl="node1" presStyleIdx="0" presStyleCnt="2">
        <dgm:presLayoutVars>
          <dgm:bulletEnabled val="1"/>
        </dgm:presLayoutVars>
      </dgm:prSet>
      <dgm:spPr/>
      <dgm:t>
        <a:bodyPr/>
        <a:lstStyle/>
        <a:p>
          <a:endParaRPr lang="en-AU"/>
        </a:p>
      </dgm:t>
    </dgm:pt>
    <dgm:pt modelId="{4FA0F4DB-C44E-4DE2-AE79-B423ABA23362}" type="pres">
      <dgm:prSet presAssocID="{0C41F2CA-A92C-490D-B958-671C55B51D33}" presName="arrow" presStyleLbl="node1" presStyleIdx="1" presStyleCnt="2">
        <dgm:presLayoutVars>
          <dgm:bulletEnabled val="1"/>
        </dgm:presLayoutVars>
      </dgm:prSet>
      <dgm:spPr/>
      <dgm:t>
        <a:bodyPr/>
        <a:lstStyle/>
        <a:p>
          <a:endParaRPr lang="en-AU"/>
        </a:p>
      </dgm:t>
    </dgm:pt>
  </dgm:ptLst>
  <dgm:cxnLst>
    <dgm:cxn modelId="{3DC1F046-44B0-4070-9C13-0BDA12C3D9E6}" srcId="{E4822CBC-4603-43DE-B650-2E785C5547F3}" destId="{29AAD04B-1E39-44FF-A61C-DCA46614BD89}" srcOrd="0" destOrd="0" parTransId="{C8F739E8-D763-4BBC-A021-B4EB18CD55B1}" sibTransId="{7089202D-2E80-49FD-A363-1E5FEB73C6DC}"/>
    <dgm:cxn modelId="{EE2A673A-1B80-4CAE-B9CD-F3E016B3D431}" type="presOf" srcId="{E4822CBC-4603-43DE-B650-2E785C5547F3}" destId="{77B2C752-CA45-43A7-81D7-EA8A3473AB09}" srcOrd="0" destOrd="0" presId="urn:microsoft.com/office/officeart/2005/8/layout/arrow5"/>
    <dgm:cxn modelId="{27ED60B2-0E87-4F5E-AF2A-B0454B61C61E}" srcId="{E4822CBC-4603-43DE-B650-2E785C5547F3}" destId="{0C41F2CA-A92C-490D-B958-671C55B51D33}" srcOrd="1" destOrd="0" parTransId="{F280C9B4-0F5A-452E-85E2-FCB8AE03F457}" sibTransId="{1F083578-A258-48A7-94B6-87B36D7FB241}"/>
    <dgm:cxn modelId="{C8A35F7F-CC63-48DC-9D2A-BC13AE3521CD}" type="presOf" srcId="{0C41F2CA-A92C-490D-B958-671C55B51D33}" destId="{4FA0F4DB-C44E-4DE2-AE79-B423ABA23362}" srcOrd="0" destOrd="0" presId="urn:microsoft.com/office/officeart/2005/8/layout/arrow5"/>
    <dgm:cxn modelId="{6627D2C3-C1CC-4959-8BD1-45D12B8DB9EC}" type="presOf" srcId="{29AAD04B-1E39-44FF-A61C-DCA46614BD89}" destId="{0E0E60BE-8419-40F5-8A6D-8DA0C847D985}" srcOrd="0" destOrd="0" presId="urn:microsoft.com/office/officeart/2005/8/layout/arrow5"/>
    <dgm:cxn modelId="{1AA4AD32-7012-4FFF-B2DE-2878F1A54558}" type="presParOf" srcId="{77B2C752-CA45-43A7-81D7-EA8A3473AB09}" destId="{0E0E60BE-8419-40F5-8A6D-8DA0C847D985}" srcOrd="0" destOrd="0" presId="urn:microsoft.com/office/officeart/2005/8/layout/arrow5"/>
    <dgm:cxn modelId="{56430E7F-3AC8-4862-89EC-3B84F1BD37D3}" type="presParOf" srcId="{77B2C752-CA45-43A7-81D7-EA8A3473AB09}" destId="{4FA0F4DB-C44E-4DE2-AE79-B423ABA23362}" srcOrd="1" destOrd="0" presId="urn:microsoft.com/office/officeart/2005/8/layout/arrow5"/>
  </dgm:cxnLst>
  <dgm:bg/>
  <dgm:whole/>
  <dgm:extLst>
    <a:ext uri="http://schemas.microsoft.com/office/drawing/2008/diagram">
      <dsp:dataModelExt xmlns:dsp="http://schemas.microsoft.com/office/drawing/2008/diagram" relId="rId15"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FD4519BA-FA5E-4486-AB18-9690D3CCC714}" type="doc">
      <dgm:prSet loTypeId="urn:microsoft.com/office/officeart/2008/layout/VerticalCurvedList" loCatId="list" qsTypeId="urn:microsoft.com/office/officeart/2005/8/quickstyle/3d2" qsCatId="3D" csTypeId="urn:microsoft.com/office/officeart/2005/8/colors/accent3_1" csCatId="accent3" phldr="1"/>
      <dgm:spPr/>
      <dgm:t>
        <a:bodyPr/>
        <a:lstStyle/>
        <a:p>
          <a:endParaRPr lang="en-AU"/>
        </a:p>
      </dgm:t>
    </dgm:pt>
    <dgm:pt modelId="{5D56F5CF-2CB4-490D-BBE0-C27F306FB964}">
      <dgm:prSet phldrT="[Text]" custT="1"/>
      <dgm:spPr/>
      <dgm:t>
        <a:bodyPr/>
        <a:lstStyle/>
        <a:p>
          <a:r>
            <a:rPr lang="en-AU" sz="1600" dirty="0" smtClean="0"/>
            <a:t> </a:t>
          </a:r>
          <a:r>
            <a:rPr lang="en-AU" sz="1800" dirty="0" smtClean="0"/>
            <a:t> </a:t>
          </a:r>
          <a:r>
            <a:rPr lang="en-AU" sz="1800" b="1" dirty="0" smtClean="0">
              <a:solidFill>
                <a:schemeClr val="accent3">
                  <a:lumMod val="75000"/>
                </a:schemeClr>
              </a:solidFill>
            </a:rPr>
            <a:t>36.5m</a:t>
          </a:r>
          <a:r>
            <a:rPr lang="en-AU" sz="1600" b="1" dirty="0" smtClean="0">
              <a:solidFill>
                <a:schemeClr val="accent3">
                  <a:lumMod val="75000"/>
                </a:schemeClr>
              </a:solidFill>
            </a:rPr>
            <a:t> </a:t>
          </a:r>
          <a:r>
            <a:rPr lang="en-AU" sz="1600" b="1" dirty="0" smtClean="0">
              <a:solidFill>
                <a:schemeClr val="tx1"/>
              </a:solidFill>
            </a:rPr>
            <a:t>ATM </a:t>
          </a:r>
          <a:r>
            <a:rPr lang="en-AU" sz="1600" b="1" dirty="0" smtClean="0"/>
            <a:t>Transactions in PNG</a:t>
          </a:r>
          <a:endParaRPr lang="en-AU" sz="1400" b="1" dirty="0"/>
        </a:p>
      </dgm:t>
    </dgm:pt>
    <dgm:pt modelId="{58356DDD-308B-454C-BC57-2759C71730F8}" type="parTrans" cxnId="{A28D489B-543B-4B30-BB4A-848A64704D2C}">
      <dgm:prSet/>
      <dgm:spPr/>
      <dgm:t>
        <a:bodyPr/>
        <a:lstStyle/>
        <a:p>
          <a:endParaRPr lang="en-AU"/>
        </a:p>
      </dgm:t>
    </dgm:pt>
    <dgm:pt modelId="{65BE86CF-875B-456C-8D51-A44CEB342114}" type="sibTrans" cxnId="{A28D489B-543B-4B30-BB4A-848A64704D2C}">
      <dgm:prSet/>
      <dgm:spPr/>
      <dgm:t>
        <a:bodyPr/>
        <a:lstStyle/>
        <a:p>
          <a:endParaRPr lang="en-AU"/>
        </a:p>
      </dgm:t>
    </dgm:pt>
    <dgm:pt modelId="{8081B381-BEE4-420E-B523-6313132A6F16}">
      <dgm:prSet phldrT="[Text]" custT="1"/>
      <dgm:spPr/>
      <dgm:t>
        <a:bodyPr/>
        <a:lstStyle/>
        <a:p>
          <a:r>
            <a:rPr lang="en-AU" sz="1800" b="1" dirty="0" smtClean="0">
              <a:solidFill>
                <a:schemeClr val="accent3">
                  <a:lumMod val="75000"/>
                </a:schemeClr>
              </a:solidFill>
            </a:rPr>
            <a:t>499</a:t>
          </a:r>
          <a:r>
            <a:rPr lang="en-AU" sz="1600" b="1" dirty="0" smtClean="0"/>
            <a:t> ATM’s across the region</a:t>
          </a:r>
          <a:endParaRPr lang="en-AU" sz="1600" b="1" dirty="0"/>
        </a:p>
      </dgm:t>
    </dgm:pt>
    <dgm:pt modelId="{8277B09B-BB89-4EC3-A72B-37F8DC9619BD}" type="parTrans" cxnId="{86CA4892-E3EB-4417-9684-4E8E7CAF901C}">
      <dgm:prSet/>
      <dgm:spPr/>
      <dgm:t>
        <a:bodyPr/>
        <a:lstStyle/>
        <a:p>
          <a:endParaRPr lang="en-AU"/>
        </a:p>
      </dgm:t>
    </dgm:pt>
    <dgm:pt modelId="{E0FEBD71-1899-4559-9246-649F609000E7}" type="sibTrans" cxnId="{86CA4892-E3EB-4417-9684-4E8E7CAF901C}">
      <dgm:prSet/>
      <dgm:spPr/>
      <dgm:t>
        <a:bodyPr/>
        <a:lstStyle/>
        <a:p>
          <a:endParaRPr lang="en-AU"/>
        </a:p>
      </dgm:t>
    </dgm:pt>
    <dgm:pt modelId="{7654F91B-157F-465E-979A-284BEAE7ED4B}">
      <dgm:prSet phldrT="[Text]" custT="1"/>
      <dgm:spPr/>
      <dgm:t>
        <a:bodyPr/>
        <a:lstStyle/>
        <a:p>
          <a:r>
            <a:rPr lang="en-AU" sz="1400" b="1" dirty="0" smtClean="0"/>
            <a:t>ATM allows mobile top up and cash deposit</a:t>
          </a:r>
          <a:endParaRPr lang="en-AU" sz="1400" b="1" dirty="0"/>
        </a:p>
      </dgm:t>
    </dgm:pt>
    <dgm:pt modelId="{C5012A4B-FAC5-4179-8141-880BFCB34370}" type="parTrans" cxnId="{A4C771D5-878C-44B4-BB7F-9400A14C8CAA}">
      <dgm:prSet/>
      <dgm:spPr/>
      <dgm:t>
        <a:bodyPr/>
        <a:lstStyle/>
        <a:p>
          <a:endParaRPr lang="en-AU"/>
        </a:p>
      </dgm:t>
    </dgm:pt>
    <dgm:pt modelId="{75AF6EAC-5E95-46BF-A690-4A0DAC83F432}" type="sibTrans" cxnId="{A4C771D5-878C-44B4-BB7F-9400A14C8CAA}">
      <dgm:prSet/>
      <dgm:spPr/>
      <dgm:t>
        <a:bodyPr/>
        <a:lstStyle/>
        <a:p>
          <a:endParaRPr lang="en-AU"/>
        </a:p>
      </dgm:t>
    </dgm:pt>
    <dgm:pt modelId="{25C927D3-D036-4B91-B3E1-58FF2DF0E68A}" type="pres">
      <dgm:prSet presAssocID="{FD4519BA-FA5E-4486-AB18-9690D3CCC714}" presName="Name0" presStyleCnt="0">
        <dgm:presLayoutVars>
          <dgm:chMax val="7"/>
          <dgm:chPref val="7"/>
          <dgm:dir/>
        </dgm:presLayoutVars>
      </dgm:prSet>
      <dgm:spPr/>
      <dgm:t>
        <a:bodyPr/>
        <a:lstStyle/>
        <a:p>
          <a:endParaRPr lang="en-AU"/>
        </a:p>
      </dgm:t>
    </dgm:pt>
    <dgm:pt modelId="{0863C3A3-AC14-4790-BEB3-EDEC9C5300E4}" type="pres">
      <dgm:prSet presAssocID="{FD4519BA-FA5E-4486-AB18-9690D3CCC714}" presName="Name1" presStyleCnt="0"/>
      <dgm:spPr/>
    </dgm:pt>
    <dgm:pt modelId="{5C7B106E-3ABE-4986-A90D-FBB8C51EC38C}" type="pres">
      <dgm:prSet presAssocID="{FD4519BA-FA5E-4486-AB18-9690D3CCC714}" presName="cycle" presStyleCnt="0"/>
      <dgm:spPr/>
    </dgm:pt>
    <dgm:pt modelId="{9022C39D-F329-472A-AF0B-CEE4CDB90DBF}" type="pres">
      <dgm:prSet presAssocID="{FD4519BA-FA5E-4486-AB18-9690D3CCC714}" presName="srcNode" presStyleLbl="node1" presStyleIdx="0" presStyleCnt="3"/>
      <dgm:spPr/>
    </dgm:pt>
    <dgm:pt modelId="{F49E49AB-E3F1-44BF-99AD-404F2D7CA678}" type="pres">
      <dgm:prSet presAssocID="{FD4519BA-FA5E-4486-AB18-9690D3CCC714}" presName="conn" presStyleLbl="parChTrans1D2" presStyleIdx="0" presStyleCnt="1"/>
      <dgm:spPr/>
      <dgm:t>
        <a:bodyPr/>
        <a:lstStyle/>
        <a:p>
          <a:endParaRPr lang="en-AU"/>
        </a:p>
      </dgm:t>
    </dgm:pt>
    <dgm:pt modelId="{6048CEAF-1AE1-4B2D-A0FA-7230C42C8222}" type="pres">
      <dgm:prSet presAssocID="{FD4519BA-FA5E-4486-AB18-9690D3CCC714}" presName="extraNode" presStyleLbl="node1" presStyleIdx="0" presStyleCnt="3"/>
      <dgm:spPr/>
    </dgm:pt>
    <dgm:pt modelId="{7B41029D-D2EC-4B45-9EB2-5133850B90F5}" type="pres">
      <dgm:prSet presAssocID="{FD4519BA-FA5E-4486-AB18-9690D3CCC714}" presName="dstNode" presStyleLbl="node1" presStyleIdx="0" presStyleCnt="3"/>
      <dgm:spPr/>
    </dgm:pt>
    <dgm:pt modelId="{5329B230-51DE-484A-8E35-1BDBD197164D}" type="pres">
      <dgm:prSet presAssocID="{5D56F5CF-2CB4-490D-BBE0-C27F306FB964}" presName="text_1" presStyleLbl="node1" presStyleIdx="0" presStyleCnt="3">
        <dgm:presLayoutVars>
          <dgm:bulletEnabled val="1"/>
        </dgm:presLayoutVars>
      </dgm:prSet>
      <dgm:spPr/>
      <dgm:t>
        <a:bodyPr/>
        <a:lstStyle/>
        <a:p>
          <a:endParaRPr lang="en-AU"/>
        </a:p>
      </dgm:t>
    </dgm:pt>
    <dgm:pt modelId="{84B1FF0B-A83A-48ED-9635-91B8E4BD3676}" type="pres">
      <dgm:prSet presAssocID="{5D56F5CF-2CB4-490D-BBE0-C27F306FB964}" presName="accent_1" presStyleCnt="0"/>
      <dgm:spPr/>
    </dgm:pt>
    <dgm:pt modelId="{DCCA2F1F-812B-4C4A-A265-E09572EE0DA5}" type="pres">
      <dgm:prSet presAssocID="{5D56F5CF-2CB4-490D-BBE0-C27F306FB964}" presName="accentRepeatNode" presStyleLbl="solidFgAcc1" presStyleIdx="0" presStyleCnt="3"/>
      <dgm:spPr/>
    </dgm:pt>
    <dgm:pt modelId="{B52F7E37-8429-4EB2-9153-877CFA255E88}" type="pres">
      <dgm:prSet presAssocID="{8081B381-BEE4-420E-B523-6313132A6F16}" presName="text_2" presStyleLbl="node1" presStyleIdx="1" presStyleCnt="3">
        <dgm:presLayoutVars>
          <dgm:bulletEnabled val="1"/>
        </dgm:presLayoutVars>
      </dgm:prSet>
      <dgm:spPr/>
      <dgm:t>
        <a:bodyPr/>
        <a:lstStyle/>
        <a:p>
          <a:endParaRPr lang="en-AU"/>
        </a:p>
      </dgm:t>
    </dgm:pt>
    <dgm:pt modelId="{71E8E354-A704-4AC0-9E84-D3893CC9A2C0}" type="pres">
      <dgm:prSet presAssocID="{8081B381-BEE4-420E-B523-6313132A6F16}" presName="accent_2" presStyleCnt="0"/>
      <dgm:spPr/>
    </dgm:pt>
    <dgm:pt modelId="{FF2B0475-D716-4CA7-B2CB-3868758BBF7B}" type="pres">
      <dgm:prSet presAssocID="{8081B381-BEE4-420E-B523-6313132A6F16}" presName="accentRepeatNode" presStyleLbl="solidFgAcc1" presStyleIdx="1" presStyleCnt="3"/>
      <dgm:spPr/>
    </dgm:pt>
    <dgm:pt modelId="{94AA3078-8BA7-4407-BB97-7A7C73CE9F62}" type="pres">
      <dgm:prSet presAssocID="{7654F91B-157F-465E-979A-284BEAE7ED4B}" presName="text_3" presStyleLbl="node1" presStyleIdx="2" presStyleCnt="3">
        <dgm:presLayoutVars>
          <dgm:bulletEnabled val="1"/>
        </dgm:presLayoutVars>
      </dgm:prSet>
      <dgm:spPr/>
      <dgm:t>
        <a:bodyPr/>
        <a:lstStyle/>
        <a:p>
          <a:endParaRPr lang="en-AU"/>
        </a:p>
      </dgm:t>
    </dgm:pt>
    <dgm:pt modelId="{0B5F77FA-B6D9-4E01-8218-1105032AC55B}" type="pres">
      <dgm:prSet presAssocID="{7654F91B-157F-465E-979A-284BEAE7ED4B}" presName="accent_3" presStyleCnt="0"/>
      <dgm:spPr/>
    </dgm:pt>
    <dgm:pt modelId="{EB039B78-3C5E-4C60-A016-D61339F030BC}" type="pres">
      <dgm:prSet presAssocID="{7654F91B-157F-465E-979A-284BEAE7ED4B}" presName="accentRepeatNode" presStyleLbl="solidFgAcc1" presStyleIdx="2" presStyleCnt="3"/>
      <dgm:spPr/>
    </dgm:pt>
  </dgm:ptLst>
  <dgm:cxnLst>
    <dgm:cxn modelId="{A28D489B-543B-4B30-BB4A-848A64704D2C}" srcId="{FD4519BA-FA5E-4486-AB18-9690D3CCC714}" destId="{5D56F5CF-2CB4-490D-BBE0-C27F306FB964}" srcOrd="0" destOrd="0" parTransId="{58356DDD-308B-454C-BC57-2759C71730F8}" sibTransId="{65BE86CF-875B-456C-8D51-A44CEB342114}"/>
    <dgm:cxn modelId="{FFD6279C-6B4A-4F11-BB05-F2223DCC1D28}" type="presOf" srcId="{65BE86CF-875B-456C-8D51-A44CEB342114}" destId="{F49E49AB-E3F1-44BF-99AD-404F2D7CA678}" srcOrd="0" destOrd="0" presId="urn:microsoft.com/office/officeart/2008/layout/VerticalCurvedList"/>
    <dgm:cxn modelId="{50A83254-C925-4768-BB70-56299FB235D2}" type="presOf" srcId="{8081B381-BEE4-420E-B523-6313132A6F16}" destId="{B52F7E37-8429-4EB2-9153-877CFA255E88}" srcOrd="0" destOrd="0" presId="urn:microsoft.com/office/officeart/2008/layout/VerticalCurvedList"/>
    <dgm:cxn modelId="{93185B25-315B-4E9B-8AF0-F7CF1C5A947B}" type="presOf" srcId="{FD4519BA-FA5E-4486-AB18-9690D3CCC714}" destId="{25C927D3-D036-4B91-B3E1-58FF2DF0E68A}" srcOrd="0" destOrd="0" presId="urn:microsoft.com/office/officeart/2008/layout/VerticalCurvedList"/>
    <dgm:cxn modelId="{8E1EF00F-231E-4039-82D0-2289565DCFEC}" type="presOf" srcId="{5D56F5CF-2CB4-490D-BBE0-C27F306FB964}" destId="{5329B230-51DE-484A-8E35-1BDBD197164D}" srcOrd="0" destOrd="0" presId="urn:microsoft.com/office/officeart/2008/layout/VerticalCurvedList"/>
    <dgm:cxn modelId="{A4C771D5-878C-44B4-BB7F-9400A14C8CAA}" srcId="{FD4519BA-FA5E-4486-AB18-9690D3CCC714}" destId="{7654F91B-157F-465E-979A-284BEAE7ED4B}" srcOrd="2" destOrd="0" parTransId="{C5012A4B-FAC5-4179-8141-880BFCB34370}" sibTransId="{75AF6EAC-5E95-46BF-A690-4A0DAC83F432}"/>
    <dgm:cxn modelId="{86CA4892-E3EB-4417-9684-4E8E7CAF901C}" srcId="{FD4519BA-FA5E-4486-AB18-9690D3CCC714}" destId="{8081B381-BEE4-420E-B523-6313132A6F16}" srcOrd="1" destOrd="0" parTransId="{8277B09B-BB89-4EC3-A72B-37F8DC9619BD}" sibTransId="{E0FEBD71-1899-4559-9246-649F609000E7}"/>
    <dgm:cxn modelId="{4CEED4CF-6E18-4FB1-BCDC-42AAF770E644}" type="presOf" srcId="{7654F91B-157F-465E-979A-284BEAE7ED4B}" destId="{94AA3078-8BA7-4407-BB97-7A7C73CE9F62}" srcOrd="0" destOrd="0" presId="urn:microsoft.com/office/officeart/2008/layout/VerticalCurvedList"/>
    <dgm:cxn modelId="{76A41567-5517-499C-B88D-F397AB3EA946}" type="presParOf" srcId="{25C927D3-D036-4B91-B3E1-58FF2DF0E68A}" destId="{0863C3A3-AC14-4790-BEB3-EDEC9C5300E4}" srcOrd="0" destOrd="0" presId="urn:microsoft.com/office/officeart/2008/layout/VerticalCurvedList"/>
    <dgm:cxn modelId="{68A08F98-4C91-446F-BFF4-D96DDFBE98C4}" type="presParOf" srcId="{0863C3A3-AC14-4790-BEB3-EDEC9C5300E4}" destId="{5C7B106E-3ABE-4986-A90D-FBB8C51EC38C}" srcOrd="0" destOrd="0" presId="urn:microsoft.com/office/officeart/2008/layout/VerticalCurvedList"/>
    <dgm:cxn modelId="{A3433D0D-BBD4-4120-91E7-7F6D94F48CFB}" type="presParOf" srcId="{5C7B106E-3ABE-4986-A90D-FBB8C51EC38C}" destId="{9022C39D-F329-472A-AF0B-CEE4CDB90DBF}" srcOrd="0" destOrd="0" presId="urn:microsoft.com/office/officeart/2008/layout/VerticalCurvedList"/>
    <dgm:cxn modelId="{55594198-847A-4579-9B74-3A617BB17DF0}" type="presParOf" srcId="{5C7B106E-3ABE-4986-A90D-FBB8C51EC38C}" destId="{F49E49AB-E3F1-44BF-99AD-404F2D7CA678}" srcOrd="1" destOrd="0" presId="urn:microsoft.com/office/officeart/2008/layout/VerticalCurvedList"/>
    <dgm:cxn modelId="{C7D750E9-D168-4B81-A3A3-3C243BC2A159}" type="presParOf" srcId="{5C7B106E-3ABE-4986-A90D-FBB8C51EC38C}" destId="{6048CEAF-1AE1-4B2D-A0FA-7230C42C8222}" srcOrd="2" destOrd="0" presId="urn:microsoft.com/office/officeart/2008/layout/VerticalCurvedList"/>
    <dgm:cxn modelId="{D6BE169E-BEEC-4B52-844C-4771B73CCF6C}" type="presParOf" srcId="{5C7B106E-3ABE-4986-A90D-FBB8C51EC38C}" destId="{7B41029D-D2EC-4B45-9EB2-5133850B90F5}" srcOrd="3" destOrd="0" presId="urn:microsoft.com/office/officeart/2008/layout/VerticalCurvedList"/>
    <dgm:cxn modelId="{0694BC71-3A3E-4D98-BA2F-FBEAA102BD0D}" type="presParOf" srcId="{0863C3A3-AC14-4790-BEB3-EDEC9C5300E4}" destId="{5329B230-51DE-484A-8E35-1BDBD197164D}" srcOrd="1" destOrd="0" presId="urn:microsoft.com/office/officeart/2008/layout/VerticalCurvedList"/>
    <dgm:cxn modelId="{7C11C643-93E0-4AB4-BD57-2151AC81B476}" type="presParOf" srcId="{0863C3A3-AC14-4790-BEB3-EDEC9C5300E4}" destId="{84B1FF0B-A83A-48ED-9635-91B8E4BD3676}" srcOrd="2" destOrd="0" presId="urn:microsoft.com/office/officeart/2008/layout/VerticalCurvedList"/>
    <dgm:cxn modelId="{A38CCE44-0676-475D-BEAE-BFF175AD4F9A}" type="presParOf" srcId="{84B1FF0B-A83A-48ED-9635-91B8E4BD3676}" destId="{DCCA2F1F-812B-4C4A-A265-E09572EE0DA5}" srcOrd="0" destOrd="0" presId="urn:microsoft.com/office/officeart/2008/layout/VerticalCurvedList"/>
    <dgm:cxn modelId="{4DEEFFAC-2CE8-4DEC-BF57-D653EE3FB643}" type="presParOf" srcId="{0863C3A3-AC14-4790-BEB3-EDEC9C5300E4}" destId="{B52F7E37-8429-4EB2-9153-877CFA255E88}" srcOrd="3" destOrd="0" presId="urn:microsoft.com/office/officeart/2008/layout/VerticalCurvedList"/>
    <dgm:cxn modelId="{CA10867C-E9F5-44CB-B1E5-610DD8F7FD5C}" type="presParOf" srcId="{0863C3A3-AC14-4790-BEB3-EDEC9C5300E4}" destId="{71E8E354-A704-4AC0-9E84-D3893CC9A2C0}" srcOrd="4" destOrd="0" presId="urn:microsoft.com/office/officeart/2008/layout/VerticalCurvedList"/>
    <dgm:cxn modelId="{D37FEA47-E47B-4F92-A66F-6ADDC6E319EA}" type="presParOf" srcId="{71E8E354-A704-4AC0-9E84-D3893CC9A2C0}" destId="{FF2B0475-D716-4CA7-B2CB-3868758BBF7B}" srcOrd="0" destOrd="0" presId="urn:microsoft.com/office/officeart/2008/layout/VerticalCurvedList"/>
    <dgm:cxn modelId="{1C0E0204-5E4B-4E0E-A274-7E2A481C0076}" type="presParOf" srcId="{0863C3A3-AC14-4790-BEB3-EDEC9C5300E4}" destId="{94AA3078-8BA7-4407-BB97-7A7C73CE9F62}" srcOrd="5" destOrd="0" presId="urn:microsoft.com/office/officeart/2008/layout/VerticalCurvedList"/>
    <dgm:cxn modelId="{6299EF07-65EF-4FFF-A751-EB5BA02F2BED}" type="presParOf" srcId="{0863C3A3-AC14-4790-BEB3-EDEC9C5300E4}" destId="{0B5F77FA-B6D9-4E01-8218-1105032AC55B}" srcOrd="6" destOrd="0" presId="urn:microsoft.com/office/officeart/2008/layout/VerticalCurvedList"/>
    <dgm:cxn modelId="{8DC87EBB-739F-4BE4-8DB9-48092BB7E70A}" type="presParOf" srcId="{0B5F77FA-B6D9-4E01-8218-1105032AC55B}" destId="{EB039B78-3C5E-4C60-A016-D61339F030BC}" srcOrd="0" destOrd="0" presId="urn:microsoft.com/office/officeart/2008/layout/VerticalCurvedList"/>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FD4519BA-FA5E-4486-AB18-9690D3CCC714}" type="doc">
      <dgm:prSet loTypeId="urn:microsoft.com/office/officeart/2005/8/layout/hList1" loCatId="list" qsTypeId="urn:microsoft.com/office/officeart/2005/8/quickstyle/3d1" qsCatId="3D" csTypeId="urn:microsoft.com/office/officeart/2005/8/colors/accent3_2" csCatId="accent3" phldr="1"/>
      <dgm:spPr/>
      <dgm:t>
        <a:bodyPr/>
        <a:lstStyle/>
        <a:p>
          <a:endParaRPr lang="en-AU"/>
        </a:p>
      </dgm:t>
    </dgm:pt>
    <dgm:pt modelId="{472542D8-1F56-4DCC-8ED2-64E4816C2CD6}">
      <dgm:prSet phldrT="[Text]" custT="1"/>
      <dgm:spPr/>
      <dgm:t>
        <a:bodyPr/>
        <a:lstStyle/>
        <a:p>
          <a:r>
            <a:rPr lang="en-AU" sz="1400" b="1" dirty="0" smtClean="0"/>
            <a:t>Customers</a:t>
          </a:r>
          <a:endParaRPr lang="en-AU" sz="1200" b="1" dirty="0"/>
        </a:p>
      </dgm:t>
    </dgm:pt>
    <dgm:pt modelId="{8AB9C182-F380-4FF3-B47F-EB084BBFF5BE}" type="parTrans" cxnId="{5A940656-5CB1-4969-A728-C3E80603B71D}">
      <dgm:prSet/>
      <dgm:spPr/>
      <dgm:t>
        <a:bodyPr/>
        <a:lstStyle/>
        <a:p>
          <a:endParaRPr lang="en-AU"/>
        </a:p>
      </dgm:t>
    </dgm:pt>
    <dgm:pt modelId="{B1D2338D-7C76-4617-9793-B187241998AB}" type="sibTrans" cxnId="{5A940656-5CB1-4969-A728-C3E80603B71D}">
      <dgm:prSet/>
      <dgm:spPr/>
      <dgm:t>
        <a:bodyPr/>
        <a:lstStyle/>
        <a:p>
          <a:endParaRPr lang="en-AU"/>
        </a:p>
      </dgm:t>
    </dgm:pt>
    <dgm:pt modelId="{138BA3CF-48AF-43BE-8890-ED20A96B0A25}">
      <dgm:prSet phldrT="[Text]" custT="1"/>
      <dgm:spPr/>
      <dgm:t>
        <a:bodyPr/>
        <a:lstStyle/>
        <a:p>
          <a:r>
            <a:rPr lang="en-AU" sz="1400" b="1" dirty="0" smtClean="0"/>
            <a:t>Loans</a:t>
          </a:r>
          <a:endParaRPr lang="en-AU" sz="1400" b="1" dirty="0"/>
        </a:p>
      </dgm:t>
    </dgm:pt>
    <dgm:pt modelId="{C3F85C4E-D33C-4228-86D2-032439F9209F}" type="parTrans" cxnId="{F6EFC194-6023-4790-B822-CBBB4EF10AF2}">
      <dgm:prSet/>
      <dgm:spPr/>
      <dgm:t>
        <a:bodyPr/>
        <a:lstStyle/>
        <a:p>
          <a:endParaRPr lang="en-AU"/>
        </a:p>
      </dgm:t>
    </dgm:pt>
    <dgm:pt modelId="{06F3207E-9964-47EC-92FC-72EA62F5F4A0}" type="sibTrans" cxnId="{F6EFC194-6023-4790-B822-CBBB4EF10AF2}">
      <dgm:prSet/>
      <dgm:spPr/>
      <dgm:t>
        <a:bodyPr/>
        <a:lstStyle/>
        <a:p>
          <a:endParaRPr lang="en-AU"/>
        </a:p>
      </dgm:t>
    </dgm:pt>
    <dgm:pt modelId="{5367C430-EBE9-4A99-8DEA-DA8CF8624798}">
      <dgm:prSet phldrT="[Text]" custT="1"/>
      <dgm:spPr/>
      <dgm:t>
        <a:bodyPr/>
        <a:lstStyle/>
        <a:p>
          <a:r>
            <a:rPr lang="en-AU" sz="1400" b="1" dirty="0" smtClean="0"/>
            <a:t>Deposits</a:t>
          </a:r>
          <a:endParaRPr lang="en-AU" sz="1000" b="1" dirty="0"/>
        </a:p>
      </dgm:t>
    </dgm:pt>
    <dgm:pt modelId="{34972BEA-0CFD-495C-B62C-50F2A3436FAE}" type="parTrans" cxnId="{26834460-159B-41F1-A6DA-DAE9F01BC068}">
      <dgm:prSet/>
      <dgm:spPr/>
      <dgm:t>
        <a:bodyPr/>
        <a:lstStyle/>
        <a:p>
          <a:endParaRPr lang="en-AU"/>
        </a:p>
      </dgm:t>
    </dgm:pt>
    <dgm:pt modelId="{E760841D-8C7A-4EF0-95B9-85425DADBFFE}" type="sibTrans" cxnId="{26834460-159B-41F1-A6DA-DAE9F01BC068}">
      <dgm:prSet/>
      <dgm:spPr/>
      <dgm:t>
        <a:bodyPr/>
        <a:lstStyle/>
        <a:p>
          <a:endParaRPr lang="en-AU"/>
        </a:p>
      </dgm:t>
    </dgm:pt>
    <dgm:pt modelId="{4694FD8B-D6AE-481A-9107-36420F98B852}">
      <dgm:prSet custT="1"/>
      <dgm:spPr/>
      <dgm:t>
        <a:bodyPr/>
        <a:lstStyle/>
        <a:p>
          <a:r>
            <a:rPr lang="en-AU" sz="1800" b="1" dirty="0" smtClean="0">
              <a:solidFill>
                <a:schemeClr val="accent3">
                  <a:lumMod val="50000"/>
                </a:schemeClr>
              </a:solidFill>
            </a:rPr>
            <a:t>~26k</a:t>
          </a:r>
          <a:endParaRPr lang="en-AU" sz="1800" b="1" dirty="0">
            <a:solidFill>
              <a:schemeClr val="accent3">
                <a:lumMod val="50000"/>
              </a:schemeClr>
            </a:solidFill>
          </a:endParaRPr>
        </a:p>
      </dgm:t>
    </dgm:pt>
    <dgm:pt modelId="{10D1EA75-FFEF-4938-A5C1-5570D4D83E23}" type="parTrans" cxnId="{9CFE6364-8F4E-49B8-A7D8-E298D9560855}">
      <dgm:prSet/>
      <dgm:spPr/>
      <dgm:t>
        <a:bodyPr/>
        <a:lstStyle/>
        <a:p>
          <a:endParaRPr lang="en-AU"/>
        </a:p>
      </dgm:t>
    </dgm:pt>
    <dgm:pt modelId="{3DA061CB-33B0-4C80-9CD0-A01C7E43F12F}" type="sibTrans" cxnId="{9CFE6364-8F4E-49B8-A7D8-E298D9560855}">
      <dgm:prSet/>
      <dgm:spPr/>
      <dgm:t>
        <a:bodyPr/>
        <a:lstStyle/>
        <a:p>
          <a:endParaRPr lang="en-AU"/>
        </a:p>
      </dgm:t>
    </dgm:pt>
    <dgm:pt modelId="{407D5A9A-BB49-49D6-9396-9CE7DC2B8A1E}">
      <dgm:prSet custT="1"/>
      <dgm:spPr/>
      <dgm:t>
        <a:bodyPr/>
        <a:lstStyle/>
        <a:p>
          <a:r>
            <a:rPr lang="en-AU" sz="1800" b="1" dirty="0" smtClean="0">
              <a:solidFill>
                <a:schemeClr val="accent3">
                  <a:lumMod val="50000"/>
                </a:schemeClr>
              </a:solidFill>
            </a:rPr>
            <a:t>K28m</a:t>
          </a:r>
          <a:endParaRPr lang="en-AU" sz="1800" b="1" dirty="0">
            <a:solidFill>
              <a:schemeClr val="accent3">
                <a:lumMod val="50000"/>
              </a:schemeClr>
            </a:solidFill>
          </a:endParaRPr>
        </a:p>
      </dgm:t>
    </dgm:pt>
    <dgm:pt modelId="{B9CDF96D-7522-4363-B57E-F56F1C4B9F5A}" type="parTrans" cxnId="{AA6B6A28-DD70-4B63-A3E6-10C0F31F9384}">
      <dgm:prSet/>
      <dgm:spPr/>
      <dgm:t>
        <a:bodyPr/>
        <a:lstStyle/>
        <a:p>
          <a:endParaRPr lang="en-AU"/>
        </a:p>
      </dgm:t>
    </dgm:pt>
    <dgm:pt modelId="{9088BB0A-5FB7-4707-A734-9BF69F13FDD2}" type="sibTrans" cxnId="{AA6B6A28-DD70-4B63-A3E6-10C0F31F9384}">
      <dgm:prSet/>
      <dgm:spPr/>
      <dgm:t>
        <a:bodyPr/>
        <a:lstStyle/>
        <a:p>
          <a:endParaRPr lang="en-AU"/>
        </a:p>
      </dgm:t>
    </dgm:pt>
    <dgm:pt modelId="{F67E3433-4E98-473C-A4A3-9A656F8A05C4}">
      <dgm:prSet custT="1"/>
      <dgm:spPr/>
      <dgm:t>
        <a:bodyPr/>
        <a:lstStyle/>
        <a:p>
          <a:r>
            <a:rPr lang="en-AU" sz="1800" b="1" dirty="0" smtClean="0">
              <a:solidFill>
                <a:schemeClr val="accent3">
                  <a:lumMod val="50000"/>
                </a:schemeClr>
              </a:solidFill>
            </a:rPr>
            <a:t>K396m</a:t>
          </a:r>
          <a:endParaRPr lang="en-AU" sz="1800" b="1" dirty="0">
            <a:solidFill>
              <a:schemeClr val="accent3">
                <a:lumMod val="50000"/>
              </a:schemeClr>
            </a:solidFill>
          </a:endParaRPr>
        </a:p>
      </dgm:t>
    </dgm:pt>
    <dgm:pt modelId="{CC04B245-6464-45E7-B7E3-17BA00C490B6}" type="parTrans" cxnId="{588AD901-B138-4707-9868-2DCC912CF3DA}">
      <dgm:prSet/>
      <dgm:spPr/>
      <dgm:t>
        <a:bodyPr/>
        <a:lstStyle/>
        <a:p>
          <a:endParaRPr lang="en-AU"/>
        </a:p>
      </dgm:t>
    </dgm:pt>
    <dgm:pt modelId="{04654C5C-CBCB-4395-BE62-FB18B901FCDD}" type="sibTrans" cxnId="{588AD901-B138-4707-9868-2DCC912CF3DA}">
      <dgm:prSet/>
      <dgm:spPr/>
      <dgm:t>
        <a:bodyPr/>
        <a:lstStyle/>
        <a:p>
          <a:endParaRPr lang="en-AU"/>
        </a:p>
      </dgm:t>
    </dgm:pt>
    <dgm:pt modelId="{A16B62C0-2E8F-42B4-A8AE-29F030FD88CE}" type="pres">
      <dgm:prSet presAssocID="{FD4519BA-FA5E-4486-AB18-9690D3CCC714}" presName="Name0" presStyleCnt="0">
        <dgm:presLayoutVars>
          <dgm:dir/>
          <dgm:animLvl val="lvl"/>
          <dgm:resizeHandles val="exact"/>
        </dgm:presLayoutVars>
      </dgm:prSet>
      <dgm:spPr/>
      <dgm:t>
        <a:bodyPr/>
        <a:lstStyle/>
        <a:p>
          <a:endParaRPr lang="en-AU"/>
        </a:p>
      </dgm:t>
    </dgm:pt>
    <dgm:pt modelId="{2D28ED4D-E31B-4A0A-BF11-A0FE30B8B5EF}" type="pres">
      <dgm:prSet presAssocID="{472542D8-1F56-4DCC-8ED2-64E4816C2CD6}" presName="composite" presStyleCnt="0"/>
      <dgm:spPr/>
    </dgm:pt>
    <dgm:pt modelId="{B34CF4D1-6C88-452C-B2EA-F742B7A2F395}" type="pres">
      <dgm:prSet presAssocID="{472542D8-1F56-4DCC-8ED2-64E4816C2CD6}" presName="parTx" presStyleLbl="alignNode1" presStyleIdx="0" presStyleCnt="3">
        <dgm:presLayoutVars>
          <dgm:chMax val="0"/>
          <dgm:chPref val="0"/>
          <dgm:bulletEnabled val="1"/>
        </dgm:presLayoutVars>
      </dgm:prSet>
      <dgm:spPr/>
      <dgm:t>
        <a:bodyPr/>
        <a:lstStyle/>
        <a:p>
          <a:endParaRPr lang="en-AU"/>
        </a:p>
      </dgm:t>
    </dgm:pt>
    <dgm:pt modelId="{E74187EF-635B-47F3-8BB2-EDCC3C632C43}" type="pres">
      <dgm:prSet presAssocID="{472542D8-1F56-4DCC-8ED2-64E4816C2CD6}" presName="desTx" presStyleLbl="alignAccFollowNode1" presStyleIdx="0" presStyleCnt="3">
        <dgm:presLayoutVars>
          <dgm:bulletEnabled val="1"/>
        </dgm:presLayoutVars>
      </dgm:prSet>
      <dgm:spPr/>
      <dgm:t>
        <a:bodyPr/>
        <a:lstStyle/>
        <a:p>
          <a:endParaRPr lang="en-AU"/>
        </a:p>
      </dgm:t>
    </dgm:pt>
    <dgm:pt modelId="{222DF879-2B31-40AC-9C36-78A45184A464}" type="pres">
      <dgm:prSet presAssocID="{B1D2338D-7C76-4617-9793-B187241998AB}" presName="space" presStyleCnt="0"/>
      <dgm:spPr/>
    </dgm:pt>
    <dgm:pt modelId="{1C9FD142-3005-4E2F-B9F9-6FC8264CD0ED}" type="pres">
      <dgm:prSet presAssocID="{138BA3CF-48AF-43BE-8890-ED20A96B0A25}" presName="composite" presStyleCnt="0"/>
      <dgm:spPr/>
    </dgm:pt>
    <dgm:pt modelId="{198F517F-5CEE-4089-A985-A4848D3D308B}" type="pres">
      <dgm:prSet presAssocID="{138BA3CF-48AF-43BE-8890-ED20A96B0A25}" presName="parTx" presStyleLbl="alignNode1" presStyleIdx="1" presStyleCnt="3">
        <dgm:presLayoutVars>
          <dgm:chMax val="0"/>
          <dgm:chPref val="0"/>
          <dgm:bulletEnabled val="1"/>
        </dgm:presLayoutVars>
      </dgm:prSet>
      <dgm:spPr/>
      <dgm:t>
        <a:bodyPr/>
        <a:lstStyle/>
        <a:p>
          <a:endParaRPr lang="en-AU"/>
        </a:p>
      </dgm:t>
    </dgm:pt>
    <dgm:pt modelId="{2C0A850B-B1B6-4D4E-8E01-93B6472FB580}" type="pres">
      <dgm:prSet presAssocID="{138BA3CF-48AF-43BE-8890-ED20A96B0A25}" presName="desTx" presStyleLbl="alignAccFollowNode1" presStyleIdx="1" presStyleCnt="3">
        <dgm:presLayoutVars>
          <dgm:bulletEnabled val="1"/>
        </dgm:presLayoutVars>
      </dgm:prSet>
      <dgm:spPr/>
      <dgm:t>
        <a:bodyPr/>
        <a:lstStyle/>
        <a:p>
          <a:endParaRPr lang="en-AU"/>
        </a:p>
      </dgm:t>
    </dgm:pt>
    <dgm:pt modelId="{D52BC666-B037-421E-84D6-BF08A161614C}" type="pres">
      <dgm:prSet presAssocID="{06F3207E-9964-47EC-92FC-72EA62F5F4A0}" presName="space" presStyleCnt="0"/>
      <dgm:spPr/>
    </dgm:pt>
    <dgm:pt modelId="{F12E419F-4D30-4124-BB5A-5C26DADB2442}" type="pres">
      <dgm:prSet presAssocID="{5367C430-EBE9-4A99-8DEA-DA8CF8624798}" presName="composite" presStyleCnt="0"/>
      <dgm:spPr/>
    </dgm:pt>
    <dgm:pt modelId="{BABF7A7A-8F13-4ABF-8221-0E03B52284E4}" type="pres">
      <dgm:prSet presAssocID="{5367C430-EBE9-4A99-8DEA-DA8CF8624798}" presName="parTx" presStyleLbl="alignNode1" presStyleIdx="2" presStyleCnt="3">
        <dgm:presLayoutVars>
          <dgm:chMax val="0"/>
          <dgm:chPref val="0"/>
          <dgm:bulletEnabled val="1"/>
        </dgm:presLayoutVars>
      </dgm:prSet>
      <dgm:spPr/>
      <dgm:t>
        <a:bodyPr/>
        <a:lstStyle/>
        <a:p>
          <a:endParaRPr lang="en-AU"/>
        </a:p>
      </dgm:t>
    </dgm:pt>
    <dgm:pt modelId="{A2C437AD-5C61-4085-BD6D-1130CE44128A}" type="pres">
      <dgm:prSet presAssocID="{5367C430-EBE9-4A99-8DEA-DA8CF8624798}" presName="desTx" presStyleLbl="alignAccFollowNode1" presStyleIdx="2" presStyleCnt="3">
        <dgm:presLayoutVars>
          <dgm:bulletEnabled val="1"/>
        </dgm:presLayoutVars>
      </dgm:prSet>
      <dgm:spPr/>
      <dgm:t>
        <a:bodyPr/>
        <a:lstStyle/>
        <a:p>
          <a:endParaRPr lang="en-AU"/>
        </a:p>
      </dgm:t>
    </dgm:pt>
  </dgm:ptLst>
  <dgm:cxnLst>
    <dgm:cxn modelId="{707320C7-662D-45A0-BA57-B6DE814A7BE7}" type="presOf" srcId="{472542D8-1F56-4DCC-8ED2-64E4816C2CD6}" destId="{B34CF4D1-6C88-452C-B2EA-F742B7A2F395}" srcOrd="0" destOrd="0" presId="urn:microsoft.com/office/officeart/2005/8/layout/hList1"/>
    <dgm:cxn modelId="{26834460-159B-41F1-A6DA-DAE9F01BC068}" srcId="{FD4519BA-FA5E-4486-AB18-9690D3CCC714}" destId="{5367C430-EBE9-4A99-8DEA-DA8CF8624798}" srcOrd="2" destOrd="0" parTransId="{34972BEA-0CFD-495C-B62C-50F2A3436FAE}" sibTransId="{E760841D-8C7A-4EF0-95B9-85425DADBFFE}"/>
    <dgm:cxn modelId="{1585916A-DF0A-4D78-B90B-15F3FBF383A7}" type="presOf" srcId="{4694FD8B-D6AE-481A-9107-36420F98B852}" destId="{E74187EF-635B-47F3-8BB2-EDCC3C632C43}" srcOrd="0" destOrd="0" presId="urn:microsoft.com/office/officeart/2005/8/layout/hList1"/>
    <dgm:cxn modelId="{AA6B6A28-DD70-4B63-A3E6-10C0F31F9384}" srcId="{138BA3CF-48AF-43BE-8890-ED20A96B0A25}" destId="{407D5A9A-BB49-49D6-9396-9CE7DC2B8A1E}" srcOrd="0" destOrd="0" parTransId="{B9CDF96D-7522-4363-B57E-F56F1C4B9F5A}" sibTransId="{9088BB0A-5FB7-4707-A734-9BF69F13FDD2}"/>
    <dgm:cxn modelId="{9CFE6364-8F4E-49B8-A7D8-E298D9560855}" srcId="{472542D8-1F56-4DCC-8ED2-64E4816C2CD6}" destId="{4694FD8B-D6AE-481A-9107-36420F98B852}" srcOrd="0" destOrd="0" parTransId="{10D1EA75-FFEF-4938-A5C1-5570D4D83E23}" sibTransId="{3DA061CB-33B0-4C80-9CD0-A01C7E43F12F}"/>
    <dgm:cxn modelId="{FBC9D5B7-2178-4919-A2AD-13654F22DFEF}" type="presOf" srcId="{5367C430-EBE9-4A99-8DEA-DA8CF8624798}" destId="{BABF7A7A-8F13-4ABF-8221-0E03B52284E4}" srcOrd="0" destOrd="0" presId="urn:microsoft.com/office/officeart/2005/8/layout/hList1"/>
    <dgm:cxn modelId="{588AD901-B138-4707-9868-2DCC912CF3DA}" srcId="{5367C430-EBE9-4A99-8DEA-DA8CF8624798}" destId="{F67E3433-4E98-473C-A4A3-9A656F8A05C4}" srcOrd="0" destOrd="0" parTransId="{CC04B245-6464-45E7-B7E3-17BA00C490B6}" sibTransId="{04654C5C-CBCB-4395-BE62-FB18B901FCDD}"/>
    <dgm:cxn modelId="{E2AC2609-3865-4118-877B-FC52927FE5B6}" type="presOf" srcId="{F67E3433-4E98-473C-A4A3-9A656F8A05C4}" destId="{A2C437AD-5C61-4085-BD6D-1130CE44128A}" srcOrd="0" destOrd="0" presId="urn:microsoft.com/office/officeart/2005/8/layout/hList1"/>
    <dgm:cxn modelId="{5A940656-5CB1-4969-A728-C3E80603B71D}" srcId="{FD4519BA-FA5E-4486-AB18-9690D3CCC714}" destId="{472542D8-1F56-4DCC-8ED2-64E4816C2CD6}" srcOrd="0" destOrd="0" parTransId="{8AB9C182-F380-4FF3-B47F-EB084BBFF5BE}" sibTransId="{B1D2338D-7C76-4617-9793-B187241998AB}"/>
    <dgm:cxn modelId="{2FC60A6E-7CFE-4B68-8C69-523829814A77}" type="presOf" srcId="{138BA3CF-48AF-43BE-8890-ED20A96B0A25}" destId="{198F517F-5CEE-4089-A985-A4848D3D308B}" srcOrd="0" destOrd="0" presId="urn:microsoft.com/office/officeart/2005/8/layout/hList1"/>
    <dgm:cxn modelId="{7E46A1B6-E371-4384-956F-34AF4CE26A69}" type="presOf" srcId="{407D5A9A-BB49-49D6-9396-9CE7DC2B8A1E}" destId="{2C0A850B-B1B6-4D4E-8E01-93B6472FB580}" srcOrd="0" destOrd="0" presId="urn:microsoft.com/office/officeart/2005/8/layout/hList1"/>
    <dgm:cxn modelId="{F6EFC194-6023-4790-B822-CBBB4EF10AF2}" srcId="{FD4519BA-FA5E-4486-AB18-9690D3CCC714}" destId="{138BA3CF-48AF-43BE-8890-ED20A96B0A25}" srcOrd="1" destOrd="0" parTransId="{C3F85C4E-D33C-4228-86D2-032439F9209F}" sibTransId="{06F3207E-9964-47EC-92FC-72EA62F5F4A0}"/>
    <dgm:cxn modelId="{2546ACBA-67E8-4A74-91DA-B44720EB2847}" type="presOf" srcId="{FD4519BA-FA5E-4486-AB18-9690D3CCC714}" destId="{A16B62C0-2E8F-42B4-A8AE-29F030FD88CE}" srcOrd="0" destOrd="0" presId="urn:microsoft.com/office/officeart/2005/8/layout/hList1"/>
    <dgm:cxn modelId="{DCD55D78-BABD-453C-AFA9-A278A5E65FF8}" type="presParOf" srcId="{A16B62C0-2E8F-42B4-A8AE-29F030FD88CE}" destId="{2D28ED4D-E31B-4A0A-BF11-A0FE30B8B5EF}" srcOrd="0" destOrd="0" presId="urn:microsoft.com/office/officeart/2005/8/layout/hList1"/>
    <dgm:cxn modelId="{E1392097-6574-44B3-9673-63F96068F332}" type="presParOf" srcId="{2D28ED4D-E31B-4A0A-BF11-A0FE30B8B5EF}" destId="{B34CF4D1-6C88-452C-B2EA-F742B7A2F395}" srcOrd="0" destOrd="0" presId="urn:microsoft.com/office/officeart/2005/8/layout/hList1"/>
    <dgm:cxn modelId="{7AC8F10B-EA76-4DE1-85E4-6AEE08889A63}" type="presParOf" srcId="{2D28ED4D-E31B-4A0A-BF11-A0FE30B8B5EF}" destId="{E74187EF-635B-47F3-8BB2-EDCC3C632C43}" srcOrd="1" destOrd="0" presId="urn:microsoft.com/office/officeart/2005/8/layout/hList1"/>
    <dgm:cxn modelId="{B36F7C85-3E09-4828-B67E-2DE81985FBEA}" type="presParOf" srcId="{A16B62C0-2E8F-42B4-A8AE-29F030FD88CE}" destId="{222DF879-2B31-40AC-9C36-78A45184A464}" srcOrd="1" destOrd="0" presId="urn:microsoft.com/office/officeart/2005/8/layout/hList1"/>
    <dgm:cxn modelId="{0FA3EBA6-DBB7-4934-940B-1F8F47301D1B}" type="presParOf" srcId="{A16B62C0-2E8F-42B4-A8AE-29F030FD88CE}" destId="{1C9FD142-3005-4E2F-B9F9-6FC8264CD0ED}" srcOrd="2" destOrd="0" presId="urn:microsoft.com/office/officeart/2005/8/layout/hList1"/>
    <dgm:cxn modelId="{04251EF4-A76B-403F-B4CD-8A37B8E810C0}" type="presParOf" srcId="{1C9FD142-3005-4E2F-B9F9-6FC8264CD0ED}" destId="{198F517F-5CEE-4089-A985-A4848D3D308B}" srcOrd="0" destOrd="0" presId="urn:microsoft.com/office/officeart/2005/8/layout/hList1"/>
    <dgm:cxn modelId="{301EBB69-4870-4E21-A01F-14B15D053834}" type="presParOf" srcId="{1C9FD142-3005-4E2F-B9F9-6FC8264CD0ED}" destId="{2C0A850B-B1B6-4D4E-8E01-93B6472FB580}" srcOrd="1" destOrd="0" presId="urn:microsoft.com/office/officeart/2005/8/layout/hList1"/>
    <dgm:cxn modelId="{4684FDE8-F77B-4FD1-A9F0-452D20135FE2}" type="presParOf" srcId="{A16B62C0-2E8F-42B4-A8AE-29F030FD88CE}" destId="{D52BC666-B037-421E-84D6-BF08A161614C}" srcOrd="3" destOrd="0" presId="urn:microsoft.com/office/officeart/2005/8/layout/hList1"/>
    <dgm:cxn modelId="{94DA95E9-F849-4BD0-8145-7A4113DAE606}" type="presParOf" srcId="{A16B62C0-2E8F-42B4-A8AE-29F030FD88CE}" destId="{F12E419F-4D30-4124-BB5A-5C26DADB2442}" srcOrd="4" destOrd="0" presId="urn:microsoft.com/office/officeart/2005/8/layout/hList1"/>
    <dgm:cxn modelId="{001CA34C-4E45-489B-9DD7-D3E889896BDC}" type="presParOf" srcId="{F12E419F-4D30-4124-BB5A-5C26DADB2442}" destId="{BABF7A7A-8F13-4ABF-8221-0E03B52284E4}" srcOrd="0" destOrd="0" presId="urn:microsoft.com/office/officeart/2005/8/layout/hList1"/>
    <dgm:cxn modelId="{AA31A426-D6A4-478A-A8F7-17D4F16F41A6}" type="presParOf" srcId="{F12E419F-4D30-4124-BB5A-5C26DADB2442}" destId="{A2C437AD-5C61-4085-BD6D-1130CE44128A}" srcOrd="1" destOrd="0" presId="urn:microsoft.com/office/officeart/2005/8/layout/hList1"/>
  </dgm:cxnLst>
  <dgm:bg/>
  <dgm:whole/>
  <dgm:extLst>
    <a:ext uri="http://schemas.microsoft.com/office/drawing/2008/diagram">
      <dsp:dataModelExt xmlns:dsp="http://schemas.microsoft.com/office/drawing/2008/diagram" relId="rId15"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FD4519BA-FA5E-4486-AB18-9690D3CCC714}" type="doc">
      <dgm:prSet loTypeId="urn:microsoft.com/office/officeart/2005/8/layout/vList6" loCatId="list" qsTypeId="urn:microsoft.com/office/officeart/2005/8/quickstyle/3d2" qsCatId="3D" csTypeId="urn:microsoft.com/office/officeart/2005/8/colors/accent3_1" csCatId="accent3" phldr="1"/>
      <dgm:spPr/>
      <dgm:t>
        <a:bodyPr/>
        <a:lstStyle/>
        <a:p>
          <a:endParaRPr lang="en-AU"/>
        </a:p>
      </dgm:t>
    </dgm:pt>
    <dgm:pt modelId="{8AB1E1C6-A8EB-499D-A12E-987E2F43B730}">
      <dgm:prSet phldrT="[Text]" custT="1"/>
      <dgm:spPr/>
      <dgm:t>
        <a:bodyPr/>
        <a:lstStyle/>
        <a:p>
          <a:r>
            <a:rPr lang="en-AU" sz="1600" b="1" dirty="0" smtClean="0">
              <a:solidFill>
                <a:schemeClr val="bg2">
                  <a:lumMod val="25000"/>
                </a:schemeClr>
              </a:solidFill>
            </a:rPr>
            <a:t>Agencies</a:t>
          </a:r>
          <a:endParaRPr lang="en-AU" sz="1600" b="1" dirty="0">
            <a:solidFill>
              <a:schemeClr val="bg2">
                <a:lumMod val="25000"/>
              </a:schemeClr>
            </a:solidFill>
          </a:endParaRPr>
        </a:p>
      </dgm:t>
    </dgm:pt>
    <dgm:pt modelId="{1F9E9376-5850-4101-B3A0-ABBB583093C3}" type="parTrans" cxnId="{5423A400-CC9C-47AB-A7D9-B2B55A16AB00}">
      <dgm:prSet/>
      <dgm:spPr/>
      <dgm:t>
        <a:bodyPr/>
        <a:lstStyle/>
        <a:p>
          <a:endParaRPr lang="en-AU"/>
        </a:p>
      </dgm:t>
    </dgm:pt>
    <dgm:pt modelId="{6DEF3669-2E00-4442-B6CE-C032B60EC6ED}" type="sibTrans" cxnId="{5423A400-CC9C-47AB-A7D9-B2B55A16AB00}">
      <dgm:prSet/>
      <dgm:spPr/>
      <dgm:t>
        <a:bodyPr/>
        <a:lstStyle/>
        <a:p>
          <a:endParaRPr lang="en-AU"/>
        </a:p>
      </dgm:t>
    </dgm:pt>
    <dgm:pt modelId="{62EE5475-5FF9-4F03-93D4-56BD0C79BA9D}">
      <dgm:prSet phldrT="[Text]" custT="1"/>
      <dgm:spPr/>
      <dgm:t>
        <a:bodyPr anchor="ctr"/>
        <a:lstStyle/>
        <a:p>
          <a:r>
            <a:rPr lang="en-AU" sz="1400" b="1" dirty="0" smtClean="0">
              <a:solidFill>
                <a:schemeClr val="accent3">
                  <a:lumMod val="50000"/>
                </a:schemeClr>
              </a:solidFill>
            </a:rPr>
            <a:t>351 Agents across the region</a:t>
          </a:r>
          <a:endParaRPr lang="en-AU" sz="1400" b="1" dirty="0">
            <a:solidFill>
              <a:schemeClr val="accent3">
                <a:lumMod val="50000"/>
              </a:schemeClr>
            </a:solidFill>
          </a:endParaRPr>
        </a:p>
      </dgm:t>
    </dgm:pt>
    <dgm:pt modelId="{7E70ED91-A254-473A-A750-16F868B38984}" type="parTrans" cxnId="{AEABB9FD-3F50-4F4D-8B2A-5DECC9FA9E80}">
      <dgm:prSet/>
      <dgm:spPr/>
      <dgm:t>
        <a:bodyPr/>
        <a:lstStyle/>
        <a:p>
          <a:endParaRPr lang="en-AU"/>
        </a:p>
      </dgm:t>
    </dgm:pt>
    <dgm:pt modelId="{C7A626CA-F8CB-4D53-B019-9B5371EAFB1D}" type="sibTrans" cxnId="{AEABB9FD-3F50-4F4D-8B2A-5DECC9FA9E80}">
      <dgm:prSet/>
      <dgm:spPr/>
      <dgm:t>
        <a:bodyPr/>
        <a:lstStyle/>
        <a:p>
          <a:endParaRPr lang="en-AU"/>
        </a:p>
      </dgm:t>
    </dgm:pt>
    <dgm:pt modelId="{2931B368-E7E0-4BC4-816B-713711D10D3A}">
      <dgm:prSet phldrT="[Text]" custT="1"/>
      <dgm:spPr/>
      <dgm:t>
        <a:bodyPr/>
        <a:lstStyle/>
        <a:p>
          <a:r>
            <a:rPr lang="en-AU" sz="1600" b="1" dirty="0" smtClean="0">
              <a:solidFill>
                <a:schemeClr val="bg2">
                  <a:lumMod val="25000"/>
                </a:schemeClr>
              </a:solidFill>
            </a:rPr>
            <a:t>Sub branches</a:t>
          </a:r>
          <a:endParaRPr lang="en-AU" sz="1600" b="1" dirty="0">
            <a:solidFill>
              <a:schemeClr val="bg2">
                <a:lumMod val="25000"/>
              </a:schemeClr>
            </a:solidFill>
          </a:endParaRPr>
        </a:p>
      </dgm:t>
    </dgm:pt>
    <dgm:pt modelId="{F98B06C4-1CD2-45EA-B1B7-5533FBEA9398}" type="parTrans" cxnId="{A7E05047-1419-4334-B24C-A96E683EE217}">
      <dgm:prSet/>
      <dgm:spPr/>
      <dgm:t>
        <a:bodyPr/>
        <a:lstStyle/>
        <a:p>
          <a:endParaRPr lang="en-AU"/>
        </a:p>
      </dgm:t>
    </dgm:pt>
    <dgm:pt modelId="{991E9C91-F0F8-4778-8684-1F8C44C01BD2}" type="sibTrans" cxnId="{A7E05047-1419-4334-B24C-A96E683EE217}">
      <dgm:prSet/>
      <dgm:spPr/>
      <dgm:t>
        <a:bodyPr/>
        <a:lstStyle/>
        <a:p>
          <a:endParaRPr lang="en-AU"/>
        </a:p>
      </dgm:t>
    </dgm:pt>
    <dgm:pt modelId="{CEF1B0C0-0974-473F-B88B-9E4B0D1E8F90}">
      <dgm:prSet phldrT="[Text]" custT="1"/>
      <dgm:spPr/>
      <dgm:t>
        <a:bodyPr anchor="ctr"/>
        <a:lstStyle/>
        <a:p>
          <a:r>
            <a:rPr lang="en-AU" sz="1400" b="1" dirty="0" smtClean="0">
              <a:solidFill>
                <a:schemeClr val="accent3">
                  <a:lumMod val="50000"/>
                </a:schemeClr>
              </a:solidFill>
            </a:rPr>
            <a:t>56 Sub-branches across the region</a:t>
          </a:r>
          <a:endParaRPr lang="en-AU" sz="1400" b="1" dirty="0">
            <a:solidFill>
              <a:schemeClr val="accent3">
                <a:lumMod val="50000"/>
              </a:schemeClr>
            </a:solidFill>
          </a:endParaRPr>
        </a:p>
      </dgm:t>
    </dgm:pt>
    <dgm:pt modelId="{3CA0ACF5-AAD9-41AB-BB66-64C8AE69932D}" type="parTrans" cxnId="{5912B029-B953-4961-8C9D-205EEEBAECA5}">
      <dgm:prSet/>
      <dgm:spPr/>
      <dgm:t>
        <a:bodyPr/>
        <a:lstStyle/>
        <a:p>
          <a:endParaRPr lang="en-AU"/>
        </a:p>
      </dgm:t>
    </dgm:pt>
    <dgm:pt modelId="{7ACDE1F7-7F26-42FB-AD8E-6CF9F1B72665}" type="sibTrans" cxnId="{5912B029-B953-4961-8C9D-205EEEBAECA5}">
      <dgm:prSet/>
      <dgm:spPr/>
      <dgm:t>
        <a:bodyPr/>
        <a:lstStyle/>
        <a:p>
          <a:endParaRPr lang="en-AU"/>
        </a:p>
      </dgm:t>
    </dgm:pt>
    <dgm:pt modelId="{4D9ABEB3-7CFF-4627-BC5D-EE8C0C916E34}" type="pres">
      <dgm:prSet presAssocID="{FD4519BA-FA5E-4486-AB18-9690D3CCC714}" presName="Name0" presStyleCnt="0">
        <dgm:presLayoutVars>
          <dgm:dir/>
          <dgm:animLvl val="lvl"/>
          <dgm:resizeHandles/>
        </dgm:presLayoutVars>
      </dgm:prSet>
      <dgm:spPr/>
      <dgm:t>
        <a:bodyPr/>
        <a:lstStyle/>
        <a:p>
          <a:endParaRPr lang="en-AU"/>
        </a:p>
      </dgm:t>
    </dgm:pt>
    <dgm:pt modelId="{004A1A8A-C35A-417D-95CD-A0BFBB576256}" type="pres">
      <dgm:prSet presAssocID="{8AB1E1C6-A8EB-499D-A12E-987E2F43B730}" presName="linNode" presStyleCnt="0"/>
      <dgm:spPr/>
    </dgm:pt>
    <dgm:pt modelId="{F5EAADBE-A62C-4F41-8F7A-2891B32CCD0A}" type="pres">
      <dgm:prSet presAssocID="{8AB1E1C6-A8EB-499D-A12E-987E2F43B730}" presName="parentShp" presStyleLbl="node1" presStyleIdx="0" presStyleCnt="2">
        <dgm:presLayoutVars>
          <dgm:bulletEnabled val="1"/>
        </dgm:presLayoutVars>
      </dgm:prSet>
      <dgm:spPr/>
      <dgm:t>
        <a:bodyPr/>
        <a:lstStyle/>
        <a:p>
          <a:endParaRPr lang="en-AU"/>
        </a:p>
      </dgm:t>
    </dgm:pt>
    <dgm:pt modelId="{50AA5004-CF8B-4E77-8F23-351E374DA996}" type="pres">
      <dgm:prSet presAssocID="{8AB1E1C6-A8EB-499D-A12E-987E2F43B730}" presName="childShp" presStyleLbl="bgAccFollowNode1" presStyleIdx="0" presStyleCnt="2">
        <dgm:presLayoutVars>
          <dgm:bulletEnabled val="1"/>
        </dgm:presLayoutVars>
      </dgm:prSet>
      <dgm:spPr/>
      <dgm:t>
        <a:bodyPr/>
        <a:lstStyle/>
        <a:p>
          <a:endParaRPr lang="en-AU"/>
        </a:p>
      </dgm:t>
    </dgm:pt>
    <dgm:pt modelId="{BA137D6C-111B-42C4-A3A6-16E9BF1BA625}" type="pres">
      <dgm:prSet presAssocID="{6DEF3669-2E00-4442-B6CE-C032B60EC6ED}" presName="spacing" presStyleCnt="0"/>
      <dgm:spPr/>
    </dgm:pt>
    <dgm:pt modelId="{38FE987C-0402-40FB-BC20-82ACEC08E9F1}" type="pres">
      <dgm:prSet presAssocID="{2931B368-E7E0-4BC4-816B-713711D10D3A}" presName="linNode" presStyleCnt="0"/>
      <dgm:spPr/>
    </dgm:pt>
    <dgm:pt modelId="{DDCA6896-BF4A-49E9-906C-793312269A02}" type="pres">
      <dgm:prSet presAssocID="{2931B368-E7E0-4BC4-816B-713711D10D3A}" presName="parentShp" presStyleLbl="node1" presStyleIdx="1" presStyleCnt="2">
        <dgm:presLayoutVars>
          <dgm:bulletEnabled val="1"/>
        </dgm:presLayoutVars>
      </dgm:prSet>
      <dgm:spPr/>
      <dgm:t>
        <a:bodyPr/>
        <a:lstStyle/>
        <a:p>
          <a:endParaRPr lang="en-AU"/>
        </a:p>
      </dgm:t>
    </dgm:pt>
    <dgm:pt modelId="{95E6EF1A-40FE-4B79-A14B-41138F3646AB}" type="pres">
      <dgm:prSet presAssocID="{2931B368-E7E0-4BC4-816B-713711D10D3A}" presName="childShp" presStyleLbl="bgAccFollowNode1" presStyleIdx="1" presStyleCnt="2">
        <dgm:presLayoutVars>
          <dgm:bulletEnabled val="1"/>
        </dgm:presLayoutVars>
      </dgm:prSet>
      <dgm:spPr/>
      <dgm:t>
        <a:bodyPr/>
        <a:lstStyle/>
        <a:p>
          <a:endParaRPr lang="en-AU"/>
        </a:p>
      </dgm:t>
    </dgm:pt>
  </dgm:ptLst>
  <dgm:cxnLst>
    <dgm:cxn modelId="{5423A400-CC9C-47AB-A7D9-B2B55A16AB00}" srcId="{FD4519BA-FA5E-4486-AB18-9690D3CCC714}" destId="{8AB1E1C6-A8EB-499D-A12E-987E2F43B730}" srcOrd="0" destOrd="0" parTransId="{1F9E9376-5850-4101-B3A0-ABBB583093C3}" sibTransId="{6DEF3669-2E00-4442-B6CE-C032B60EC6ED}"/>
    <dgm:cxn modelId="{C679D91F-AF1F-4418-8A23-AE776D15D42D}" type="presOf" srcId="{CEF1B0C0-0974-473F-B88B-9E4B0D1E8F90}" destId="{95E6EF1A-40FE-4B79-A14B-41138F3646AB}" srcOrd="0" destOrd="0" presId="urn:microsoft.com/office/officeart/2005/8/layout/vList6"/>
    <dgm:cxn modelId="{ACE3E51F-C254-45AB-8137-AB699BC71987}" type="presOf" srcId="{2931B368-E7E0-4BC4-816B-713711D10D3A}" destId="{DDCA6896-BF4A-49E9-906C-793312269A02}" srcOrd="0" destOrd="0" presId="urn:microsoft.com/office/officeart/2005/8/layout/vList6"/>
    <dgm:cxn modelId="{A7E05047-1419-4334-B24C-A96E683EE217}" srcId="{FD4519BA-FA5E-4486-AB18-9690D3CCC714}" destId="{2931B368-E7E0-4BC4-816B-713711D10D3A}" srcOrd="1" destOrd="0" parTransId="{F98B06C4-1CD2-45EA-B1B7-5533FBEA9398}" sibTransId="{991E9C91-F0F8-4778-8684-1F8C44C01BD2}"/>
    <dgm:cxn modelId="{19514AE2-FB84-4DD7-BE20-FA6201245A45}" type="presOf" srcId="{62EE5475-5FF9-4F03-93D4-56BD0C79BA9D}" destId="{50AA5004-CF8B-4E77-8F23-351E374DA996}" srcOrd="0" destOrd="0" presId="urn:microsoft.com/office/officeart/2005/8/layout/vList6"/>
    <dgm:cxn modelId="{BA055DB7-899D-4AD3-AB7F-37F3D78BEFC2}" type="presOf" srcId="{8AB1E1C6-A8EB-499D-A12E-987E2F43B730}" destId="{F5EAADBE-A62C-4F41-8F7A-2891B32CCD0A}" srcOrd="0" destOrd="0" presId="urn:microsoft.com/office/officeart/2005/8/layout/vList6"/>
    <dgm:cxn modelId="{AEABB9FD-3F50-4F4D-8B2A-5DECC9FA9E80}" srcId="{8AB1E1C6-A8EB-499D-A12E-987E2F43B730}" destId="{62EE5475-5FF9-4F03-93D4-56BD0C79BA9D}" srcOrd="0" destOrd="0" parTransId="{7E70ED91-A254-473A-A750-16F868B38984}" sibTransId="{C7A626CA-F8CB-4D53-B019-9B5371EAFB1D}"/>
    <dgm:cxn modelId="{98A6971E-5117-4EE3-AC71-D5895F051AC6}" type="presOf" srcId="{FD4519BA-FA5E-4486-AB18-9690D3CCC714}" destId="{4D9ABEB3-7CFF-4627-BC5D-EE8C0C916E34}" srcOrd="0" destOrd="0" presId="urn:microsoft.com/office/officeart/2005/8/layout/vList6"/>
    <dgm:cxn modelId="{5912B029-B953-4961-8C9D-205EEEBAECA5}" srcId="{2931B368-E7E0-4BC4-816B-713711D10D3A}" destId="{CEF1B0C0-0974-473F-B88B-9E4B0D1E8F90}" srcOrd="0" destOrd="0" parTransId="{3CA0ACF5-AAD9-41AB-BB66-64C8AE69932D}" sibTransId="{7ACDE1F7-7F26-42FB-AD8E-6CF9F1B72665}"/>
    <dgm:cxn modelId="{86A0F3E4-D023-4745-ABA7-88DDBA135DFF}" type="presParOf" srcId="{4D9ABEB3-7CFF-4627-BC5D-EE8C0C916E34}" destId="{004A1A8A-C35A-417D-95CD-A0BFBB576256}" srcOrd="0" destOrd="0" presId="urn:microsoft.com/office/officeart/2005/8/layout/vList6"/>
    <dgm:cxn modelId="{BAE18191-F84B-4EF6-AD0F-4B8251B6E183}" type="presParOf" srcId="{004A1A8A-C35A-417D-95CD-A0BFBB576256}" destId="{F5EAADBE-A62C-4F41-8F7A-2891B32CCD0A}" srcOrd="0" destOrd="0" presId="urn:microsoft.com/office/officeart/2005/8/layout/vList6"/>
    <dgm:cxn modelId="{83BD91C2-787A-4A4D-A9DB-154D6C70051E}" type="presParOf" srcId="{004A1A8A-C35A-417D-95CD-A0BFBB576256}" destId="{50AA5004-CF8B-4E77-8F23-351E374DA996}" srcOrd="1" destOrd="0" presId="urn:microsoft.com/office/officeart/2005/8/layout/vList6"/>
    <dgm:cxn modelId="{83FFE805-46DE-4D66-9E00-6A92782E6A4A}" type="presParOf" srcId="{4D9ABEB3-7CFF-4627-BC5D-EE8C0C916E34}" destId="{BA137D6C-111B-42C4-A3A6-16E9BF1BA625}" srcOrd="1" destOrd="0" presId="urn:microsoft.com/office/officeart/2005/8/layout/vList6"/>
    <dgm:cxn modelId="{C776214D-6720-484E-9250-C01806C26B9F}" type="presParOf" srcId="{4D9ABEB3-7CFF-4627-BC5D-EE8C0C916E34}" destId="{38FE987C-0402-40FB-BC20-82ACEC08E9F1}" srcOrd="2" destOrd="0" presId="urn:microsoft.com/office/officeart/2005/8/layout/vList6"/>
    <dgm:cxn modelId="{C7B0FC95-4091-4251-BB7E-1A20403B8A3F}" type="presParOf" srcId="{38FE987C-0402-40FB-BC20-82ACEC08E9F1}" destId="{DDCA6896-BF4A-49E9-906C-793312269A02}" srcOrd="0" destOrd="0" presId="urn:microsoft.com/office/officeart/2005/8/layout/vList6"/>
    <dgm:cxn modelId="{CC7C342B-A596-4E23-98D2-C198025FD005}" type="presParOf" srcId="{38FE987C-0402-40FB-BC20-82ACEC08E9F1}" destId="{95E6EF1A-40FE-4B79-A14B-41138F3646AB}" srcOrd="1" destOrd="0" presId="urn:microsoft.com/office/officeart/2005/8/layout/vList6"/>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FD4519BA-FA5E-4486-AB18-9690D3CCC714}" type="doc">
      <dgm:prSet loTypeId="urn:microsoft.com/office/officeart/2005/8/layout/lProcess2" loCatId="list" qsTypeId="urn:microsoft.com/office/officeart/2005/8/quickstyle/simple1" qsCatId="simple" csTypeId="urn:microsoft.com/office/officeart/2005/8/colors/accent3_1" csCatId="accent3" phldr="1"/>
      <dgm:spPr/>
      <dgm:t>
        <a:bodyPr/>
        <a:lstStyle/>
        <a:p>
          <a:endParaRPr lang="en-AU"/>
        </a:p>
      </dgm:t>
    </dgm:pt>
    <dgm:pt modelId="{1D2A6EF9-54C5-41F4-8B44-FF0B8CB992CE}">
      <dgm:prSet phldrT="[Text]" custT="1"/>
      <dgm:spPr/>
      <dgm:t>
        <a:bodyPr/>
        <a:lstStyle/>
        <a:p>
          <a:endParaRPr lang="en-AU" sz="1400" b="1" dirty="0" smtClean="0">
            <a:solidFill>
              <a:schemeClr val="accent3">
                <a:lumMod val="50000"/>
              </a:schemeClr>
            </a:solidFill>
          </a:endParaRPr>
        </a:p>
        <a:p>
          <a:endParaRPr lang="en-AU" sz="1400" b="1" dirty="0" smtClean="0">
            <a:solidFill>
              <a:schemeClr val="accent3">
                <a:lumMod val="50000"/>
              </a:schemeClr>
            </a:solidFill>
          </a:endParaRPr>
        </a:p>
        <a:p>
          <a:r>
            <a:rPr lang="en-AU" sz="1400" b="1" dirty="0" smtClean="0">
              <a:solidFill>
                <a:schemeClr val="accent3">
                  <a:lumMod val="50000"/>
                </a:schemeClr>
              </a:solidFill>
            </a:rPr>
            <a:t>~2.1m deposit accounts (region)</a:t>
          </a:r>
          <a:endParaRPr lang="en-AU" sz="1400" b="1" dirty="0">
            <a:solidFill>
              <a:schemeClr val="accent3">
                <a:lumMod val="50000"/>
              </a:schemeClr>
            </a:solidFill>
          </a:endParaRPr>
        </a:p>
      </dgm:t>
    </dgm:pt>
    <dgm:pt modelId="{DAE0FF4B-1980-4429-95F2-0EF6B910520E}" type="parTrans" cxnId="{9C03292E-A39D-4453-8D2B-BD4286763AC5}">
      <dgm:prSet/>
      <dgm:spPr/>
      <dgm:t>
        <a:bodyPr/>
        <a:lstStyle/>
        <a:p>
          <a:endParaRPr lang="en-AU" sz="2000"/>
        </a:p>
      </dgm:t>
    </dgm:pt>
    <dgm:pt modelId="{047CA41E-43DE-4EE7-AA87-D86996009DEB}" type="sibTrans" cxnId="{9C03292E-A39D-4453-8D2B-BD4286763AC5}">
      <dgm:prSet/>
      <dgm:spPr/>
      <dgm:t>
        <a:bodyPr/>
        <a:lstStyle/>
        <a:p>
          <a:endParaRPr lang="en-AU" sz="2000"/>
        </a:p>
      </dgm:t>
    </dgm:pt>
    <dgm:pt modelId="{7F4C9992-D9CD-4CD2-A232-F58AEB656E66}">
      <dgm:prSet phldrT="[Text]" custT="1"/>
      <dgm:spPr/>
      <dgm:t>
        <a:bodyPr/>
        <a:lstStyle/>
        <a:p>
          <a:endParaRPr lang="en-AU" sz="1400" b="1" dirty="0" smtClean="0">
            <a:solidFill>
              <a:schemeClr val="accent3">
                <a:lumMod val="50000"/>
              </a:schemeClr>
            </a:solidFill>
          </a:endParaRPr>
        </a:p>
        <a:p>
          <a:endParaRPr lang="en-AU" sz="1400" b="1" dirty="0" smtClean="0">
            <a:solidFill>
              <a:schemeClr val="accent3">
                <a:lumMod val="50000"/>
              </a:schemeClr>
            </a:solidFill>
          </a:endParaRPr>
        </a:p>
        <a:p>
          <a:r>
            <a:rPr lang="en-AU" sz="1400" b="1" dirty="0" smtClean="0">
              <a:solidFill>
                <a:schemeClr val="accent3">
                  <a:lumMod val="50000"/>
                </a:schemeClr>
              </a:solidFill>
            </a:rPr>
            <a:t>~110m transactions annually (PNG)</a:t>
          </a:r>
          <a:endParaRPr lang="en-AU" sz="1400" b="1" dirty="0">
            <a:solidFill>
              <a:schemeClr val="accent3">
                <a:lumMod val="50000"/>
              </a:schemeClr>
            </a:solidFill>
          </a:endParaRPr>
        </a:p>
      </dgm:t>
    </dgm:pt>
    <dgm:pt modelId="{BFA6637B-04D4-4930-9D14-780A5E759B07}" type="parTrans" cxnId="{51F67667-8908-4607-A7CD-0A982696DA1C}">
      <dgm:prSet/>
      <dgm:spPr/>
      <dgm:t>
        <a:bodyPr/>
        <a:lstStyle/>
        <a:p>
          <a:endParaRPr lang="en-AU" sz="2000"/>
        </a:p>
      </dgm:t>
    </dgm:pt>
    <dgm:pt modelId="{1A6F42C3-E93C-4D02-A232-7BA564B42805}" type="sibTrans" cxnId="{51F67667-8908-4607-A7CD-0A982696DA1C}">
      <dgm:prSet/>
      <dgm:spPr/>
      <dgm:t>
        <a:bodyPr/>
        <a:lstStyle/>
        <a:p>
          <a:endParaRPr lang="en-AU" sz="2000"/>
        </a:p>
      </dgm:t>
    </dgm:pt>
    <dgm:pt modelId="{81D71C06-674D-4AC5-AD02-96C046C06508}">
      <dgm:prSet phldrT="[Text]" custT="1"/>
      <dgm:spPr/>
      <dgm:t>
        <a:bodyPr/>
        <a:lstStyle/>
        <a:p>
          <a:endParaRPr lang="en-AU" sz="1400" b="1" dirty="0" smtClean="0">
            <a:solidFill>
              <a:schemeClr val="accent3">
                <a:lumMod val="50000"/>
              </a:schemeClr>
            </a:solidFill>
          </a:endParaRPr>
        </a:p>
        <a:p>
          <a:endParaRPr lang="en-AU" sz="1400" b="1" dirty="0" smtClean="0">
            <a:solidFill>
              <a:schemeClr val="accent3">
                <a:lumMod val="50000"/>
              </a:schemeClr>
            </a:solidFill>
          </a:endParaRPr>
        </a:p>
        <a:p>
          <a:r>
            <a:rPr lang="en-AU" sz="1400" b="1" dirty="0" smtClean="0">
              <a:solidFill>
                <a:schemeClr val="accent3">
                  <a:lumMod val="50000"/>
                </a:schemeClr>
              </a:solidFill>
            </a:rPr>
            <a:t>Average balance of ~K2k </a:t>
          </a:r>
          <a:endParaRPr lang="en-AU" sz="1400" b="1" dirty="0">
            <a:solidFill>
              <a:schemeClr val="accent3">
                <a:lumMod val="50000"/>
              </a:schemeClr>
            </a:solidFill>
          </a:endParaRPr>
        </a:p>
      </dgm:t>
    </dgm:pt>
    <dgm:pt modelId="{BAD8A8CB-5302-4E01-B2CB-44F074E0BA70}" type="parTrans" cxnId="{A1A30DDF-EE3E-4BEF-B073-06105C680186}">
      <dgm:prSet/>
      <dgm:spPr/>
      <dgm:t>
        <a:bodyPr/>
        <a:lstStyle/>
        <a:p>
          <a:endParaRPr lang="en-AU" sz="2000"/>
        </a:p>
      </dgm:t>
    </dgm:pt>
    <dgm:pt modelId="{33F1F8E9-7C8E-4FCD-AFE3-76A818F81EAE}" type="sibTrans" cxnId="{A1A30DDF-EE3E-4BEF-B073-06105C680186}">
      <dgm:prSet/>
      <dgm:spPr/>
      <dgm:t>
        <a:bodyPr/>
        <a:lstStyle/>
        <a:p>
          <a:endParaRPr lang="en-AU" sz="2000"/>
        </a:p>
      </dgm:t>
    </dgm:pt>
    <dgm:pt modelId="{79F321EB-E5AF-4E58-A7AC-8270E1C17EAC}" type="pres">
      <dgm:prSet presAssocID="{FD4519BA-FA5E-4486-AB18-9690D3CCC714}" presName="theList" presStyleCnt="0">
        <dgm:presLayoutVars>
          <dgm:dir/>
          <dgm:animLvl val="lvl"/>
          <dgm:resizeHandles val="exact"/>
        </dgm:presLayoutVars>
      </dgm:prSet>
      <dgm:spPr/>
      <dgm:t>
        <a:bodyPr/>
        <a:lstStyle/>
        <a:p>
          <a:endParaRPr lang="en-AU"/>
        </a:p>
      </dgm:t>
    </dgm:pt>
    <dgm:pt modelId="{BAEC65CD-57A8-4B19-BBB3-E7CB879C6328}" type="pres">
      <dgm:prSet presAssocID="{1D2A6EF9-54C5-41F4-8B44-FF0B8CB992CE}" presName="compNode" presStyleCnt="0"/>
      <dgm:spPr/>
    </dgm:pt>
    <dgm:pt modelId="{FFE26778-3144-43AE-AF4B-E5D2E344F4A2}" type="pres">
      <dgm:prSet presAssocID="{1D2A6EF9-54C5-41F4-8B44-FF0B8CB992CE}" presName="aNode" presStyleLbl="bgShp" presStyleIdx="0" presStyleCnt="3"/>
      <dgm:spPr/>
      <dgm:t>
        <a:bodyPr/>
        <a:lstStyle/>
        <a:p>
          <a:endParaRPr lang="en-AU"/>
        </a:p>
      </dgm:t>
    </dgm:pt>
    <dgm:pt modelId="{671C6954-D9D4-40DC-B095-86FFF6E01E15}" type="pres">
      <dgm:prSet presAssocID="{1D2A6EF9-54C5-41F4-8B44-FF0B8CB992CE}" presName="textNode" presStyleLbl="bgShp" presStyleIdx="0" presStyleCnt="3"/>
      <dgm:spPr/>
      <dgm:t>
        <a:bodyPr/>
        <a:lstStyle/>
        <a:p>
          <a:endParaRPr lang="en-AU"/>
        </a:p>
      </dgm:t>
    </dgm:pt>
    <dgm:pt modelId="{1A627066-7492-47F0-AB35-93D714CCDA7D}" type="pres">
      <dgm:prSet presAssocID="{1D2A6EF9-54C5-41F4-8B44-FF0B8CB992CE}" presName="compChildNode" presStyleCnt="0"/>
      <dgm:spPr/>
    </dgm:pt>
    <dgm:pt modelId="{16B94918-C7A3-48AC-B832-7FCDCD4A0F0D}" type="pres">
      <dgm:prSet presAssocID="{1D2A6EF9-54C5-41F4-8B44-FF0B8CB992CE}" presName="theInnerList" presStyleCnt="0"/>
      <dgm:spPr/>
    </dgm:pt>
    <dgm:pt modelId="{719BCFBE-1BF7-472F-9D62-2897345D2F41}" type="pres">
      <dgm:prSet presAssocID="{1D2A6EF9-54C5-41F4-8B44-FF0B8CB992CE}" presName="aSpace" presStyleCnt="0"/>
      <dgm:spPr/>
    </dgm:pt>
    <dgm:pt modelId="{9C7FFAAB-9B63-4528-B8F4-2BAA12B6DC03}" type="pres">
      <dgm:prSet presAssocID="{7F4C9992-D9CD-4CD2-A232-F58AEB656E66}" presName="compNode" presStyleCnt="0"/>
      <dgm:spPr/>
    </dgm:pt>
    <dgm:pt modelId="{E38C40E1-6D2C-47D2-BC18-08CD24887E1D}" type="pres">
      <dgm:prSet presAssocID="{7F4C9992-D9CD-4CD2-A232-F58AEB656E66}" presName="aNode" presStyleLbl="bgShp" presStyleIdx="1" presStyleCnt="3"/>
      <dgm:spPr/>
      <dgm:t>
        <a:bodyPr/>
        <a:lstStyle/>
        <a:p>
          <a:endParaRPr lang="en-AU"/>
        </a:p>
      </dgm:t>
    </dgm:pt>
    <dgm:pt modelId="{B5413DCA-CFEE-4B31-BEA1-52BBA2C85FF2}" type="pres">
      <dgm:prSet presAssocID="{7F4C9992-D9CD-4CD2-A232-F58AEB656E66}" presName="textNode" presStyleLbl="bgShp" presStyleIdx="1" presStyleCnt="3"/>
      <dgm:spPr/>
      <dgm:t>
        <a:bodyPr/>
        <a:lstStyle/>
        <a:p>
          <a:endParaRPr lang="en-AU"/>
        </a:p>
      </dgm:t>
    </dgm:pt>
    <dgm:pt modelId="{8B54E1F8-C9FC-4FA0-8CD0-E5E8A29F47F2}" type="pres">
      <dgm:prSet presAssocID="{7F4C9992-D9CD-4CD2-A232-F58AEB656E66}" presName="compChildNode" presStyleCnt="0"/>
      <dgm:spPr/>
    </dgm:pt>
    <dgm:pt modelId="{B1CFEE2E-DD67-4E26-B348-A09AB327B384}" type="pres">
      <dgm:prSet presAssocID="{7F4C9992-D9CD-4CD2-A232-F58AEB656E66}" presName="theInnerList" presStyleCnt="0"/>
      <dgm:spPr/>
    </dgm:pt>
    <dgm:pt modelId="{3AF45459-D5F5-4123-BB04-FDCFFC772967}" type="pres">
      <dgm:prSet presAssocID="{7F4C9992-D9CD-4CD2-A232-F58AEB656E66}" presName="aSpace" presStyleCnt="0"/>
      <dgm:spPr/>
    </dgm:pt>
    <dgm:pt modelId="{688A988A-8106-47C0-B06B-6903926D8D0D}" type="pres">
      <dgm:prSet presAssocID="{81D71C06-674D-4AC5-AD02-96C046C06508}" presName="compNode" presStyleCnt="0"/>
      <dgm:spPr/>
    </dgm:pt>
    <dgm:pt modelId="{25422ED6-C828-4AEE-BEEE-FED68530FE7A}" type="pres">
      <dgm:prSet presAssocID="{81D71C06-674D-4AC5-AD02-96C046C06508}" presName="aNode" presStyleLbl="bgShp" presStyleIdx="2" presStyleCnt="3"/>
      <dgm:spPr/>
      <dgm:t>
        <a:bodyPr/>
        <a:lstStyle/>
        <a:p>
          <a:endParaRPr lang="en-AU"/>
        </a:p>
      </dgm:t>
    </dgm:pt>
    <dgm:pt modelId="{02E3EB4B-495D-4592-9217-CA933C8E7A3F}" type="pres">
      <dgm:prSet presAssocID="{81D71C06-674D-4AC5-AD02-96C046C06508}" presName="textNode" presStyleLbl="bgShp" presStyleIdx="2" presStyleCnt="3"/>
      <dgm:spPr/>
      <dgm:t>
        <a:bodyPr/>
        <a:lstStyle/>
        <a:p>
          <a:endParaRPr lang="en-AU"/>
        </a:p>
      </dgm:t>
    </dgm:pt>
    <dgm:pt modelId="{567E8F74-FF81-4AB9-90C8-0BDA93E8FC08}" type="pres">
      <dgm:prSet presAssocID="{81D71C06-674D-4AC5-AD02-96C046C06508}" presName="compChildNode" presStyleCnt="0"/>
      <dgm:spPr/>
    </dgm:pt>
    <dgm:pt modelId="{08429225-D5BF-4BA9-A441-4C2ADEC7EEC8}" type="pres">
      <dgm:prSet presAssocID="{81D71C06-674D-4AC5-AD02-96C046C06508}" presName="theInnerList" presStyleCnt="0"/>
      <dgm:spPr/>
    </dgm:pt>
  </dgm:ptLst>
  <dgm:cxnLst>
    <dgm:cxn modelId="{C7C85696-113D-4EFA-B1E1-921E8D7DE28C}" type="presOf" srcId="{1D2A6EF9-54C5-41F4-8B44-FF0B8CB992CE}" destId="{671C6954-D9D4-40DC-B095-86FFF6E01E15}" srcOrd="1" destOrd="0" presId="urn:microsoft.com/office/officeart/2005/8/layout/lProcess2"/>
    <dgm:cxn modelId="{EA908674-E0B3-46CB-A264-6B77883136F1}" type="presOf" srcId="{81D71C06-674D-4AC5-AD02-96C046C06508}" destId="{02E3EB4B-495D-4592-9217-CA933C8E7A3F}" srcOrd="1" destOrd="0" presId="urn:microsoft.com/office/officeart/2005/8/layout/lProcess2"/>
    <dgm:cxn modelId="{F84DDECA-726B-4EBF-8124-55A5ADB4F3B6}" type="presOf" srcId="{FD4519BA-FA5E-4486-AB18-9690D3CCC714}" destId="{79F321EB-E5AF-4E58-A7AC-8270E1C17EAC}" srcOrd="0" destOrd="0" presId="urn:microsoft.com/office/officeart/2005/8/layout/lProcess2"/>
    <dgm:cxn modelId="{9C03292E-A39D-4453-8D2B-BD4286763AC5}" srcId="{FD4519BA-FA5E-4486-AB18-9690D3CCC714}" destId="{1D2A6EF9-54C5-41F4-8B44-FF0B8CB992CE}" srcOrd="0" destOrd="0" parTransId="{DAE0FF4B-1980-4429-95F2-0EF6B910520E}" sibTransId="{047CA41E-43DE-4EE7-AA87-D86996009DEB}"/>
    <dgm:cxn modelId="{CDD122CD-5A87-4D9D-9C19-CE4DAE6F763C}" type="presOf" srcId="{7F4C9992-D9CD-4CD2-A232-F58AEB656E66}" destId="{E38C40E1-6D2C-47D2-BC18-08CD24887E1D}" srcOrd="0" destOrd="0" presId="urn:microsoft.com/office/officeart/2005/8/layout/lProcess2"/>
    <dgm:cxn modelId="{6F328A53-FF78-4DA2-BDE6-CC81493FD79C}" type="presOf" srcId="{7F4C9992-D9CD-4CD2-A232-F58AEB656E66}" destId="{B5413DCA-CFEE-4B31-BEA1-52BBA2C85FF2}" srcOrd="1" destOrd="0" presId="urn:microsoft.com/office/officeart/2005/8/layout/lProcess2"/>
    <dgm:cxn modelId="{E5D343C8-9F61-4594-B26C-306AC0365681}" type="presOf" srcId="{1D2A6EF9-54C5-41F4-8B44-FF0B8CB992CE}" destId="{FFE26778-3144-43AE-AF4B-E5D2E344F4A2}" srcOrd="0" destOrd="0" presId="urn:microsoft.com/office/officeart/2005/8/layout/lProcess2"/>
    <dgm:cxn modelId="{01D60284-3BA1-4ED6-B06B-450CA0F648AC}" type="presOf" srcId="{81D71C06-674D-4AC5-AD02-96C046C06508}" destId="{25422ED6-C828-4AEE-BEEE-FED68530FE7A}" srcOrd="0" destOrd="0" presId="urn:microsoft.com/office/officeart/2005/8/layout/lProcess2"/>
    <dgm:cxn modelId="{51F67667-8908-4607-A7CD-0A982696DA1C}" srcId="{FD4519BA-FA5E-4486-AB18-9690D3CCC714}" destId="{7F4C9992-D9CD-4CD2-A232-F58AEB656E66}" srcOrd="1" destOrd="0" parTransId="{BFA6637B-04D4-4930-9D14-780A5E759B07}" sibTransId="{1A6F42C3-E93C-4D02-A232-7BA564B42805}"/>
    <dgm:cxn modelId="{A1A30DDF-EE3E-4BEF-B073-06105C680186}" srcId="{FD4519BA-FA5E-4486-AB18-9690D3CCC714}" destId="{81D71C06-674D-4AC5-AD02-96C046C06508}" srcOrd="2" destOrd="0" parTransId="{BAD8A8CB-5302-4E01-B2CB-44F074E0BA70}" sibTransId="{33F1F8E9-7C8E-4FCD-AFE3-76A818F81EAE}"/>
    <dgm:cxn modelId="{0C07CE68-B2AE-4004-99C7-D6B48111949B}" type="presParOf" srcId="{79F321EB-E5AF-4E58-A7AC-8270E1C17EAC}" destId="{BAEC65CD-57A8-4B19-BBB3-E7CB879C6328}" srcOrd="0" destOrd="0" presId="urn:microsoft.com/office/officeart/2005/8/layout/lProcess2"/>
    <dgm:cxn modelId="{0A76D2DF-7825-45CA-9E9E-935F6D864A1A}" type="presParOf" srcId="{BAEC65CD-57A8-4B19-BBB3-E7CB879C6328}" destId="{FFE26778-3144-43AE-AF4B-E5D2E344F4A2}" srcOrd="0" destOrd="0" presId="urn:microsoft.com/office/officeart/2005/8/layout/lProcess2"/>
    <dgm:cxn modelId="{B5C1D507-A6ED-48A6-9D3D-A149AF64769F}" type="presParOf" srcId="{BAEC65CD-57A8-4B19-BBB3-E7CB879C6328}" destId="{671C6954-D9D4-40DC-B095-86FFF6E01E15}" srcOrd="1" destOrd="0" presId="urn:microsoft.com/office/officeart/2005/8/layout/lProcess2"/>
    <dgm:cxn modelId="{1B91F7A2-F49D-496A-8044-60C81C343749}" type="presParOf" srcId="{BAEC65CD-57A8-4B19-BBB3-E7CB879C6328}" destId="{1A627066-7492-47F0-AB35-93D714CCDA7D}" srcOrd="2" destOrd="0" presId="urn:microsoft.com/office/officeart/2005/8/layout/lProcess2"/>
    <dgm:cxn modelId="{B38743CF-C0D8-4B86-B7AA-D800CA3EF334}" type="presParOf" srcId="{1A627066-7492-47F0-AB35-93D714CCDA7D}" destId="{16B94918-C7A3-48AC-B832-7FCDCD4A0F0D}" srcOrd="0" destOrd="0" presId="urn:microsoft.com/office/officeart/2005/8/layout/lProcess2"/>
    <dgm:cxn modelId="{D9E09CB6-79EE-4C86-BBA7-17446AF309A2}" type="presParOf" srcId="{79F321EB-E5AF-4E58-A7AC-8270E1C17EAC}" destId="{719BCFBE-1BF7-472F-9D62-2897345D2F41}" srcOrd="1" destOrd="0" presId="urn:microsoft.com/office/officeart/2005/8/layout/lProcess2"/>
    <dgm:cxn modelId="{3D6277F0-3B8F-4BCA-8F11-CE0C90EF4224}" type="presParOf" srcId="{79F321EB-E5AF-4E58-A7AC-8270E1C17EAC}" destId="{9C7FFAAB-9B63-4528-B8F4-2BAA12B6DC03}" srcOrd="2" destOrd="0" presId="urn:microsoft.com/office/officeart/2005/8/layout/lProcess2"/>
    <dgm:cxn modelId="{9BCDD4DC-AFDC-49DC-839B-AEFAAC19EFD8}" type="presParOf" srcId="{9C7FFAAB-9B63-4528-B8F4-2BAA12B6DC03}" destId="{E38C40E1-6D2C-47D2-BC18-08CD24887E1D}" srcOrd="0" destOrd="0" presId="urn:microsoft.com/office/officeart/2005/8/layout/lProcess2"/>
    <dgm:cxn modelId="{5F7C077E-95E2-4D1A-9E26-33DD8276D5A8}" type="presParOf" srcId="{9C7FFAAB-9B63-4528-B8F4-2BAA12B6DC03}" destId="{B5413DCA-CFEE-4B31-BEA1-52BBA2C85FF2}" srcOrd="1" destOrd="0" presId="urn:microsoft.com/office/officeart/2005/8/layout/lProcess2"/>
    <dgm:cxn modelId="{02CC4182-235A-4C2F-ACB6-72BCFAB6F931}" type="presParOf" srcId="{9C7FFAAB-9B63-4528-B8F4-2BAA12B6DC03}" destId="{8B54E1F8-C9FC-4FA0-8CD0-E5E8A29F47F2}" srcOrd="2" destOrd="0" presId="urn:microsoft.com/office/officeart/2005/8/layout/lProcess2"/>
    <dgm:cxn modelId="{46EC841C-848A-4DB0-9976-A86B75F366A1}" type="presParOf" srcId="{8B54E1F8-C9FC-4FA0-8CD0-E5E8A29F47F2}" destId="{B1CFEE2E-DD67-4E26-B348-A09AB327B384}" srcOrd="0" destOrd="0" presId="urn:microsoft.com/office/officeart/2005/8/layout/lProcess2"/>
    <dgm:cxn modelId="{123D8B22-F9E3-4051-A37D-1F40ABEA7359}" type="presParOf" srcId="{79F321EB-E5AF-4E58-A7AC-8270E1C17EAC}" destId="{3AF45459-D5F5-4123-BB04-FDCFFC772967}" srcOrd="3" destOrd="0" presId="urn:microsoft.com/office/officeart/2005/8/layout/lProcess2"/>
    <dgm:cxn modelId="{E3237B36-5228-4251-9BF2-E45F52BD427B}" type="presParOf" srcId="{79F321EB-E5AF-4E58-A7AC-8270E1C17EAC}" destId="{688A988A-8106-47C0-B06B-6903926D8D0D}" srcOrd="4" destOrd="0" presId="urn:microsoft.com/office/officeart/2005/8/layout/lProcess2"/>
    <dgm:cxn modelId="{B8A3068E-4A17-4202-B13E-A1B8E3D5C93D}" type="presParOf" srcId="{688A988A-8106-47C0-B06B-6903926D8D0D}" destId="{25422ED6-C828-4AEE-BEEE-FED68530FE7A}" srcOrd="0" destOrd="0" presId="urn:microsoft.com/office/officeart/2005/8/layout/lProcess2"/>
    <dgm:cxn modelId="{A0471776-60C5-42ED-809E-54E9EC9C86A7}" type="presParOf" srcId="{688A988A-8106-47C0-B06B-6903926D8D0D}" destId="{02E3EB4B-495D-4592-9217-CA933C8E7A3F}" srcOrd="1" destOrd="0" presId="urn:microsoft.com/office/officeart/2005/8/layout/lProcess2"/>
    <dgm:cxn modelId="{65AD7E09-36C2-4C92-AF70-C570B644B705}" type="presParOf" srcId="{688A988A-8106-47C0-B06B-6903926D8D0D}" destId="{567E8F74-FF81-4AB9-90C8-0BDA93E8FC08}" srcOrd="2" destOrd="0" presId="urn:microsoft.com/office/officeart/2005/8/layout/lProcess2"/>
    <dgm:cxn modelId="{C0DAA899-4BF3-4DAB-B7AC-524C11BC00BF}" type="presParOf" srcId="{567E8F74-FF81-4AB9-90C8-0BDA93E8FC08}" destId="{08429225-D5BF-4BA9-A441-4C2ADEC7EEC8}" srcOrd="0" destOrd="0" presId="urn:microsoft.com/office/officeart/2005/8/layout/lProcess2"/>
  </dgm:cxnLst>
  <dgm:bg/>
  <dgm:whole/>
  <dgm:extLst>
    <a:ext uri="http://schemas.microsoft.com/office/drawing/2008/diagram">
      <dsp:dataModelExt xmlns:dsp="http://schemas.microsoft.com/office/drawing/2008/diagram" relId="rId15"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8915066E-A2EF-4D37-BB58-FA8A906FF382}" type="doc">
      <dgm:prSet loTypeId="urn:microsoft.com/office/officeart/2008/layout/LinedList" loCatId="list" qsTypeId="urn:microsoft.com/office/officeart/2005/8/quickstyle/simple4" qsCatId="simple" csTypeId="urn:microsoft.com/office/officeart/2005/8/colors/accent3_2" csCatId="accent3" phldr="1"/>
      <dgm:spPr/>
      <dgm:t>
        <a:bodyPr/>
        <a:lstStyle/>
        <a:p>
          <a:endParaRPr lang="en-AU"/>
        </a:p>
      </dgm:t>
    </dgm:pt>
    <dgm:pt modelId="{AA27CBE1-7BD6-4024-B450-AE3288FA879B}">
      <dgm:prSet custT="1"/>
      <dgm:spPr/>
      <dgm:t>
        <a:bodyPr/>
        <a:lstStyle/>
        <a:p>
          <a:pPr algn="just" rtl="0"/>
          <a:r>
            <a:rPr lang="en-AU" sz="1300" b="0" dirty="0" smtClean="0">
              <a:solidFill>
                <a:schemeClr val="tx1"/>
              </a:solidFill>
            </a:rPr>
            <a:t>Group NPAT in Q4’16 is up 7% (+K11.4m) to K176.8m from K165.3m  (Q3’16).</a:t>
          </a:r>
          <a:endParaRPr lang="en-AU" sz="1300" dirty="0">
            <a:solidFill>
              <a:schemeClr val="tx1"/>
            </a:solidFill>
          </a:endParaRPr>
        </a:p>
      </dgm:t>
    </dgm:pt>
    <dgm:pt modelId="{6665659E-5705-4D60-BE03-AD4990D13850}" type="parTrans" cxnId="{0F743A56-2EDD-4951-A76A-0227752A6198}">
      <dgm:prSet/>
      <dgm:spPr/>
      <dgm:t>
        <a:bodyPr/>
        <a:lstStyle/>
        <a:p>
          <a:pPr algn="just"/>
          <a:endParaRPr lang="en-AU" sz="1300">
            <a:solidFill>
              <a:schemeClr val="tx1"/>
            </a:solidFill>
          </a:endParaRPr>
        </a:p>
      </dgm:t>
    </dgm:pt>
    <dgm:pt modelId="{3EC418D0-60F1-40E3-AACB-14741BA773E6}" type="sibTrans" cxnId="{0F743A56-2EDD-4951-A76A-0227752A6198}">
      <dgm:prSet/>
      <dgm:spPr/>
      <dgm:t>
        <a:bodyPr/>
        <a:lstStyle/>
        <a:p>
          <a:pPr algn="just"/>
          <a:endParaRPr lang="en-AU" sz="1300">
            <a:solidFill>
              <a:schemeClr val="tx1"/>
            </a:solidFill>
          </a:endParaRPr>
        </a:p>
      </dgm:t>
    </dgm:pt>
    <dgm:pt modelId="{CBEDF367-3687-4A07-9B0E-41222F83F090}">
      <dgm:prSet custT="1"/>
      <dgm:spPr/>
      <dgm:t>
        <a:bodyPr/>
        <a:lstStyle/>
        <a:p>
          <a:pPr algn="just" rtl="0"/>
          <a:r>
            <a:rPr lang="en-US" sz="1300" dirty="0" smtClean="0">
              <a:solidFill>
                <a:schemeClr val="tx1"/>
              </a:solidFill>
            </a:rPr>
            <a:t>Total Revenue of K505m is up 11% in Q4’16 </a:t>
          </a:r>
          <a:r>
            <a:rPr lang="en-US" sz="1300" dirty="0" err="1" smtClean="0">
              <a:solidFill>
                <a:schemeClr val="tx1"/>
              </a:solidFill>
            </a:rPr>
            <a:t>vs</a:t>
          </a:r>
          <a:r>
            <a:rPr lang="en-US" sz="1300" dirty="0" smtClean="0">
              <a:solidFill>
                <a:schemeClr val="tx1"/>
              </a:solidFill>
            </a:rPr>
            <a:t> Q3’16. Net interest income increased by K15m driven by increases in interest on loans and interest on Government securities of K9.3m and K3.5m respectively </a:t>
          </a:r>
          <a:endParaRPr lang="en-AU" sz="1300" dirty="0" smtClean="0">
            <a:solidFill>
              <a:schemeClr val="tx1"/>
            </a:solidFill>
          </a:endParaRPr>
        </a:p>
        <a:p>
          <a:pPr algn="just" rtl="0"/>
          <a:endParaRPr lang="en-AU" sz="1300" dirty="0">
            <a:solidFill>
              <a:schemeClr val="tx1"/>
            </a:solidFill>
          </a:endParaRPr>
        </a:p>
      </dgm:t>
    </dgm:pt>
    <dgm:pt modelId="{D32F51D6-C289-4D3A-8F41-D3BEC08E84BB}" type="parTrans" cxnId="{791E9F03-C782-4BAF-9AA1-D9B31B502405}">
      <dgm:prSet/>
      <dgm:spPr/>
      <dgm:t>
        <a:bodyPr/>
        <a:lstStyle/>
        <a:p>
          <a:pPr algn="just"/>
          <a:endParaRPr lang="en-AU" sz="1300">
            <a:solidFill>
              <a:schemeClr val="tx1"/>
            </a:solidFill>
          </a:endParaRPr>
        </a:p>
      </dgm:t>
    </dgm:pt>
    <dgm:pt modelId="{27197B83-F09C-4F25-836A-6E704688F481}" type="sibTrans" cxnId="{791E9F03-C782-4BAF-9AA1-D9B31B502405}">
      <dgm:prSet/>
      <dgm:spPr/>
      <dgm:t>
        <a:bodyPr/>
        <a:lstStyle/>
        <a:p>
          <a:pPr algn="just"/>
          <a:endParaRPr lang="en-AU" sz="1300">
            <a:solidFill>
              <a:schemeClr val="tx1"/>
            </a:solidFill>
          </a:endParaRPr>
        </a:p>
      </dgm:t>
    </dgm:pt>
    <dgm:pt modelId="{062CC12D-489D-4639-9EC3-4945EE7B0D7B}">
      <dgm:prSet custT="1"/>
      <dgm:spPr/>
      <dgm:t>
        <a:bodyPr/>
        <a:lstStyle/>
        <a:p>
          <a:pPr algn="just" rtl="0"/>
          <a:r>
            <a:rPr lang="en-US" sz="1300" dirty="0" smtClean="0">
              <a:solidFill>
                <a:schemeClr val="tx1"/>
              </a:solidFill>
            </a:rPr>
            <a:t>FX Income increased by K9.6m with large volumes of inflows facilitating outflow orders.  Other income increased by K15.3m following the sale of Port Moresby Head Office which resulted in a net gain of K12m. Net insurance income increased by K9.7m mainly due to  appreciation of investment properties and equities held by BSP Life.</a:t>
          </a:r>
          <a:endParaRPr lang="en-AU" sz="1300" dirty="0" smtClean="0">
            <a:solidFill>
              <a:schemeClr val="tx1"/>
            </a:solidFill>
          </a:endParaRPr>
        </a:p>
        <a:p>
          <a:pPr algn="just" rtl="0"/>
          <a:endParaRPr lang="en-AU" sz="1300" dirty="0">
            <a:solidFill>
              <a:schemeClr val="tx1"/>
            </a:solidFill>
          </a:endParaRPr>
        </a:p>
      </dgm:t>
    </dgm:pt>
    <dgm:pt modelId="{97538F03-29F9-4257-9A18-D1CAB26088CF}" type="parTrans" cxnId="{C4F94370-E63B-4EC3-86D1-9E45B4BAC77F}">
      <dgm:prSet/>
      <dgm:spPr/>
      <dgm:t>
        <a:bodyPr/>
        <a:lstStyle/>
        <a:p>
          <a:pPr algn="just"/>
          <a:endParaRPr lang="en-AU" sz="1300">
            <a:solidFill>
              <a:schemeClr val="tx1"/>
            </a:solidFill>
          </a:endParaRPr>
        </a:p>
      </dgm:t>
    </dgm:pt>
    <dgm:pt modelId="{BB9A5DD1-FA18-432C-BCEC-646BEA6AA9BD}" type="sibTrans" cxnId="{C4F94370-E63B-4EC3-86D1-9E45B4BAC77F}">
      <dgm:prSet/>
      <dgm:spPr/>
      <dgm:t>
        <a:bodyPr/>
        <a:lstStyle/>
        <a:p>
          <a:pPr algn="just"/>
          <a:endParaRPr lang="en-AU" sz="1300">
            <a:solidFill>
              <a:schemeClr val="tx1"/>
            </a:solidFill>
          </a:endParaRPr>
        </a:p>
      </dgm:t>
    </dgm:pt>
    <dgm:pt modelId="{7CA82005-854E-4CA4-94E2-F409F603F820}">
      <dgm:prSet custT="1"/>
      <dgm:spPr/>
      <dgm:t>
        <a:bodyPr/>
        <a:lstStyle/>
        <a:p>
          <a:pPr algn="just" rtl="0"/>
          <a:r>
            <a:rPr lang="en-US" sz="1300" dirty="0" smtClean="0">
              <a:solidFill>
                <a:schemeClr val="tx1"/>
              </a:solidFill>
            </a:rPr>
            <a:t>Other Operating Expenses (less </a:t>
          </a:r>
          <a:r>
            <a:rPr lang="en-US" sz="1300" dirty="0" err="1" smtClean="0">
              <a:solidFill>
                <a:schemeClr val="tx1"/>
              </a:solidFill>
            </a:rPr>
            <a:t>Dep’n</a:t>
          </a:r>
          <a:r>
            <a:rPr lang="en-US" sz="1300" dirty="0" smtClean="0">
              <a:solidFill>
                <a:schemeClr val="tx1"/>
              </a:solidFill>
            </a:rPr>
            <a:t>) are K180.4m for Q4’16 representing a 3.4% increase over the previous quarter. Staff costs and other costs  were well managed over the period, but Fixed Asset write offs increased by K8.9m following a review of useful lives of IT assets.</a:t>
          </a:r>
          <a:endParaRPr lang="en-AU" sz="1300" dirty="0" smtClean="0">
            <a:solidFill>
              <a:schemeClr val="tx1"/>
            </a:solidFill>
          </a:endParaRPr>
        </a:p>
        <a:p>
          <a:pPr algn="just" rtl="0"/>
          <a:endParaRPr lang="en-AU" sz="1300" dirty="0">
            <a:solidFill>
              <a:schemeClr val="tx1"/>
            </a:solidFill>
          </a:endParaRPr>
        </a:p>
      </dgm:t>
    </dgm:pt>
    <dgm:pt modelId="{D0E50793-F75D-4A71-A324-74970DDABED7}" type="parTrans" cxnId="{16B0D3D0-A10D-49AA-A32F-84BC36F63B8B}">
      <dgm:prSet/>
      <dgm:spPr/>
      <dgm:t>
        <a:bodyPr/>
        <a:lstStyle/>
        <a:p>
          <a:pPr algn="just"/>
          <a:endParaRPr lang="en-AU" sz="1300">
            <a:solidFill>
              <a:schemeClr val="tx1"/>
            </a:solidFill>
          </a:endParaRPr>
        </a:p>
      </dgm:t>
    </dgm:pt>
    <dgm:pt modelId="{EAC5A026-2254-45E5-B368-D5F09FA547D7}" type="sibTrans" cxnId="{16B0D3D0-A10D-49AA-A32F-84BC36F63B8B}">
      <dgm:prSet/>
      <dgm:spPr/>
      <dgm:t>
        <a:bodyPr/>
        <a:lstStyle/>
        <a:p>
          <a:pPr algn="just"/>
          <a:endParaRPr lang="en-AU" sz="1300">
            <a:solidFill>
              <a:schemeClr val="tx1"/>
            </a:solidFill>
          </a:endParaRPr>
        </a:p>
      </dgm:t>
    </dgm:pt>
    <dgm:pt modelId="{CAF5DC3F-A4F7-4DEF-8573-874C364B6548}">
      <dgm:prSet custT="1"/>
      <dgm:spPr/>
      <dgm:t>
        <a:bodyPr/>
        <a:lstStyle/>
        <a:p>
          <a:pPr algn="just" rtl="0"/>
          <a:endParaRPr lang="en-US" sz="1300" dirty="0" smtClean="0">
            <a:solidFill>
              <a:schemeClr val="tx1"/>
            </a:solidFill>
          </a:endParaRPr>
        </a:p>
        <a:p>
          <a:pPr algn="just" rtl="0"/>
          <a:r>
            <a:rPr lang="en-US" sz="1300" dirty="0" smtClean="0">
              <a:solidFill>
                <a:schemeClr val="tx1"/>
              </a:solidFill>
            </a:rPr>
            <a:t>The Group’s Cost to Income ratio  reduced from 43.5% in Q3’16 to 40.16% for Q4’16 as revenue increased and costs continued to be managed prudently.</a:t>
          </a:r>
          <a:endParaRPr lang="en-AU" sz="1300" dirty="0" smtClean="0">
            <a:solidFill>
              <a:schemeClr val="tx1"/>
            </a:solidFill>
          </a:endParaRPr>
        </a:p>
      </dgm:t>
    </dgm:pt>
    <dgm:pt modelId="{EB8C0E75-C81F-48B0-A15F-10156B384ABD}" type="parTrans" cxnId="{8FAE9D47-805F-40C2-B63E-E49681B14486}">
      <dgm:prSet/>
      <dgm:spPr/>
      <dgm:t>
        <a:bodyPr/>
        <a:lstStyle/>
        <a:p>
          <a:pPr algn="just"/>
          <a:endParaRPr lang="en-AU" sz="1300">
            <a:solidFill>
              <a:schemeClr val="tx1"/>
            </a:solidFill>
          </a:endParaRPr>
        </a:p>
      </dgm:t>
    </dgm:pt>
    <dgm:pt modelId="{5ABF9856-5767-4B71-A00B-65CD4D1CB945}" type="sibTrans" cxnId="{8FAE9D47-805F-40C2-B63E-E49681B14486}">
      <dgm:prSet/>
      <dgm:spPr/>
      <dgm:t>
        <a:bodyPr/>
        <a:lstStyle/>
        <a:p>
          <a:pPr algn="just"/>
          <a:endParaRPr lang="en-AU" sz="1300">
            <a:solidFill>
              <a:schemeClr val="tx1"/>
            </a:solidFill>
          </a:endParaRPr>
        </a:p>
      </dgm:t>
    </dgm:pt>
    <dgm:pt modelId="{3E944F31-CAB4-4E34-8A66-B82736FFDBFF}" type="pres">
      <dgm:prSet presAssocID="{8915066E-A2EF-4D37-BB58-FA8A906FF382}" presName="vert0" presStyleCnt="0">
        <dgm:presLayoutVars>
          <dgm:dir/>
          <dgm:animOne val="branch"/>
          <dgm:animLvl val="lvl"/>
        </dgm:presLayoutVars>
      </dgm:prSet>
      <dgm:spPr/>
      <dgm:t>
        <a:bodyPr/>
        <a:lstStyle/>
        <a:p>
          <a:endParaRPr lang="en-AU"/>
        </a:p>
      </dgm:t>
    </dgm:pt>
    <dgm:pt modelId="{1C191529-FB39-4145-81EF-2B2B9BC9481E}" type="pres">
      <dgm:prSet presAssocID="{AA27CBE1-7BD6-4024-B450-AE3288FA879B}" presName="thickLine" presStyleLbl="alignNode1" presStyleIdx="0" presStyleCnt="5" custLinFactNeighborX="-550" custLinFactNeighborY="-20826"/>
      <dgm:spPr/>
      <dgm:t>
        <a:bodyPr/>
        <a:lstStyle/>
        <a:p>
          <a:endParaRPr lang="en-AU"/>
        </a:p>
      </dgm:t>
    </dgm:pt>
    <dgm:pt modelId="{229E9ED1-4707-481C-89D7-B82F18C384CF}" type="pres">
      <dgm:prSet presAssocID="{AA27CBE1-7BD6-4024-B450-AE3288FA879B}" presName="horz1" presStyleCnt="0"/>
      <dgm:spPr/>
    </dgm:pt>
    <dgm:pt modelId="{56912AEB-9F9A-4BCE-9B50-F4DE6136BF4F}" type="pres">
      <dgm:prSet presAssocID="{AA27CBE1-7BD6-4024-B450-AE3288FA879B}" presName="tx1" presStyleLbl="revTx" presStyleIdx="0" presStyleCnt="5" custScaleY="30412"/>
      <dgm:spPr/>
      <dgm:t>
        <a:bodyPr/>
        <a:lstStyle/>
        <a:p>
          <a:endParaRPr lang="en-AU"/>
        </a:p>
      </dgm:t>
    </dgm:pt>
    <dgm:pt modelId="{78D2235A-6A03-4740-8956-DE27E29BBE30}" type="pres">
      <dgm:prSet presAssocID="{AA27CBE1-7BD6-4024-B450-AE3288FA879B}" presName="vert1" presStyleCnt="0"/>
      <dgm:spPr/>
    </dgm:pt>
    <dgm:pt modelId="{BF1CC66B-C295-47DB-8F7E-CCB1F4CD64BD}" type="pres">
      <dgm:prSet presAssocID="{CBEDF367-3687-4A07-9B0E-41222F83F090}" presName="thickLine" presStyleLbl="alignNode1" presStyleIdx="1" presStyleCnt="5"/>
      <dgm:spPr/>
    </dgm:pt>
    <dgm:pt modelId="{E171082E-18F9-4542-92E1-0CFB08FAA254}" type="pres">
      <dgm:prSet presAssocID="{CBEDF367-3687-4A07-9B0E-41222F83F090}" presName="horz1" presStyleCnt="0"/>
      <dgm:spPr/>
    </dgm:pt>
    <dgm:pt modelId="{4003E84A-D425-44F8-9A43-2FEAFF06B093}" type="pres">
      <dgm:prSet presAssocID="{CBEDF367-3687-4A07-9B0E-41222F83F090}" presName="tx1" presStyleLbl="revTx" presStyleIdx="1" presStyleCnt="5" custScaleY="51521"/>
      <dgm:spPr/>
      <dgm:t>
        <a:bodyPr/>
        <a:lstStyle/>
        <a:p>
          <a:endParaRPr lang="en-AU"/>
        </a:p>
      </dgm:t>
    </dgm:pt>
    <dgm:pt modelId="{F4E45C08-3C49-418D-BE90-DC04516593DF}" type="pres">
      <dgm:prSet presAssocID="{CBEDF367-3687-4A07-9B0E-41222F83F090}" presName="vert1" presStyleCnt="0"/>
      <dgm:spPr/>
    </dgm:pt>
    <dgm:pt modelId="{A98E43B8-DEA1-4A5F-B2EC-BDBBC5FC9967}" type="pres">
      <dgm:prSet presAssocID="{062CC12D-489D-4639-9EC3-4945EE7B0D7B}" presName="thickLine" presStyleLbl="alignNode1" presStyleIdx="2" presStyleCnt="5"/>
      <dgm:spPr/>
    </dgm:pt>
    <dgm:pt modelId="{9F06B944-861B-411C-A8B2-A65FC13D5DC6}" type="pres">
      <dgm:prSet presAssocID="{062CC12D-489D-4639-9EC3-4945EE7B0D7B}" presName="horz1" presStyleCnt="0"/>
      <dgm:spPr/>
    </dgm:pt>
    <dgm:pt modelId="{5A0090A9-BBC9-4CA5-9EFC-676FA3EB1D47}" type="pres">
      <dgm:prSet presAssocID="{062CC12D-489D-4639-9EC3-4945EE7B0D7B}" presName="tx1" presStyleLbl="revTx" presStyleIdx="2" presStyleCnt="5" custScaleY="68482" custLinFactNeighborY="2019"/>
      <dgm:spPr/>
      <dgm:t>
        <a:bodyPr/>
        <a:lstStyle/>
        <a:p>
          <a:endParaRPr lang="en-AU"/>
        </a:p>
      </dgm:t>
    </dgm:pt>
    <dgm:pt modelId="{F38C850F-EDC3-4E8D-8FDE-BF80E5F22F12}" type="pres">
      <dgm:prSet presAssocID="{062CC12D-489D-4639-9EC3-4945EE7B0D7B}" presName="vert1" presStyleCnt="0"/>
      <dgm:spPr/>
    </dgm:pt>
    <dgm:pt modelId="{D3E8EF23-D63C-43F6-9A32-78B46E839081}" type="pres">
      <dgm:prSet presAssocID="{7CA82005-854E-4CA4-94E2-F409F603F820}" presName="thickLine" presStyleLbl="alignNode1" presStyleIdx="3" presStyleCnt="5"/>
      <dgm:spPr/>
    </dgm:pt>
    <dgm:pt modelId="{5C981D86-5223-4A13-99D3-8DE52DDA98E9}" type="pres">
      <dgm:prSet presAssocID="{7CA82005-854E-4CA4-94E2-F409F603F820}" presName="horz1" presStyleCnt="0"/>
      <dgm:spPr/>
    </dgm:pt>
    <dgm:pt modelId="{55E9D7B8-91B3-4FE8-A983-C1F2406130FA}" type="pres">
      <dgm:prSet presAssocID="{7CA82005-854E-4CA4-94E2-F409F603F820}" presName="tx1" presStyleLbl="revTx" presStyleIdx="3" presStyleCnt="5" custScaleY="61940" custLinFactNeighborX="1099" custLinFactNeighborY="4215"/>
      <dgm:spPr/>
      <dgm:t>
        <a:bodyPr/>
        <a:lstStyle/>
        <a:p>
          <a:endParaRPr lang="en-AU"/>
        </a:p>
      </dgm:t>
    </dgm:pt>
    <dgm:pt modelId="{1AC7F812-B6B2-4AC9-ABDA-D152A02794FD}" type="pres">
      <dgm:prSet presAssocID="{7CA82005-854E-4CA4-94E2-F409F603F820}" presName="vert1" presStyleCnt="0"/>
      <dgm:spPr/>
    </dgm:pt>
    <dgm:pt modelId="{1A5AF758-F1AD-4E52-98C6-E500833D3933}" type="pres">
      <dgm:prSet presAssocID="{CAF5DC3F-A4F7-4DEF-8573-874C364B6548}" presName="thickLine" presStyleLbl="alignNode1" presStyleIdx="4" presStyleCnt="5" custLinFactNeighborX="1923" custLinFactNeighborY="8654"/>
      <dgm:spPr/>
    </dgm:pt>
    <dgm:pt modelId="{FC79AA10-8F84-4E22-99DF-8407CE009354}" type="pres">
      <dgm:prSet presAssocID="{CAF5DC3F-A4F7-4DEF-8573-874C364B6548}" presName="horz1" presStyleCnt="0"/>
      <dgm:spPr/>
    </dgm:pt>
    <dgm:pt modelId="{930592A3-435D-45AB-9DFC-ACCD8CB184DC}" type="pres">
      <dgm:prSet presAssocID="{CAF5DC3F-A4F7-4DEF-8573-874C364B6548}" presName="tx1" presStyleLbl="revTx" presStyleIdx="4" presStyleCnt="5" custScaleY="44141"/>
      <dgm:spPr/>
      <dgm:t>
        <a:bodyPr/>
        <a:lstStyle/>
        <a:p>
          <a:endParaRPr lang="en-AU"/>
        </a:p>
      </dgm:t>
    </dgm:pt>
    <dgm:pt modelId="{736163EC-000E-4989-AB90-F035C46A155D}" type="pres">
      <dgm:prSet presAssocID="{CAF5DC3F-A4F7-4DEF-8573-874C364B6548}" presName="vert1" presStyleCnt="0"/>
      <dgm:spPr/>
    </dgm:pt>
  </dgm:ptLst>
  <dgm:cxnLst>
    <dgm:cxn modelId="{54EAD3F7-2FAD-47A5-99D9-ADDB3FEC8708}" type="presOf" srcId="{CAF5DC3F-A4F7-4DEF-8573-874C364B6548}" destId="{930592A3-435D-45AB-9DFC-ACCD8CB184DC}" srcOrd="0" destOrd="0" presId="urn:microsoft.com/office/officeart/2008/layout/LinedList"/>
    <dgm:cxn modelId="{557F1139-9692-49BC-A87C-4724F2600782}" type="presOf" srcId="{AA27CBE1-7BD6-4024-B450-AE3288FA879B}" destId="{56912AEB-9F9A-4BCE-9B50-F4DE6136BF4F}" srcOrd="0" destOrd="0" presId="urn:microsoft.com/office/officeart/2008/layout/LinedList"/>
    <dgm:cxn modelId="{9232841B-E1E3-4577-AC5D-4416C2901052}" type="presOf" srcId="{CBEDF367-3687-4A07-9B0E-41222F83F090}" destId="{4003E84A-D425-44F8-9A43-2FEAFF06B093}" srcOrd="0" destOrd="0" presId="urn:microsoft.com/office/officeart/2008/layout/LinedList"/>
    <dgm:cxn modelId="{C4F94370-E63B-4EC3-86D1-9E45B4BAC77F}" srcId="{8915066E-A2EF-4D37-BB58-FA8A906FF382}" destId="{062CC12D-489D-4639-9EC3-4945EE7B0D7B}" srcOrd="2" destOrd="0" parTransId="{97538F03-29F9-4257-9A18-D1CAB26088CF}" sibTransId="{BB9A5DD1-FA18-432C-BCEC-646BEA6AA9BD}"/>
    <dgm:cxn modelId="{16B0D3D0-A10D-49AA-A32F-84BC36F63B8B}" srcId="{8915066E-A2EF-4D37-BB58-FA8A906FF382}" destId="{7CA82005-854E-4CA4-94E2-F409F603F820}" srcOrd="3" destOrd="0" parTransId="{D0E50793-F75D-4A71-A324-74970DDABED7}" sibTransId="{EAC5A026-2254-45E5-B368-D5F09FA547D7}"/>
    <dgm:cxn modelId="{2D8A4618-8EF6-4F74-9169-169CE23EBE2C}" type="presOf" srcId="{7CA82005-854E-4CA4-94E2-F409F603F820}" destId="{55E9D7B8-91B3-4FE8-A983-C1F2406130FA}" srcOrd="0" destOrd="0" presId="urn:microsoft.com/office/officeart/2008/layout/LinedList"/>
    <dgm:cxn modelId="{791E9F03-C782-4BAF-9AA1-D9B31B502405}" srcId="{8915066E-A2EF-4D37-BB58-FA8A906FF382}" destId="{CBEDF367-3687-4A07-9B0E-41222F83F090}" srcOrd="1" destOrd="0" parTransId="{D32F51D6-C289-4D3A-8F41-D3BEC08E84BB}" sibTransId="{27197B83-F09C-4F25-836A-6E704688F481}"/>
    <dgm:cxn modelId="{8FAE9D47-805F-40C2-B63E-E49681B14486}" srcId="{8915066E-A2EF-4D37-BB58-FA8A906FF382}" destId="{CAF5DC3F-A4F7-4DEF-8573-874C364B6548}" srcOrd="4" destOrd="0" parTransId="{EB8C0E75-C81F-48B0-A15F-10156B384ABD}" sibTransId="{5ABF9856-5767-4B71-A00B-65CD4D1CB945}"/>
    <dgm:cxn modelId="{0F743A56-2EDD-4951-A76A-0227752A6198}" srcId="{8915066E-A2EF-4D37-BB58-FA8A906FF382}" destId="{AA27CBE1-7BD6-4024-B450-AE3288FA879B}" srcOrd="0" destOrd="0" parTransId="{6665659E-5705-4D60-BE03-AD4990D13850}" sibTransId="{3EC418D0-60F1-40E3-AACB-14741BA773E6}"/>
    <dgm:cxn modelId="{5D2CD7AE-32C9-4197-B538-307E1FD0B02E}" type="presOf" srcId="{8915066E-A2EF-4D37-BB58-FA8A906FF382}" destId="{3E944F31-CAB4-4E34-8A66-B82736FFDBFF}" srcOrd="0" destOrd="0" presId="urn:microsoft.com/office/officeart/2008/layout/LinedList"/>
    <dgm:cxn modelId="{BBD6773F-4C12-4142-93D4-3EE8EBECFD9C}" type="presOf" srcId="{062CC12D-489D-4639-9EC3-4945EE7B0D7B}" destId="{5A0090A9-BBC9-4CA5-9EFC-676FA3EB1D47}" srcOrd="0" destOrd="0" presId="urn:microsoft.com/office/officeart/2008/layout/LinedList"/>
    <dgm:cxn modelId="{18203783-1673-47E3-81DE-3B7307F69266}" type="presParOf" srcId="{3E944F31-CAB4-4E34-8A66-B82736FFDBFF}" destId="{1C191529-FB39-4145-81EF-2B2B9BC9481E}" srcOrd="0" destOrd="0" presId="urn:microsoft.com/office/officeart/2008/layout/LinedList"/>
    <dgm:cxn modelId="{88D6BE2B-D111-4F8E-97CC-DA37E7E60D51}" type="presParOf" srcId="{3E944F31-CAB4-4E34-8A66-B82736FFDBFF}" destId="{229E9ED1-4707-481C-89D7-B82F18C384CF}" srcOrd="1" destOrd="0" presId="urn:microsoft.com/office/officeart/2008/layout/LinedList"/>
    <dgm:cxn modelId="{E4D00C3E-1119-4A90-A12B-B38E50243F58}" type="presParOf" srcId="{229E9ED1-4707-481C-89D7-B82F18C384CF}" destId="{56912AEB-9F9A-4BCE-9B50-F4DE6136BF4F}" srcOrd="0" destOrd="0" presId="urn:microsoft.com/office/officeart/2008/layout/LinedList"/>
    <dgm:cxn modelId="{209AE66E-3ED9-4C8B-982F-09D2F900EB13}" type="presParOf" srcId="{229E9ED1-4707-481C-89D7-B82F18C384CF}" destId="{78D2235A-6A03-4740-8956-DE27E29BBE30}" srcOrd="1" destOrd="0" presId="urn:microsoft.com/office/officeart/2008/layout/LinedList"/>
    <dgm:cxn modelId="{23B89A14-A7BC-44B2-B821-00FD38CD065D}" type="presParOf" srcId="{3E944F31-CAB4-4E34-8A66-B82736FFDBFF}" destId="{BF1CC66B-C295-47DB-8F7E-CCB1F4CD64BD}" srcOrd="2" destOrd="0" presId="urn:microsoft.com/office/officeart/2008/layout/LinedList"/>
    <dgm:cxn modelId="{E67CCECA-17E1-4011-A3C0-0D2C7F476AC6}" type="presParOf" srcId="{3E944F31-CAB4-4E34-8A66-B82736FFDBFF}" destId="{E171082E-18F9-4542-92E1-0CFB08FAA254}" srcOrd="3" destOrd="0" presId="urn:microsoft.com/office/officeart/2008/layout/LinedList"/>
    <dgm:cxn modelId="{5E834A62-7085-485D-B0BD-304EB1B5399A}" type="presParOf" srcId="{E171082E-18F9-4542-92E1-0CFB08FAA254}" destId="{4003E84A-D425-44F8-9A43-2FEAFF06B093}" srcOrd="0" destOrd="0" presId="urn:microsoft.com/office/officeart/2008/layout/LinedList"/>
    <dgm:cxn modelId="{A96DD512-C8C5-4151-BC94-67E1344B14B3}" type="presParOf" srcId="{E171082E-18F9-4542-92E1-0CFB08FAA254}" destId="{F4E45C08-3C49-418D-BE90-DC04516593DF}" srcOrd="1" destOrd="0" presId="urn:microsoft.com/office/officeart/2008/layout/LinedList"/>
    <dgm:cxn modelId="{4E94D659-028C-470E-AA3F-40590F86C7C5}" type="presParOf" srcId="{3E944F31-CAB4-4E34-8A66-B82736FFDBFF}" destId="{A98E43B8-DEA1-4A5F-B2EC-BDBBC5FC9967}" srcOrd="4" destOrd="0" presId="urn:microsoft.com/office/officeart/2008/layout/LinedList"/>
    <dgm:cxn modelId="{6FEC8353-9899-4E9B-A5BA-2C73BECC03CA}" type="presParOf" srcId="{3E944F31-CAB4-4E34-8A66-B82736FFDBFF}" destId="{9F06B944-861B-411C-A8B2-A65FC13D5DC6}" srcOrd="5" destOrd="0" presId="urn:microsoft.com/office/officeart/2008/layout/LinedList"/>
    <dgm:cxn modelId="{5BA42CAF-A017-4095-9B77-E29CDA12C92F}" type="presParOf" srcId="{9F06B944-861B-411C-A8B2-A65FC13D5DC6}" destId="{5A0090A9-BBC9-4CA5-9EFC-676FA3EB1D47}" srcOrd="0" destOrd="0" presId="urn:microsoft.com/office/officeart/2008/layout/LinedList"/>
    <dgm:cxn modelId="{B67C49B1-8B27-496E-93E7-076D63EB53A7}" type="presParOf" srcId="{9F06B944-861B-411C-A8B2-A65FC13D5DC6}" destId="{F38C850F-EDC3-4E8D-8FDE-BF80E5F22F12}" srcOrd="1" destOrd="0" presId="urn:microsoft.com/office/officeart/2008/layout/LinedList"/>
    <dgm:cxn modelId="{8D0F6F94-675D-4E06-844C-E545C6DE5388}" type="presParOf" srcId="{3E944F31-CAB4-4E34-8A66-B82736FFDBFF}" destId="{D3E8EF23-D63C-43F6-9A32-78B46E839081}" srcOrd="6" destOrd="0" presId="urn:microsoft.com/office/officeart/2008/layout/LinedList"/>
    <dgm:cxn modelId="{8B1E1EC2-9498-489F-97CB-1C578EDE89A8}" type="presParOf" srcId="{3E944F31-CAB4-4E34-8A66-B82736FFDBFF}" destId="{5C981D86-5223-4A13-99D3-8DE52DDA98E9}" srcOrd="7" destOrd="0" presId="urn:microsoft.com/office/officeart/2008/layout/LinedList"/>
    <dgm:cxn modelId="{1808431E-9ABF-4C6B-B455-56F51FBF9A1D}" type="presParOf" srcId="{5C981D86-5223-4A13-99D3-8DE52DDA98E9}" destId="{55E9D7B8-91B3-4FE8-A983-C1F2406130FA}" srcOrd="0" destOrd="0" presId="urn:microsoft.com/office/officeart/2008/layout/LinedList"/>
    <dgm:cxn modelId="{F4D58DF0-BC96-4434-B2FA-70C4A6156974}" type="presParOf" srcId="{5C981D86-5223-4A13-99D3-8DE52DDA98E9}" destId="{1AC7F812-B6B2-4AC9-ABDA-D152A02794FD}" srcOrd="1" destOrd="0" presId="urn:microsoft.com/office/officeart/2008/layout/LinedList"/>
    <dgm:cxn modelId="{D03D845A-6C00-41B2-8ADB-C9F13A0D9B77}" type="presParOf" srcId="{3E944F31-CAB4-4E34-8A66-B82736FFDBFF}" destId="{1A5AF758-F1AD-4E52-98C6-E500833D3933}" srcOrd="8" destOrd="0" presId="urn:microsoft.com/office/officeart/2008/layout/LinedList"/>
    <dgm:cxn modelId="{E87696A7-5BDE-4828-A74B-B510E2645764}" type="presParOf" srcId="{3E944F31-CAB4-4E34-8A66-B82736FFDBFF}" destId="{FC79AA10-8F84-4E22-99DF-8407CE009354}" srcOrd="9" destOrd="0" presId="urn:microsoft.com/office/officeart/2008/layout/LinedList"/>
    <dgm:cxn modelId="{7424A04E-4460-4735-9A16-3F23076373A5}" type="presParOf" srcId="{FC79AA10-8F84-4E22-99DF-8407CE009354}" destId="{930592A3-435D-45AB-9DFC-ACCD8CB184DC}" srcOrd="0" destOrd="0" presId="urn:microsoft.com/office/officeart/2008/layout/LinedList"/>
    <dgm:cxn modelId="{804CBC9B-F188-4211-AC94-9CFDF6F34012}" type="presParOf" srcId="{FC79AA10-8F84-4E22-99DF-8407CE009354}" destId="{736163EC-000E-4989-AB90-F035C46A155D}" srcOrd="1" destOrd="0" presId="urn:microsoft.com/office/officeart/2008/layout/Line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09082065-6B55-4FF6-8D4B-5FC8E5943EA2}" type="doc">
      <dgm:prSet loTypeId="urn:microsoft.com/office/officeart/2008/layout/LinedList" loCatId="list" qsTypeId="urn:microsoft.com/office/officeart/2005/8/quickstyle/simple4" qsCatId="simple" csTypeId="urn:microsoft.com/office/officeart/2005/8/colors/accent3_2" csCatId="accent3" phldr="1"/>
      <dgm:spPr/>
      <dgm:t>
        <a:bodyPr/>
        <a:lstStyle/>
        <a:p>
          <a:endParaRPr lang="en-AU"/>
        </a:p>
      </dgm:t>
    </dgm:pt>
    <dgm:pt modelId="{CA365C41-6EA1-436F-94EC-51D22D790AC8}">
      <dgm:prSet custT="1"/>
      <dgm:spPr/>
      <dgm:t>
        <a:bodyPr anchor="ctr"/>
        <a:lstStyle/>
        <a:p>
          <a:pPr algn="just" rtl="0"/>
          <a:r>
            <a:rPr lang="en-AU" sz="1400" b="0" dirty="0" smtClean="0">
              <a:solidFill>
                <a:schemeClr val="tx1"/>
              </a:solidFill>
            </a:rPr>
            <a:t>Total Assets increased by 2% (+K371m) to K20.8b at end of Q4’16, compared to K20.4b in Q3’16. Loan growth in Q4’16</a:t>
          </a:r>
          <a:r>
            <a:rPr lang="en-AU" sz="1400" b="0" baseline="0" dirty="0" smtClean="0">
              <a:solidFill>
                <a:schemeClr val="tx1"/>
              </a:solidFill>
            </a:rPr>
            <a:t> </a:t>
          </a:r>
          <a:r>
            <a:rPr lang="en-AU" sz="1400" b="0" dirty="0" smtClean="0">
              <a:solidFill>
                <a:schemeClr val="tx1"/>
              </a:solidFill>
            </a:rPr>
            <a:t>was K150m, 2% increase from Q3’16. PNG loan growth</a:t>
          </a:r>
          <a:r>
            <a:rPr lang="en-AU" sz="1400" b="0" baseline="0" dirty="0" smtClean="0">
              <a:solidFill>
                <a:schemeClr val="tx1"/>
              </a:solidFill>
            </a:rPr>
            <a:t> was K133m and other entities grew by K17m including some effect arising from Fx translation. </a:t>
          </a:r>
          <a:endParaRPr lang="en-AU" sz="1400" dirty="0">
            <a:solidFill>
              <a:schemeClr val="tx1"/>
            </a:solidFill>
          </a:endParaRPr>
        </a:p>
      </dgm:t>
    </dgm:pt>
    <dgm:pt modelId="{9E214ECB-043D-460E-A2C9-B9910E90B195}" type="parTrans" cxnId="{7BDB66A8-62A6-413D-A474-DF6D1578D0FC}">
      <dgm:prSet/>
      <dgm:spPr/>
      <dgm:t>
        <a:bodyPr/>
        <a:lstStyle/>
        <a:p>
          <a:pPr algn="just"/>
          <a:endParaRPr lang="en-AU" sz="1800">
            <a:solidFill>
              <a:schemeClr val="tx1"/>
            </a:solidFill>
          </a:endParaRPr>
        </a:p>
      </dgm:t>
    </dgm:pt>
    <dgm:pt modelId="{92D528A2-0911-40DE-AEF9-BAF4B0FE46F2}" type="sibTrans" cxnId="{7BDB66A8-62A6-413D-A474-DF6D1578D0FC}">
      <dgm:prSet/>
      <dgm:spPr/>
      <dgm:t>
        <a:bodyPr/>
        <a:lstStyle/>
        <a:p>
          <a:pPr algn="just"/>
          <a:endParaRPr lang="en-AU" sz="1800">
            <a:solidFill>
              <a:schemeClr val="tx1"/>
            </a:solidFill>
          </a:endParaRPr>
        </a:p>
      </dgm:t>
    </dgm:pt>
    <dgm:pt modelId="{60DE3074-B7F6-4E5D-94F1-136F0842007B}">
      <dgm:prSet custT="1"/>
      <dgm:spPr/>
      <dgm:t>
        <a:bodyPr anchor="ctr"/>
        <a:lstStyle/>
        <a:p>
          <a:pPr algn="just" rtl="0"/>
          <a:r>
            <a:rPr lang="en-AU" sz="1400" b="0" baseline="0" dirty="0" smtClean="0">
              <a:solidFill>
                <a:schemeClr val="tx1"/>
              </a:solidFill>
            </a:rPr>
            <a:t>Growth in Other Interest Earning Assets was K134m, largely in PNG</a:t>
          </a:r>
          <a:endParaRPr lang="en-AU" sz="1400" dirty="0">
            <a:solidFill>
              <a:schemeClr val="tx1"/>
            </a:solidFill>
          </a:endParaRPr>
        </a:p>
      </dgm:t>
    </dgm:pt>
    <dgm:pt modelId="{1A5BB5A7-EA47-4C96-8181-1E9A3EECD672}" type="parTrans" cxnId="{2886825B-829D-4178-B555-F20D15164E24}">
      <dgm:prSet/>
      <dgm:spPr/>
      <dgm:t>
        <a:bodyPr/>
        <a:lstStyle/>
        <a:p>
          <a:pPr algn="just"/>
          <a:endParaRPr lang="en-AU" sz="1800">
            <a:solidFill>
              <a:schemeClr val="tx1"/>
            </a:solidFill>
          </a:endParaRPr>
        </a:p>
      </dgm:t>
    </dgm:pt>
    <dgm:pt modelId="{4A6E3865-90CF-44C6-AA24-7927497C1C92}" type="sibTrans" cxnId="{2886825B-829D-4178-B555-F20D15164E24}">
      <dgm:prSet/>
      <dgm:spPr/>
      <dgm:t>
        <a:bodyPr/>
        <a:lstStyle/>
        <a:p>
          <a:pPr algn="just"/>
          <a:endParaRPr lang="en-AU" sz="1800">
            <a:solidFill>
              <a:schemeClr val="tx1"/>
            </a:solidFill>
          </a:endParaRPr>
        </a:p>
      </dgm:t>
    </dgm:pt>
    <dgm:pt modelId="{9D29CE6F-2B9C-4DA0-9BC2-2FE2C040802F}">
      <dgm:prSet custT="1"/>
      <dgm:spPr/>
      <dgm:t>
        <a:bodyPr anchor="ctr"/>
        <a:lstStyle/>
        <a:p>
          <a:pPr algn="just" rtl="0"/>
          <a:r>
            <a:rPr lang="en-AU" sz="1400" b="0" dirty="0" smtClean="0">
              <a:solidFill>
                <a:schemeClr val="tx1"/>
              </a:solidFill>
            </a:rPr>
            <a:t>Total deposits increased by 3.5% (+K577m) to K16.9b at Q4’16</a:t>
          </a:r>
          <a:r>
            <a:rPr lang="en-AU" sz="1400" b="0" baseline="0" dirty="0" smtClean="0">
              <a:solidFill>
                <a:schemeClr val="tx1"/>
              </a:solidFill>
            </a:rPr>
            <a:t> with </a:t>
          </a:r>
          <a:r>
            <a:rPr lang="en-AU" sz="1400" b="0" dirty="0" smtClean="0">
              <a:solidFill>
                <a:schemeClr val="tx1"/>
              </a:solidFill>
            </a:rPr>
            <a:t>PNG increasing by</a:t>
          </a:r>
          <a:r>
            <a:rPr lang="en-AU" sz="1400" b="0" baseline="0" dirty="0" smtClean="0">
              <a:solidFill>
                <a:schemeClr val="tx1"/>
              </a:solidFill>
            </a:rPr>
            <a:t> K546m and other entities increasing by K31m including Fx translation. </a:t>
          </a:r>
          <a:endParaRPr lang="en-AU" sz="1400" dirty="0" smtClean="0">
            <a:solidFill>
              <a:schemeClr val="tx1"/>
            </a:solidFill>
          </a:endParaRPr>
        </a:p>
      </dgm:t>
    </dgm:pt>
    <dgm:pt modelId="{6775F2AF-771F-4CF9-A1ED-473FE9CAB242}" type="parTrans" cxnId="{0BC95A44-6E6A-4436-B422-1C7A16B034CD}">
      <dgm:prSet/>
      <dgm:spPr/>
      <dgm:t>
        <a:bodyPr/>
        <a:lstStyle/>
        <a:p>
          <a:pPr algn="just"/>
          <a:endParaRPr lang="en-AU"/>
        </a:p>
      </dgm:t>
    </dgm:pt>
    <dgm:pt modelId="{F874F448-50DB-476C-A65D-DECA24EDBF4D}" type="sibTrans" cxnId="{0BC95A44-6E6A-4436-B422-1C7A16B034CD}">
      <dgm:prSet/>
      <dgm:spPr/>
      <dgm:t>
        <a:bodyPr/>
        <a:lstStyle/>
        <a:p>
          <a:pPr algn="just"/>
          <a:endParaRPr lang="en-AU"/>
        </a:p>
      </dgm:t>
    </dgm:pt>
    <dgm:pt modelId="{E15F04DE-72F6-4BAA-BD2B-DC5CBB70B9DF}" type="pres">
      <dgm:prSet presAssocID="{09082065-6B55-4FF6-8D4B-5FC8E5943EA2}" presName="vert0" presStyleCnt="0">
        <dgm:presLayoutVars>
          <dgm:dir/>
          <dgm:animOne val="branch"/>
          <dgm:animLvl val="lvl"/>
        </dgm:presLayoutVars>
      </dgm:prSet>
      <dgm:spPr/>
      <dgm:t>
        <a:bodyPr/>
        <a:lstStyle/>
        <a:p>
          <a:endParaRPr lang="en-AU"/>
        </a:p>
      </dgm:t>
    </dgm:pt>
    <dgm:pt modelId="{0CBA637A-460B-4B7B-9748-3F085EBE6791}" type="pres">
      <dgm:prSet presAssocID="{CA365C41-6EA1-436F-94EC-51D22D790AC8}" presName="thickLine" presStyleLbl="alignNode1" presStyleIdx="0" presStyleCnt="3"/>
      <dgm:spPr/>
      <dgm:t>
        <a:bodyPr/>
        <a:lstStyle/>
        <a:p>
          <a:endParaRPr lang="en-AU"/>
        </a:p>
      </dgm:t>
    </dgm:pt>
    <dgm:pt modelId="{E6966E0C-D459-4776-AFAF-A8FB7C24505C}" type="pres">
      <dgm:prSet presAssocID="{CA365C41-6EA1-436F-94EC-51D22D790AC8}" presName="horz1" presStyleCnt="0"/>
      <dgm:spPr/>
    </dgm:pt>
    <dgm:pt modelId="{CFA42F86-1D64-4D7C-B3AE-BA066C8B8055}" type="pres">
      <dgm:prSet presAssocID="{CA365C41-6EA1-436F-94EC-51D22D790AC8}" presName="tx1" presStyleLbl="revTx" presStyleIdx="0" presStyleCnt="3" custScaleY="65505"/>
      <dgm:spPr/>
      <dgm:t>
        <a:bodyPr/>
        <a:lstStyle/>
        <a:p>
          <a:endParaRPr lang="en-AU"/>
        </a:p>
      </dgm:t>
    </dgm:pt>
    <dgm:pt modelId="{819805F3-3726-4DD1-A56A-14A1BFB51A17}" type="pres">
      <dgm:prSet presAssocID="{CA365C41-6EA1-436F-94EC-51D22D790AC8}" presName="vert1" presStyleCnt="0"/>
      <dgm:spPr/>
    </dgm:pt>
    <dgm:pt modelId="{3A3DD6D4-1CFD-4BAB-BEFB-F9A9DC7B5503}" type="pres">
      <dgm:prSet presAssocID="{60DE3074-B7F6-4E5D-94F1-136F0842007B}" presName="thickLine" presStyleLbl="alignNode1" presStyleIdx="1" presStyleCnt="3"/>
      <dgm:spPr/>
    </dgm:pt>
    <dgm:pt modelId="{4FA359D0-9469-4269-85E4-110A40A25B8E}" type="pres">
      <dgm:prSet presAssocID="{60DE3074-B7F6-4E5D-94F1-136F0842007B}" presName="horz1" presStyleCnt="0"/>
      <dgm:spPr/>
    </dgm:pt>
    <dgm:pt modelId="{36CA8037-9D71-4AB6-A7A9-FEA8E974C403}" type="pres">
      <dgm:prSet presAssocID="{60DE3074-B7F6-4E5D-94F1-136F0842007B}" presName="tx1" presStyleLbl="revTx" presStyleIdx="1" presStyleCnt="3" custScaleY="26646"/>
      <dgm:spPr/>
      <dgm:t>
        <a:bodyPr/>
        <a:lstStyle/>
        <a:p>
          <a:endParaRPr lang="en-AU"/>
        </a:p>
      </dgm:t>
    </dgm:pt>
    <dgm:pt modelId="{68777C97-4DEE-476C-BA1C-79F0E9BDF6C6}" type="pres">
      <dgm:prSet presAssocID="{60DE3074-B7F6-4E5D-94F1-136F0842007B}" presName="vert1" presStyleCnt="0"/>
      <dgm:spPr/>
    </dgm:pt>
    <dgm:pt modelId="{A50C7161-40CF-4F1E-99CF-31C91BAD66BA}" type="pres">
      <dgm:prSet presAssocID="{9D29CE6F-2B9C-4DA0-9BC2-2FE2C040802F}" presName="thickLine" presStyleLbl="alignNode1" presStyleIdx="2" presStyleCnt="3"/>
      <dgm:spPr/>
    </dgm:pt>
    <dgm:pt modelId="{B5E313B0-E703-4702-A412-DFD799045B2C}" type="pres">
      <dgm:prSet presAssocID="{9D29CE6F-2B9C-4DA0-9BC2-2FE2C040802F}" presName="horz1" presStyleCnt="0"/>
      <dgm:spPr/>
    </dgm:pt>
    <dgm:pt modelId="{9AEA0C49-313E-46EE-BB79-F93B4F23C3A2}" type="pres">
      <dgm:prSet presAssocID="{9D29CE6F-2B9C-4DA0-9BC2-2FE2C040802F}" presName="tx1" presStyleLbl="revTx" presStyleIdx="2" presStyleCnt="3" custScaleY="58871"/>
      <dgm:spPr/>
      <dgm:t>
        <a:bodyPr/>
        <a:lstStyle/>
        <a:p>
          <a:endParaRPr lang="en-AU"/>
        </a:p>
      </dgm:t>
    </dgm:pt>
    <dgm:pt modelId="{3860B0EC-581C-49AE-8CB4-94D27915496E}" type="pres">
      <dgm:prSet presAssocID="{9D29CE6F-2B9C-4DA0-9BC2-2FE2C040802F}" presName="vert1" presStyleCnt="0"/>
      <dgm:spPr/>
    </dgm:pt>
  </dgm:ptLst>
  <dgm:cxnLst>
    <dgm:cxn modelId="{F05347E3-1A52-4F11-A668-B00CABEC2BF0}" type="presOf" srcId="{60DE3074-B7F6-4E5D-94F1-136F0842007B}" destId="{36CA8037-9D71-4AB6-A7A9-FEA8E974C403}" srcOrd="0" destOrd="0" presId="urn:microsoft.com/office/officeart/2008/layout/LinedList"/>
    <dgm:cxn modelId="{0BC95A44-6E6A-4436-B422-1C7A16B034CD}" srcId="{09082065-6B55-4FF6-8D4B-5FC8E5943EA2}" destId="{9D29CE6F-2B9C-4DA0-9BC2-2FE2C040802F}" srcOrd="2" destOrd="0" parTransId="{6775F2AF-771F-4CF9-A1ED-473FE9CAB242}" sibTransId="{F874F448-50DB-476C-A65D-DECA24EDBF4D}"/>
    <dgm:cxn modelId="{2886825B-829D-4178-B555-F20D15164E24}" srcId="{09082065-6B55-4FF6-8D4B-5FC8E5943EA2}" destId="{60DE3074-B7F6-4E5D-94F1-136F0842007B}" srcOrd="1" destOrd="0" parTransId="{1A5BB5A7-EA47-4C96-8181-1E9A3EECD672}" sibTransId="{4A6E3865-90CF-44C6-AA24-7927497C1C92}"/>
    <dgm:cxn modelId="{5F1C4298-8B17-4C5B-98DC-7F8767BB03DE}" type="presOf" srcId="{CA365C41-6EA1-436F-94EC-51D22D790AC8}" destId="{CFA42F86-1D64-4D7C-B3AE-BA066C8B8055}" srcOrd="0" destOrd="0" presId="urn:microsoft.com/office/officeart/2008/layout/LinedList"/>
    <dgm:cxn modelId="{CB2B4897-EFDC-43C2-B8C2-6777AD12FBC5}" type="presOf" srcId="{09082065-6B55-4FF6-8D4B-5FC8E5943EA2}" destId="{E15F04DE-72F6-4BAA-BD2B-DC5CBB70B9DF}" srcOrd="0" destOrd="0" presId="urn:microsoft.com/office/officeart/2008/layout/LinedList"/>
    <dgm:cxn modelId="{98BCE858-84E5-4830-A9AA-E2C99DB1D657}" type="presOf" srcId="{9D29CE6F-2B9C-4DA0-9BC2-2FE2C040802F}" destId="{9AEA0C49-313E-46EE-BB79-F93B4F23C3A2}" srcOrd="0" destOrd="0" presId="urn:microsoft.com/office/officeart/2008/layout/LinedList"/>
    <dgm:cxn modelId="{7BDB66A8-62A6-413D-A474-DF6D1578D0FC}" srcId="{09082065-6B55-4FF6-8D4B-5FC8E5943EA2}" destId="{CA365C41-6EA1-436F-94EC-51D22D790AC8}" srcOrd="0" destOrd="0" parTransId="{9E214ECB-043D-460E-A2C9-B9910E90B195}" sibTransId="{92D528A2-0911-40DE-AEF9-BAF4B0FE46F2}"/>
    <dgm:cxn modelId="{C1C54CF1-C7C5-4B20-87FD-D571A67D040D}" type="presParOf" srcId="{E15F04DE-72F6-4BAA-BD2B-DC5CBB70B9DF}" destId="{0CBA637A-460B-4B7B-9748-3F085EBE6791}" srcOrd="0" destOrd="0" presId="urn:microsoft.com/office/officeart/2008/layout/LinedList"/>
    <dgm:cxn modelId="{5E4D82A6-7985-4829-8596-B21BB6AECE71}" type="presParOf" srcId="{E15F04DE-72F6-4BAA-BD2B-DC5CBB70B9DF}" destId="{E6966E0C-D459-4776-AFAF-A8FB7C24505C}" srcOrd="1" destOrd="0" presId="urn:microsoft.com/office/officeart/2008/layout/LinedList"/>
    <dgm:cxn modelId="{4404DCC9-8BF2-4A18-9162-33153C760E32}" type="presParOf" srcId="{E6966E0C-D459-4776-AFAF-A8FB7C24505C}" destId="{CFA42F86-1D64-4D7C-B3AE-BA066C8B8055}" srcOrd="0" destOrd="0" presId="urn:microsoft.com/office/officeart/2008/layout/LinedList"/>
    <dgm:cxn modelId="{DFD12FA0-26B9-4BF5-88A2-F7598DB16353}" type="presParOf" srcId="{E6966E0C-D459-4776-AFAF-A8FB7C24505C}" destId="{819805F3-3726-4DD1-A56A-14A1BFB51A17}" srcOrd="1" destOrd="0" presId="urn:microsoft.com/office/officeart/2008/layout/LinedList"/>
    <dgm:cxn modelId="{11AD34E1-C39F-41F5-8630-E2C2E720F11C}" type="presParOf" srcId="{E15F04DE-72F6-4BAA-BD2B-DC5CBB70B9DF}" destId="{3A3DD6D4-1CFD-4BAB-BEFB-F9A9DC7B5503}" srcOrd="2" destOrd="0" presId="urn:microsoft.com/office/officeart/2008/layout/LinedList"/>
    <dgm:cxn modelId="{D80084B4-1A09-4A02-9507-C2B589418824}" type="presParOf" srcId="{E15F04DE-72F6-4BAA-BD2B-DC5CBB70B9DF}" destId="{4FA359D0-9469-4269-85E4-110A40A25B8E}" srcOrd="3" destOrd="0" presId="urn:microsoft.com/office/officeart/2008/layout/LinedList"/>
    <dgm:cxn modelId="{EE22E0FB-9627-4306-A807-0909B42D2DFA}" type="presParOf" srcId="{4FA359D0-9469-4269-85E4-110A40A25B8E}" destId="{36CA8037-9D71-4AB6-A7A9-FEA8E974C403}" srcOrd="0" destOrd="0" presId="urn:microsoft.com/office/officeart/2008/layout/LinedList"/>
    <dgm:cxn modelId="{DDFB77CD-8861-45C7-A713-ECB9FABE96F6}" type="presParOf" srcId="{4FA359D0-9469-4269-85E4-110A40A25B8E}" destId="{68777C97-4DEE-476C-BA1C-79F0E9BDF6C6}" srcOrd="1" destOrd="0" presId="urn:microsoft.com/office/officeart/2008/layout/LinedList"/>
    <dgm:cxn modelId="{A6E47CF6-8145-49DA-93AF-4BE05E970101}" type="presParOf" srcId="{E15F04DE-72F6-4BAA-BD2B-DC5CBB70B9DF}" destId="{A50C7161-40CF-4F1E-99CF-31C91BAD66BA}" srcOrd="4" destOrd="0" presId="urn:microsoft.com/office/officeart/2008/layout/LinedList"/>
    <dgm:cxn modelId="{B2A983C9-71BA-4C98-8127-B60DD2011C37}" type="presParOf" srcId="{E15F04DE-72F6-4BAA-BD2B-DC5CBB70B9DF}" destId="{B5E313B0-E703-4702-A412-DFD799045B2C}" srcOrd="5" destOrd="0" presId="urn:microsoft.com/office/officeart/2008/layout/LinedList"/>
    <dgm:cxn modelId="{8A5F785C-873D-401C-83E6-F85EBD5D40EE}" type="presParOf" srcId="{B5E313B0-E703-4702-A412-DFD799045B2C}" destId="{9AEA0C49-313E-46EE-BB79-F93B4F23C3A2}" srcOrd="0" destOrd="0" presId="urn:microsoft.com/office/officeart/2008/layout/LinedList"/>
    <dgm:cxn modelId="{DAD721D9-5EA8-4D7B-8F14-762BBBAC838E}" type="presParOf" srcId="{B5E313B0-E703-4702-A412-DFD799045B2C}" destId="{3860B0EC-581C-49AE-8CB4-94D27915496E}"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F69F4B6E-6319-44E6-B031-EC6F8C9C32FE}" type="doc">
      <dgm:prSet loTypeId="urn:microsoft.com/office/officeart/2005/8/layout/vList2" loCatId="list" qsTypeId="urn:microsoft.com/office/officeart/2005/8/quickstyle/simple1" qsCatId="simple" csTypeId="urn:microsoft.com/office/officeart/2005/8/colors/accent3_2" csCatId="accent3" phldr="1"/>
      <dgm:spPr/>
      <dgm:t>
        <a:bodyPr/>
        <a:lstStyle/>
        <a:p>
          <a:endParaRPr lang="en-AU"/>
        </a:p>
      </dgm:t>
    </dgm:pt>
    <dgm:pt modelId="{9BF6828A-A8D5-405B-A645-730E0989AB01}">
      <dgm:prSet custT="1"/>
      <dgm:spPr/>
      <dgm:t>
        <a:bodyPr/>
        <a:lstStyle/>
        <a:p>
          <a:pPr algn="ctr" rtl="0"/>
          <a:r>
            <a:rPr lang="en-US" sz="2000" dirty="0" smtClean="0"/>
            <a:t>Commentary </a:t>
          </a:r>
          <a:endParaRPr lang="en-AU" sz="2000" dirty="0"/>
        </a:p>
      </dgm:t>
    </dgm:pt>
    <dgm:pt modelId="{78C8797B-ABC8-45EC-AA64-B1179DC3014F}" type="parTrans" cxnId="{9E0EE10C-5FC4-472C-B140-F7C0AAC7E213}">
      <dgm:prSet/>
      <dgm:spPr/>
      <dgm:t>
        <a:bodyPr/>
        <a:lstStyle/>
        <a:p>
          <a:endParaRPr lang="en-AU"/>
        </a:p>
      </dgm:t>
    </dgm:pt>
    <dgm:pt modelId="{FF5640FD-7BD1-416E-AE43-D6498721368F}" type="sibTrans" cxnId="{9E0EE10C-5FC4-472C-B140-F7C0AAC7E213}">
      <dgm:prSet/>
      <dgm:spPr/>
      <dgm:t>
        <a:bodyPr/>
        <a:lstStyle/>
        <a:p>
          <a:endParaRPr lang="en-AU"/>
        </a:p>
      </dgm:t>
    </dgm:pt>
    <dgm:pt modelId="{F33645C6-3E4D-4910-ACE5-F49248ECA708}">
      <dgm:prSet custT="1"/>
      <dgm:spPr/>
      <dgm:t>
        <a:bodyPr/>
        <a:lstStyle/>
        <a:p>
          <a:pPr rtl="0"/>
          <a:r>
            <a:rPr lang="en-US" sz="1400" b="0" dirty="0" smtClean="0">
              <a:solidFill>
                <a:schemeClr val="tx1"/>
              </a:solidFill>
            </a:rPr>
            <a:t>BSP’s combined market share for loans rose to 39% in Q4’16, after the inclusion of BSP Vanuatu with its market share steady at 12% in Q’3</a:t>
          </a:r>
          <a:endParaRPr lang="en-AU" sz="1400" b="0" dirty="0">
            <a:solidFill>
              <a:schemeClr val="tx1"/>
            </a:solidFill>
          </a:endParaRPr>
        </a:p>
      </dgm:t>
    </dgm:pt>
    <dgm:pt modelId="{DB33DE52-A3F1-480D-B763-64A45A822A20}" type="parTrans" cxnId="{0D58A09E-7208-4A3A-868C-94D4F4D5F457}">
      <dgm:prSet/>
      <dgm:spPr/>
      <dgm:t>
        <a:bodyPr/>
        <a:lstStyle/>
        <a:p>
          <a:endParaRPr lang="en-AU"/>
        </a:p>
      </dgm:t>
    </dgm:pt>
    <dgm:pt modelId="{ED0F8BA3-78DA-4DA9-991A-A4ECE23706F0}" type="sibTrans" cxnId="{0D58A09E-7208-4A3A-868C-94D4F4D5F457}">
      <dgm:prSet/>
      <dgm:spPr/>
      <dgm:t>
        <a:bodyPr/>
        <a:lstStyle/>
        <a:p>
          <a:endParaRPr lang="en-AU"/>
        </a:p>
      </dgm:t>
    </dgm:pt>
    <dgm:pt modelId="{B1BC6468-0BEB-416B-9226-D56F9C4964A7}">
      <dgm:prSet custT="1"/>
      <dgm:spPr/>
      <dgm:t>
        <a:bodyPr/>
        <a:lstStyle/>
        <a:p>
          <a:pPr rtl="0"/>
          <a:r>
            <a:rPr lang="en-US" sz="1400" b="0" dirty="0" smtClean="0"/>
            <a:t>PNG loans increased by K160m in the quarter and market share remains steady at 55%.</a:t>
          </a:r>
          <a:endParaRPr lang="en-AU" sz="1400" b="0" dirty="0"/>
        </a:p>
      </dgm:t>
    </dgm:pt>
    <dgm:pt modelId="{FD8315CC-DD0D-43D3-8EF9-4E148008FDC9}" type="parTrans" cxnId="{5B7B8E2E-D0F4-4CC0-B05B-D82ECC4ED6FE}">
      <dgm:prSet/>
      <dgm:spPr/>
      <dgm:t>
        <a:bodyPr/>
        <a:lstStyle/>
        <a:p>
          <a:endParaRPr lang="en-AU"/>
        </a:p>
      </dgm:t>
    </dgm:pt>
    <dgm:pt modelId="{8C3056D2-3DF6-4AA6-ACA1-D5E4530F5719}" type="sibTrans" cxnId="{5B7B8E2E-D0F4-4CC0-B05B-D82ECC4ED6FE}">
      <dgm:prSet/>
      <dgm:spPr/>
      <dgm:t>
        <a:bodyPr/>
        <a:lstStyle/>
        <a:p>
          <a:endParaRPr lang="en-AU"/>
        </a:p>
      </dgm:t>
    </dgm:pt>
    <dgm:pt modelId="{B97D92CC-F09C-4548-BB4B-BA9E7676431F}">
      <dgm:prSet custT="1"/>
      <dgm:spPr/>
      <dgm:t>
        <a:bodyPr/>
        <a:lstStyle/>
        <a:p>
          <a:pPr rtl="0"/>
          <a:r>
            <a:rPr lang="en-AU" sz="1400" b="0" dirty="0" smtClean="0"/>
            <a:t>BSP’s loan portfolio remains predominantly based in PNG, with PNG accounting for 67% of the group’s loan balances.</a:t>
          </a:r>
          <a:endParaRPr lang="en-AU" sz="1400" b="0" dirty="0"/>
        </a:p>
      </dgm:t>
    </dgm:pt>
    <dgm:pt modelId="{72C7A8BB-3FAB-46F3-86DB-8F5F6561772A}" type="parTrans" cxnId="{E3D1B3EA-6249-40B5-85B9-DA67616D1493}">
      <dgm:prSet/>
      <dgm:spPr/>
      <dgm:t>
        <a:bodyPr/>
        <a:lstStyle/>
        <a:p>
          <a:endParaRPr lang="en-AU"/>
        </a:p>
      </dgm:t>
    </dgm:pt>
    <dgm:pt modelId="{3C1A5890-36DB-4DC7-A4C8-B663A62F638D}" type="sibTrans" cxnId="{E3D1B3EA-6249-40B5-85B9-DA67616D1493}">
      <dgm:prSet/>
      <dgm:spPr/>
      <dgm:t>
        <a:bodyPr/>
        <a:lstStyle/>
        <a:p>
          <a:endParaRPr lang="en-AU"/>
        </a:p>
      </dgm:t>
    </dgm:pt>
    <dgm:pt modelId="{04D7F1B3-DB73-488A-AEBA-BA4D8495572E}">
      <dgm:prSet custT="1"/>
      <dgm:spPr/>
      <dgm:t>
        <a:bodyPr/>
        <a:lstStyle/>
        <a:p>
          <a:pPr rtl="0"/>
          <a:r>
            <a:rPr lang="en-US" sz="1400" b="0" dirty="0" smtClean="0"/>
            <a:t>BSP Fiji also maintained its market share at 22%, and similarly BSP’s operations in other jurisdictions maintained market share, on average. </a:t>
          </a:r>
          <a:endParaRPr lang="en-AU" sz="1400" b="0" dirty="0"/>
        </a:p>
      </dgm:t>
    </dgm:pt>
    <dgm:pt modelId="{5720165A-F62F-4C41-BD5B-F1C77869FA88}" type="parTrans" cxnId="{F49B12B9-02AE-4949-907B-B709D7B5D14F}">
      <dgm:prSet/>
      <dgm:spPr/>
      <dgm:t>
        <a:bodyPr/>
        <a:lstStyle/>
        <a:p>
          <a:endParaRPr lang="en-AU"/>
        </a:p>
      </dgm:t>
    </dgm:pt>
    <dgm:pt modelId="{D9EE4F88-696E-47E6-810C-0110B61F6FF4}" type="sibTrans" cxnId="{F49B12B9-02AE-4949-907B-B709D7B5D14F}">
      <dgm:prSet/>
      <dgm:spPr/>
      <dgm:t>
        <a:bodyPr/>
        <a:lstStyle/>
        <a:p>
          <a:endParaRPr lang="en-AU"/>
        </a:p>
      </dgm:t>
    </dgm:pt>
    <dgm:pt modelId="{40FFE5B2-82FA-4DEE-9AE1-5A8E35D5361D}">
      <dgm:prSet custT="1"/>
      <dgm:spPr/>
      <dgm:t>
        <a:bodyPr/>
        <a:lstStyle/>
        <a:p>
          <a:pPr rtl="0"/>
          <a:endParaRPr lang="en-AU" sz="1400" b="0" dirty="0"/>
        </a:p>
      </dgm:t>
    </dgm:pt>
    <dgm:pt modelId="{2FEBD25B-7E4D-45B5-BD68-AD3337B789F8}" type="parTrans" cxnId="{0C8063AB-49B9-4F45-AA0B-AB237B6F4981}">
      <dgm:prSet/>
      <dgm:spPr/>
      <dgm:t>
        <a:bodyPr/>
        <a:lstStyle/>
        <a:p>
          <a:endParaRPr lang="en-AU"/>
        </a:p>
      </dgm:t>
    </dgm:pt>
    <dgm:pt modelId="{0A9B7C9B-8629-4E79-8553-1FB1F723930E}" type="sibTrans" cxnId="{0C8063AB-49B9-4F45-AA0B-AB237B6F4981}">
      <dgm:prSet/>
      <dgm:spPr/>
      <dgm:t>
        <a:bodyPr/>
        <a:lstStyle/>
        <a:p>
          <a:endParaRPr lang="en-AU"/>
        </a:p>
      </dgm:t>
    </dgm:pt>
    <dgm:pt modelId="{F914A657-C776-4290-91A1-C994D4EA95A4}">
      <dgm:prSet custT="1"/>
      <dgm:spPr/>
      <dgm:t>
        <a:bodyPr/>
        <a:lstStyle/>
        <a:p>
          <a:pPr rtl="0"/>
          <a:endParaRPr lang="en-AU" sz="1400" b="0" dirty="0"/>
        </a:p>
      </dgm:t>
    </dgm:pt>
    <dgm:pt modelId="{4FE76A92-4E65-4694-9F5D-AB25C669311F}" type="parTrans" cxnId="{97FBD1D3-D02E-4B6B-A50A-628B18E6CB4B}">
      <dgm:prSet/>
      <dgm:spPr/>
      <dgm:t>
        <a:bodyPr/>
        <a:lstStyle/>
        <a:p>
          <a:endParaRPr lang="en-AU"/>
        </a:p>
      </dgm:t>
    </dgm:pt>
    <dgm:pt modelId="{A971DA43-0CD5-48B7-90A0-A9592F559574}" type="sibTrans" cxnId="{97FBD1D3-D02E-4B6B-A50A-628B18E6CB4B}">
      <dgm:prSet/>
      <dgm:spPr/>
      <dgm:t>
        <a:bodyPr/>
        <a:lstStyle/>
        <a:p>
          <a:endParaRPr lang="en-AU"/>
        </a:p>
      </dgm:t>
    </dgm:pt>
    <dgm:pt modelId="{2F8F4EDD-76DE-4CCD-9CFD-213118E936AC}">
      <dgm:prSet custT="1"/>
      <dgm:spPr/>
      <dgm:t>
        <a:bodyPr/>
        <a:lstStyle/>
        <a:p>
          <a:pPr rtl="0"/>
          <a:endParaRPr lang="en-AU" sz="1400" b="0" dirty="0"/>
        </a:p>
      </dgm:t>
    </dgm:pt>
    <dgm:pt modelId="{C9D1C2AB-7BC5-4C15-963F-C1866B744036}" type="parTrans" cxnId="{04DFD1BD-204A-480E-8EDD-316B6676EB23}">
      <dgm:prSet/>
      <dgm:spPr/>
      <dgm:t>
        <a:bodyPr/>
        <a:lstStyle/>
        <a:p>
          <a:endParaRPr lang="en-AU"/>
        </a:p>
      </dgm:t>
    </dgm:pt>
    <dgm:pt modelId="{2D35ECC7-01BB-420D-8F73-7A89CED0C354}" type="sibTrans" cxnId="{04DFD1BD-204A-480E-8EDD-316B6676EB23}">
      <dgm:prSet/>
      <dgm:spPr/>
      <dgm:t>
        <a:bodyPr/>
        <a:lstStyle/>
        <a:p>
          <a:endParaRPr lang="en-AU"/>
        </a:p>
      </dgm:t>
    </dgm:pt>
    <dgm:pt modelId="{B450487D-B70B-4EC2-B45F-10C18F1EA0E6}" type="pres">
      <dgm:prSet presAssocID="{F69F4B6E-6319-44E6-B031-EC6F8C9C32FE}" presName="linear" presStyleCnt="0">
        <dgm:presLayoutVars>
          <dgm:animLvl val="lvl"/>
          <dgm:resizeHandles val="exact"/>
        </dgm:presLayoutVars>
      </dgm:prSet>
      <dgm:spPr/>
      <dgm:t>
        <a:bodyPr/>
        <a:lstStyle/>
        <a:p>
          <a:endParaRPr lang="en-AU"/>
        </a:p>
      </dgm:t>
    </dgm:pt>
    <dgm:pt modelId="{79E90920-817F-4721-8D7B-DC10C0597059}" type="pres">
      <dgm:prSet presAssocID="{9BF6828A-A8D5-405B-A645-730E0989AB01}" presName="parentText" presStyleLbl="node1" presStyleIdx="0" presStyleCnt="1" custScaleX="91837" custScaleY="38443" custLinFactNeighborX="-2041" custLinFactNeighborY="-9889">
        <dgm:presLayoutVars>
          <dgm:chMax val="0"/>
          <dgm:bulletEnabled val="1"/>
        </dgm:presLayoutVars>
      </dgm:prSet>
      <dgm:spPr/>
      <dgm:t>
        <a:bodyPr/>
        <a:lstStyle/>
        <a:p>
          <a:endParaRPr lang="en-AU"/>
        </a:p>
      </dgm:t>
    </dgm:pt>
    <dgm:pt modelId="{A4CF4746-F627-4F3B-8926-2EF877EAD657}" type="pres">
      <dgm:prSet presAssocID="{9BF6828A-A8D5-405B-A645-730E0989AB01}" presName="childText" presStyleLbl="revTx" presStyleIdx="0" presStyleCnt="1" custScaleY="104000" custLinFactNeighborY="2452">
        <dgm:presLayoutVars>
          <dgm:bulletEnabled val="1"/>
        </dgm:presLayoutVars>
      </dgm:prSet>
      <dgm:spPr/>
      <dgm:t>
        <a:bodyPr/>
        <a:lstStyle/>
        <a:p>
          <a:endParaRPr lang="en-AU"/>
        </a:p>
      </dgm:t>
    </dgm:pt>
  </dgm:ptLst>
  <dgm:cxnLst>
    <dgm:cxn modelId="{0D58A09E-7208-4A3A-868C-94D4F4D5F457}" srcId="{9BF6828A-A8D5-405B-A645-730E0989AB01}" destId="{F33645C6-3E4D-4910-ACE5-F49248ECA708}" srcOrd="0" destOrd="0" parTransId="{DB33DE52-A3F1-480D-B763-64A45A822A20}" sibTransId="{ED0F8BA3-78DA-4DA9-991A-A4ECE23706F0}"/>
    <dgm:cxn modelId="{54EACD3D-2F40-498A-9F78-15AA54368E8F}" type="presOf" srcId="{B1BC6468-0BEB-416B-9226-D56F9C4964A7}" destId="{A4CF4746-F627-4F3B-8926-2EF877EAD657}" srcOrd="0" destOrd="2" presId="urn:microsoft.com/office/officeart/2005/8/layout/vList2"/>
    <dgm:cxn modelId="{0C8063AB-49B9-4F45-AA0B-AB237B6F4981}" srcId="{9BF6828A-A8D5-405B-A645-730E0989AB01}" destId="{40FFE5B2-82FA-4DEE-9AE1-5A8E35D5361D}" srcOrd="1" destOrd="0" parTransId="{2FEBD25B-7E4D-45B5-BD68-AD3337B789F8}" sibTransId="{0A9B7C9B-8629-4E79-8553-1FB1F723930E}"/>
    <dgm:cxn modelId="{C1CD3D78-8B84-478C-BAB9-5DF17362C2B1}" type="presOf" srcId="{2F8F4EDD-76DE-4CCD-9CFD-213118E936AC}" destId="{A4CF4746-F627-4F3B-8926-2EF877EAD657}" srcOrd="0" destOrd="5" presId="urn:microsoft.com/office/officeart/2005/8/layout/vList2"/>
    <dgm:cxn modelId="{3429F8C3-A2B1-4438-B57B-9D8C79613206}" type="presOf" srcId="{F33645C6-3E4D-4910-ACE5-F49248ECA708}" destId="{A4CF4746-F627-4F3B-8926-2EF877EAD657}" srcOrd="0" destOrd="0" presId="urn:microsoft.com/office/officeart/2005/8/layout/vList2"/>
    <dgm:cxn modelId="{7CFB3611-7903-49BA-BF84-0D5AC6338183}" type="presOf" srcId="{40FFE5B2-82FA-4DEE-9AE1-5A8E35D5361D}" destId="{A4CF4746-F627-4F3B-8926-2EF877EAD657}" srcOrd="0" destOrd="1" presId="urn:microsoft.com/office/officeart/2005/8/layout/vList2"/>
    <dgm:cxn modelId="{55E9C294-45DC-44B7-999B-0455575336FC}" type="presOf" srcId="{F69F4B6E-6319-44E6-B031-EC6F8C9C32FE}" destId="{B450487D-B70B-4EC2-B45F-10C18F1EA0E6}" srcOrd="0" destOrd="0" presId="urn:microsoft.com/office/officeart/2005/8/layout/vList2"/>
    <dgm:cxn modelId="{E3D1B3EA-6249-40B5-85B9-DA67616D1493}" srcId="{9BF6828A-A8D5-405B-A645-730E0989AB01}" destId="{B97D92CC-F09C-4548-BB4B-BA9E7676431F}" srcOrd="6" destOrd="0" parTransId="{72C7A8BB-3FAB-46F3-86DB-8F5F6561772A}" sibTransId="{3C1A5890-36DB-4DC7-A4C8-B663A62F638D}"/>
    <dgm:cxn modelId="{97FBD1D3-D02E-4B6B-A50A-628B18E6CB4B}" srcId="{9BF6828A-A8D5-405B-A645-730E0989AB01}" destId="{F914A657-C776-4290-91A1-C994D4EA95A4}" srcOrd="3" destOrd="0" parTransId="{4FE76A92-4E65-4694-9F5D-AB25C669311F}" sibTransId="{A971DA43-0CD5-48B7-90A0-A9592F559574}"/>
    <dgm:cxn modelId="{AD1A5FF3-B5ED-4D15-825E-4CC268AFC176}" type="presOf" srcId="{04D7F1B3-DB73-488A-AEBA-BA4D8495572E}" destId="{A4CF4746-F627-4F3B-8926-2EF877EAD657}" srcOrd="0" destOrd="4" presId="urn:microsoft.com/office/officeart/2005/8/layout/vList2"/>
    <dgm:cxn modelId="{F49B12B9-02AE-4949-907B-B709D7B5D14F}" srcId="{9BF6828A-A8D5-405B-A645-730E0989AB01}" destId="{04D7F1B3-DB73-488A-AEBA-BA4D8495572E}" srcOrd="4" destOrd="0" parTransId="{5720165A-F62F-4C41-BD5B-F1C77869FA88}" sibTransId="{D9EE4F88-696E-47E6-810C-0110B61F6FF4}"/>
    <dgm:cxn modelId="{04DFD1BD-204A-480E-8EDD-316B6676EB23}" srcId="{9BF6828A-A8D5-405B-A645-730E0989AB01}" destId="{2F8F4EDD-76DE-4CCD-9CFD-213118E936AC}" srcOrd="5" destOrd="0" parTransId="{C9D1C2AB-7BC5-4C15-963F-C1866B744036}" sibTransId="{2D35ECC7-01BB-420D-8F73-7A89CED0C354}"/>
    <dgm:cxn modelId="{9E0EE10C-5FC4-472C-B140-F7C0AAC7E213}" srcId="{F69F4B6E-6319-44E6-B031-EC6F8C9C32FE}" destId="{9BF6828A-A8D5-405B-A645-730E0989AB01}" srcOrd="0" destOrd="0" parTransId="{78C8797B-ABC8-45EC-AA64-B1179DC3014F}" sibTransId="{FF5640FD-7BD1-416E-AE43-D6498721368F}"/>
    <dgm:cxn modelId="{D3E1C031-6CE6-429D-AC45-39FBF1726D40}" type="presOf" srcId="{F914A657-C776-4290-91A1-C994D4EA95A4}" destId="{A4CF4746-F627-4F3B-8926-2EF877EAD657}" srcOrd="0" destOrd="3" presId="urn:microsoft.com/office/officeart/2005/8/layout/vList2"/>
    <dgm:cxn modelId="{3BA6B67E-3AA9-4899-909D-55733162821C}" type="presOf" srcId="{9BF6828A-A8D5-405B-A645-730E0989AB01}" destId="{79E90920-817F-4721-8D7B-DC10C0597059}" srcOrd="0" destOrd="0" presId="urn:microsoft.com/office/officeart/2005/8/layout/vList2"/>
    <dgm:cxn modelId="{FE9E87A4-496E-48CC-854E-45A35718392D}" type="presOf" srcId="{B97D92CC-F09C-4548-BB4B-BA9E7676431F}" destId="{A4CF4746-F627-4F3B-8926-2EF877EAD657}" srcOrd="0" destOrd="6" presId="urn:microsoft.com/office/officeart/2005/8/layout/vList2"/>
    <dgm:cxn modelId="{5B7B8E2E-D0F4-4CC0-B05B-D82ECC4ED6FE}" srcId="{9BF6828A-A8D5-405B-A645-730E0989AB01}" destId="{B1BC6468-0BEB-416B-9226-D56F9C4964A7}" srcOrd="2" destOrd="0" parTransId="{FD8315CC-DD0D-43D3-8EF9-4E148008FDC9}" sibTransId="{8C3056D2-3DF6-4AA6-ACA1-D5E4530F5719}"/>
    <dgm:cxn modelId="{5F2081C8-D46A-46A8-B503-99D3318DC844}" type="presParOf" srcId="{B450487D-B70B-4EC2-B45F-10C18F1EA0E6}" destId="{79E90920-817F-4721-8D7B-DC10C0597059}" srcOrd="0" destOrd="0" presId="urn:microsoft.com/office/officeart/2005/8/layout/vList2"/>
    <dgm:cxn modelId="{3EB6E921-5DD9-447C-8BB3-B21B61F21B88}" type="presParOf" srcId="{B450487D-B70B-4EC2-B45F-10C18F1EA0E6}" destId="{A4CF4746-F627-4F3B-8926-2EF877EAD657}" srcOrd="1"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22A7F390-85CC-424C-A3C6-4D17B8D42211}" type="doc">
      <dgm:prSet loTypeId="urn:microsoft.com/office/officeart/2005/8/layout/vList2" loCatId="list" qsTypeId="urn:microsoft.com/office/officeart/2005/8/quickstyle/simple1" qsCatId="simple" csTypeId="urn:microsoft.com/office/officeart/2005/8/colors/accent3_2" csCatId="accent3" phldr="1"/>
      <dgm:spPr/>
      <dgm:t>
        <a:bodyPr/>
        <a:lstStyle/>
        <a:p>
          <a:endParaRPr lang="en-AU"/>
        </a:p>
      </dgm:t>
    </dgm:pt>
    <dgm:pt modelId="{134BC530-55AB-491E-945B-B64EBA95A933}">
      <dgm:prSet custT="1"/>
      <dgm:spPr/>
      <dgm:t>
        <a:bodyPr/>
        <a:lstStyle/>
        <a:p>
          <a:pPr algn="ctr" rtl="0"/>
          <a:r>
            <a:rPr lang="en-US" sz="2000" dirty="0" smtClean="0"/>
            <a:t>Commentary </a:t>
          </a:r>
          <a:endParaRPr lang="en-AU" sz="2000" dirty="0"/>
        </a:p>
      </dgm:t>
    </dgm:pt>
    <dgm:pt modelId="{14EF662F-223E-4374-90BB-DC70979C2BD5}" type="parTrans" cxnId="{2EA2409C-1126-49E2-9A43-B2CE611A4EE7}">
      <dgm:prSet/>
      <dgm:spPr/>
      <dgm:t>
        <a:bodyPr/>
        <a:lstStyle/>
        <a:p>
          <a:endParaRPr lang="en-AU" sz="2000"/>
        </a:p>
      </dgm:t>
    </dgm:pt>
    <dgm:pt modelId="{57936550-2A55-40C3-8A17-298F532D1BBA}" type="sibTrans" cxnId="{2EA2409C-1126-49E2-9A43-B2CE611A4EE7}">
      <dgm:prSet/>
      <dgm:spPr/>
      <dgm:t>
        <a:bodyPr/>
        <a:lstStyle/>
        <a:p>
          <a:endParaRPr lang="en-AU" sz="2000"/>
        </a:p>
      </dgm:t>
    </dgm:pt>
    <dgm:pt modelId="{86BBB1CA-2924-4203-B70D-728E1066BA3E}">
      <dgm:prSet custT="1"/>
      <dgm:spPr/>
      <dgm:t>
        <a:bodyPr/>
        <a:lstStyle/>
        <a:p>
          <a:pPr algn="l" rtl="0"/>
          <a:r>
            <a:rPr lang="en-US" sz="1400" dirty="0" smtClean="0"/>
            <a:t>BSP’s combined deposit market share stands at  43% in Q4’16.</a:t>
          </a:r>
          <a:endParaRPr lang="en-AU" sz="1400" dirty="0"/>
        </a:p>
      </dgm:t>
    </dgm:pt>
    <dgm:pt modelId="{2CDCA285-EFA7-4284-AF3B-23F1446960D1}" type="parTrans" cxnId="{337F1CFB-6CDB-45A4-A2F5-0307274A1DD2}">
      <dgm:prSet/>
      <dgm:spPr/>
      <dgm:t>
        <a:bodyPr/>
        <a:lstStyle/>
        <a:p>
          <a:endParaRPr lang="en-AU" sz="2000"/>
        </a:p>
      </dgm:t>
    </dgm:pt>
    <dgm:pt modelId="{A9F8BFB7-8FCE-4CB3-AF1B-B692D9C6A6AE}" type="sibTrans" cxnId="{337F1CFB-6CDB-45A4-A2F5-0307274A1DD2}">
      <dgm:prSet/>
      <dgm:spPr/>
      <dgm:t>
        <a:bodyPr/>
        <a:lstStyle/>
        <a:p>
          <a:endParaRPr lang="en-AU" sz="2000"/>
        </a:p>
      </dgm:t>
    </dgm:pt>
    <dgm:pt modelId="{5F46A529-CFBB-4F7D-A805-31AC0874AC53}">
      <dgm:prSet custT="1"/>
      <dgm:spPr/>
      <dgm:t>
        <a:bodyPr/>
        <a:lstStyle/>
        <a:p>
          <a:pPr algn="l" rtl="0"/>
          <a:r>
            <a:rPr lang="en-AU" sz="1400" dirty="0" smtClean="0">
              <a:solidFill>
                <a:schemeClr val="tx1"/>
              </a:solidFill>
            </a:rPr>
            <a:t>BSP PNG deposits grew by 5% (K546m) in the quarter with a market share at 56% for the quarter</a:t>
          </a:r>
          <a:r>
            <a:rPr lang="en-US" sz="1400" b="0" dirty="0" smtClean="0"/>
            <a:t>. Fiji market share remain steady at 24%.</a:t>
          </a:r>
          <a:endParaRPr lang="en-AU" sz="1400" dirty="0"/>
        </a:p>
      </dgm:t>
    </dgm:pt>
    <dgm:pt modelId="{FB5D2E8D-8C76-4E7B-A370-26BFF2C980D6}" type="parTrans" cxnId="{F556A99F-8A7B-46F5-8B68-BEBA3E860AA7}">
      <dgm:prSet/>
      <dgm:spPr/>
      <dgm:t>
        <a:bodyPr/>
        <a:lstStyle/>
        <a:p>
          <a:endParaRPr lang="en-AU" sz="2000"/>
        </a:p>
      </dgm:t>
    </dgm:pt>
    <dgm:pt modelId="{4ABF04E6-39FB-492B-9003-4156720F3D30}" type="sibTrans" cxnId="{F556A99F-8A7B-46F5-8B68-BEBA3E860AA7}">
      <dgm:prSet/>
      <dgm:spPr/>
      <dgm:t>
        <a:bodyPr/>
        <a:lstStyle/>
        <a:p>
          <a:endParaRPr lang="en-AU" sz="2000"/>
        </a:p>
      </dgm:t>
    </dgm:pt>
    <dgm:pt modelId="{A297BD69-4C72-4E00-A3A6-6727DD639D0C}">
      <dgm:prSet custT="1"/>
      <dgm:spPr/>
      <dgm:t>
        <a:bodyPr/>
        <a:lstStyle/>
        <a:p>
          <a:pPr algn="l" rtl="0"/>
          <a:r>
            <a:rPr lang="en-AU" sz="1400" dirty="0" smtClean="0"/>
            <a:t>Deposits mix below saw an increase in both Demand and Term deposits by 3% and 6% respectively.</a:t>
          </a:r>
          <a:endParaRPr lang="en-AU" sz="1400" dirty="0"/>
        </a:p>
      </dgm:t>
    </dgm:pt>
    <dgm:pt modelId="{EE4A3135-8E33-49C6-901C-8CD4739070A7}" type="parTrans" cxnId="{7A0A914C-0A94-44E6-AE22-9C208D57627F}">
      <dgm:prSet/>
      <dgm:spPr/>
      <dgm:t>
        <a:bodyPr/>
        <a:lstStyle/>
        <a:p>
          <a:endParaRPr lang="en-AU" sz="2000"/>
        </a:p>
      </dgm:t>
    </dgm:pt>
    <dgm:pt modelId="{3E490041-06F9-4539-8883-47AF34FB2329}" type="sibTrans" cxnId="{7A0A914C-0A94-44E6-AE22-9C208D57627F}">
      <dgm:prSet/>
      <dgm:spPr/>
      <dgm:t>
        <a:bodyPr/>
        <a:lstStyle/>
        <a:p>
          <a:endParaRPr lang="en-AU" sz="2000"/>
        </a:p>
      </dgm:t>
    </dgm:pt>
    <dgm:pt modelId="{530682ED-E5F7-44BE-B3C2-B83F9ACC1751}">
      <dgm:prSet custT="1"/>
      <dgm:spPr/>
      <dgm:t>
        <a:bodyPr/>
        <a:lstStyle/>
        <a:p>
          <a:pPr algn="l" rtl="0"/>
          <a:endParaRPr lang="en-AU" sz="1400" dirty="0"/>
        </a:p>
      </dgm:t>
    </dgm:pt>
    <dgm:pt modelId="{14B1CE8F-D53A-4185-BA2C-6EF510C8B355}" type="sibTrans" cxnId="{7D07E7EF-D570-45E4-982C-5FD820BBF200}">
      <dgm:prSet/>
      <dgm:spPr/>
      <dgm:t>
        <a:bodyPr/>
        <a:lstStyle/>
        <a:p>
          <a:endParaRPr lang="en-AU"/>
        </a:p>
      </dgm:t>
    </dgm:pt>
    <dgm:pt modelId="{EAFC4450-C162-4D0C-A7F1-D12F14EDCC7E}" type="parTrans" cxnId="{7D07E7EF-D570-45E4-982C-5FD820BBF200}">
      <dgm:prSet/>
      <dgm:spPr/>
      <dgm:t>
        <a:bodyPr/>
        <a:lstStyle/>
        <a:p>
          <a:endParaRPr lang="en-AU"/>
        </a:p>
      </dgm:t>
    </dgm:pt>
    <dgm:pt modelId="{2A88E139-B918-44A2-BF1C-BFB506A6806B}">
      <dgm:prSet custT="1"/>
      <dgm:spPr/>
      <dgm:t>
        <a:bodyPr/>
        <a:lstStyle/>
        <a:p>
          <a:pPr algn="l" rtl="0"/>
          <a:endParaRPr lang="en-AU" sz="1400" dirty="0"/>
        </a:p>
      </dgm:t>
    </dgm:pt>
    <dgm:pt modelId="{875D201B-10B8-4623-A5E0-FE30A18C01D5}" type="parTrans" cxnId="{6C5B26F6-F8B5-4278-8EDA-AF59A9D2F57A}">
      <dgm:prSet/>
      <dgm:spPr/>
      <dgm:t>
        <a:bodyPr/>
        <a:lstStyle/>
        <a:p>
          <a:endParaRPr lang="en-AU"/>
        </a:p>
      </dgm:t>
    </dgm:pt>
    <dgm:pt modelId="{07D68F82-754E-4FF2-9B6C-B54B3802CB71}" type="sibTrans" cxnId="{6C5B26F6-F8B5-4278-8EDA-AF59A9D2F57A}">
      <dgm:prSet/>
      <dgm:spPr/>
      <dgm:t>
        <a:bodyPr/>
        <a:lstStyle/>
        <a:p>
          <a:endParaRPr lang="en-AU"/>
        </a:p>
      </dgm:t>
    </dgm:pt>
    <dgm:pt modelId="{4E586D91-B453-4555-A91D-1DCEEE13DF70}" type="pres">
      <dgm:prSet presAssocID="{22A7F390-85CC-424C-A3C6-4D17B8D42211}" presName="linear" presStyleCnt="0">
        <dgm:presLayoutVars>
          <dgm:animLvl val="lvl"/>
          <dgm:resizeHandles val="exact"/>
        </dgm:presLayoutVars>
      </dgm:prSet>
      <dgm:spPr/>
      <dgm:t>
        <a:bodyPr/>
        <a:lstStyle/>
        <a:p>
          <a:endParaRPr lang="en-AU"/>
        </a:p>
      </dgm:t>
    </dgm:pt>
    <dgm:pt modelId="{EDE0BE75-7399-4E21-A204-96065DBAB627}" type="pres">
      <dgm:prSet presAssocID="{134BC530-55AB-491E-945B-B64EBA95A933}" presName="parentText" presStyleLbl="node1" presStyleIdx="0" presStyleCnt="1" custScaleX="91304" custScaleY="34668" custLinFactNeighborX="-30" custLinFactNeighborY="-40727">
        <dgm:presLayoutVars>
          <dgm:chMax val="0"/>
          <dgm:bulletEnabled val="1"/>
        </dgm:presLayoutVars>
      </dgm:prSet>
      <dgm:spPr/>
      <dgm:t>
        <a:bodyPr/>
        <a:lstStyle/>
        <a:p>
          <a:endParaRPr lang="en-AU"/>
        </a:p>
      </dgm:t>
    </dgm:pt>
    <dgm:pt modelId="{E06FB533-0BFB-4AA4-BC31-C054561B571E}" type="pres">
      <dgm:prSet presAssocID="{134BC530-55AB-491E-945B-B64EBA95A933}" presName="childText" presStyleLbl="revTx" presStyleIdx="0" presStyleCnt="1" custScaleX="92157" custScaleY="112095" custLinFactNeighborY="-1692">
        <dgm:presLayoutVars>
          <dgm:bulletEnabled val="1"/>
        </dgm:presLayoutVars>
      </dgm:prSet>
      <dgm:spPr/>
      <dgm:t>
        <a:bodyPr/>
        <a:lstStyle/>
        <a:p>
          <a:endParaRPr lang="en-AU"/>
        </a:p>
      </dgm:t>
    </dgm:pt>
  </dgm:ptLst>
  <dgm:cxnLst>
    <dgm:cxn modelId="{1587C79E-330A-44BF-B559-635D39EB0EFD}" type="presOf" srcId="{134BC530-55AB-491E-945B-B64EBA95A933}" destId="{EDE0BE75-7399-4E21-A204-96065DBAB627}" srcOrd="0" destOrd="0" presId="urn:microsoft.com/office/officeart/2005/8/layout/vList2"/>
    <dgm:cxn modelId="{89F2DC54-51F7-48D1-8E1D-70DC5F3440A0}" type="presOf" srcId="{2A88E139-B918-44A2-BF1C-BFB506A6806B}" destId="{E06FB533-0BFB-4AA4-BC31-C054561B571E}" srcOrd="0" destOrd="1" presId="urn:microsoft.com/office/officeart/2005/8/layout/vList2"/>
    <dgm:cxn modelId="{3703569D-50A3-48F8-B513-E6AFCE603138}" type="presOf" srcId="{86BBB1CA-2924-4203-B70D-728E1066BA3E}" destId="{E06FB533-0BFB-4AA4-BC31-C054561B571E}" srcOrd="0" destOrd="0" presId="urn:microsoft.com/office/officeart/2005/8/layout/vList2"/>
    <dgm:cxn modelId="{A96B3409-5539-4474-B83E-7FF5A45E74F1}" type="presOf" srcId="{530682ED-E5F7-44BE-B3C2-B83F9ACC1751}" destId="{E06FB533-0BFB-4AA4-BC31-C054561B571E}" srcOrd="0" destOrd="3" presId="urn:microsoft.com/office/officeart/2005/8/layout/vList2"/>
    <dgm:cxn modelId="{E6581C31-F1E5-436D-B852-A86170923B95}" type="presOf" srcId="{A297BD69-4C72-4E00-A3A6-6727DD639D0C}" destId="{E06FB533-0BFB-4AA4-BC31-C054561B571E}" srcOrd="0" destOrd="4" presId="urn:microsoft.com/office/officeart/2005/8/layout/vList2"/>
    <dgm:cxn modelId="{7A0A914C-0A94-44E6-AE22-9C208D57627F}" srcId="{134BC530-55AB-491E-945B-B64EBA95A933}" destId="{A297BD69-4C72-4E00-A3A6-6727DD639D0C}" srcOrd="4" destOrd="0" parTransId="{EE4A3135-8E33-49C6-901C-8CD4739070A7}" sibTransId="{3E490041-06F9-4539-8883-47AF34FB2329}"/>
    <dgm:cxn modelId="{BF2124BB-2CAA-4510-B078-AEE70C02674A}" type="presOf" srcId="{5F46A529-CFBB-4F7D-A805-31AC0874AC53}" destId="{E06FB533-0BFB-4AA4-BC31-C054561B571E}" srcOrd="0" destOrd="2" presId="urn:microsoft.com/office/officeart/2005/8/layout/vList2"/>
    <dgm:cxn modelId="{F556A99F-8A7B-46F5-8B68-BEBA3E860AA7}" srcId="{134BC530-55AB-491E-945B-B64EBA95A933}" destId="{5F46A529-CFBB-4F7D-A805-31AC0874AC53}" srcOrd="2" destOrd="0" parTransId="{FB5D2E8D-8C76-4E7B-A370-26BFF2C980D6}" sibTransId="{4ABF04E6-39FB-492B-9003-4156720F3D30}"/>
    <dgm:cxn modelId="{337F1CFB-6CDB-45A4-A2F5-0307274A1DD2}" srcId="{134BC530-55AB-491E-945B-B64EBA95A933}" destId="{86BBB1CA-2924-4203-B70D-728E1066BA3E}" srcOrd="0" destOrd="0" parTransId="{2CDCA285-EFA7-4284-AF3B-23F1446960D1}" sibTransId="{A9F8BFB7-8FCE-4CB3-AF1B-B692D9C6A6AE}"/>
    <dgm:cxn modelId="{7D07E7EF-D570-45E4-982C-5FD820BBF200}" srcId="{134BC530-55AB-491E-945B-B64EBA95A933}" destId="{530682ED-E5F7-44BE-B3C2-B83F9ACC1751}" srcOrd="3" destOrd="0" parTransId="{EAFC4450-C162-4D0C-A7F1-D12F14EDCC7E}" sibTransId="{14B1CE8F-D53A-4185-BA2C-6EF510C8B355}"/>
    <dgm:cxn modelId="{2EA2409C-1126-49E2-9A43-B2CE611A4EE7}" srcId="{22A7F390-85CC-424C-A3C6-4D17B8D42211}" destId="{134BC530-55AB-491E-945B-B64EBA95A933}" srcOrd="0" destOrd="0" parTransId="{14EF662F-223E-4374-90BB-DC70979C2BD5}" sibTransId="{57936550-2A55-40C3-8A17-298F532D1BBA}"/>
    <dgm:cxn modelId="{CCD6C9B6-B8D7-471F-B899-3D1C4435A60F}" type="presOf" srcId="{22A7F390-85CC-424C-A3C6-4D17B8D42211}" destId="{4E586D91-B453-4555-A91D-1DCEEE13DF70}" srcOrd="0" destOrd="0" presId="urn:microsoft.com/office/officeart/2005/8/layout/vList2"/>
    <dgm:cxn modelId="{6C5B26F6-F8B5-4278-8EDA-AF59A9D2F57A}" srcId="{134BC530-55AB-491E-945B-B64EBA95A933}" destId="{2A88E139-B918-44A2-BF1C-BFB506A6806B}" srcOrd="1" destOrd="0" parTransId="{875D201B-10B8-4623-A5E0-FE30A18C01D5}" sibTransId="{07D68F82-754E-4FF2-9B6C-B54B3802CB71}"/>
    <dgm:cxn modelId="{3B62E7D7-A7D0-45DC-8586-4FD2C40A2A66}" type="presParOf" srcId="{4E586D91-B453-4555-A91D-1DCEEE13DF70}" destId="{EDE0BE75-7399-4E21-A204-96065DBAB627}" srcOrd="0" destOrd="0" presId="urn:microsoft.com/office/officeart/2005/8/layout/vList2"/>
    <dgm:cxn modelId="{74982BF0-2509-42FE-82DE-F8118233091B}" type="presParOf" srcId="{4E586D91-B453-4555-A91D-1DCEEE13DF70}" destId="{E06FB533-0BFB-4AA4-BC31-C054561B571E}" srcOrd="1"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C2C087C8-0D3C-478C-AE69-F66FAEED6BD7}" type="doc">
      <dgm:prSet loTypeId="urn:microsoft.com/office/officeart/2005/8/layout/vList2" loCatId="list" qsTypeId="urn:microsoft.com/office/officeart/2005/8/quickstyle/simple1" qsCatId="simple" csTypeId="urn:microsoft.com/office/officeart/2005/8/colors/colorful3" csCatId="colorful" phldr="1"/>
      <dgm:spPr/>
      <dgm:t>
        <a:bodyPr/>
        <a:lstStyle/>
        <a:p>
          <a:endParaRPr lang="en-AU"/>
        </a:p>
      </dgm:t>
    </dgm:pt>
    <dgm:pt modelId="{08960A0F-97F8-4D27-8A06-0A08C860DFD2}">
      <dgm:prSet custT="1"/>
      <dgm:spPr>
        <a:noFill/>
      </dgm:spPr>
      <dgm:t>
        <a:bodyPr/>
        <a:lstStyle/>
        <a:p>
          <a:pPr rtl="0"/>
          <a:r>
            <a:rPr lang="en-AU" sz="1800" b="1" dirty="0" smtClean="0">
              <a:solidFill>
                <a:schemeClr val="tx1"/>
              </a:solidFill>
            </a:rPr>
            <a:t>Dividend Yield – 9.8%  </a:t>
          </a:r>
          <a:r>
            <a:rPr lang="en-AU" sz="1800" b="0" i="1" dirty="0" smtClean="0">
              <a:solidFill>
                <a:schemeClr val="tx1"/>
              </a:solidFill>
            </a:rPr>
            <a:t>…compares favourably to top performing banks in comparable markets</a:t>
          </a:r>
          <a:endParaRPr lang="en-AU" sz="1800" b="0" dirty="0">
            <a:solidFill>
              <a:schemeClr val="tx1"/>
            </a:solidFill>
          </a:endParaRPr>
        </a:p>
      </dgm:t>
    </dgm:pt>
    <dgm:pt modelId="{75F3CAA5-080B-4268-BE59-0212566AAA4A}" type="parTrans" cxnId="{549946B6-D2B0-49D4-A97A-0528ACF081E5}">
      <dgm:prSet/>
      <dgm:spPr/>
      <dgm:t>
        <a:bodyPr/>
        <a:lstStyle/>
        <a:p>
          <a:endParaRPr lang="en-AU" sz="2400"/>
        </a:p>
      </dgm:t>
    </dgm:pt>
    <dgm:pt modelId="{84561335-E934-49FF-9A2B-41A2A407EF2F}" type="sibTrans" cxnId="{549946B6-D2B0-49D4-A97A-0528ACF081E5}">
      <dgm:prSet/>
      <dgm:spPr/>
      <dgm:t>
        <a:bodyPr/>
        <a:lstStyle/>
        <a:p>
          <a:endParaRPr lang="en-AU" sz="2400"/>
        </a:p>
      </dgm:t>
    </dgm:pt>
    <dgm:pt modelId="{B35710E5-B097-4AC6-A894-F07CFF3D0A56}">
      <dgm:prSet custT="1"/>
      <dgm:spPr>
        <a:noFill/>
      </dgm:spPr>
      <dgm:t>
        <a:bodyPr/>
        <a:lstStyle/>
        <a:p>
          <a:pPr rtl="0"/>
          <a:r>
            <a:rPr lang="en-AU" sz="1800" b="1" dirty="0" smtClean="0">
              <a:solidFill>
                <a:schemeClr val="tx1"/>
              </a:solidFill>
            </a:rPr>
            <a:t>PE Ratio – 6.5</a:t>
          </a:r>
          <a:r>
            <a:rPr lang="en-AU" sz="1800" b="0" dirty="0" smtClean="0">
              <a:solidFill>
                <a:schemeClr val="tx1"/>
              </a:solidFill>
            </a:rPr>
            <a:t> times</a:t>
          </a:r>
          <a:endParaRPr lang="en-AU" sz="1600" b="0" i="1" dirty="0" smtClean="0">
            <a:solidFill>
              <a:schemeClr val="tx1"/>
            </a:solidFill>
          </a:endParaRPr>
        </a:p>
      </dgm:t>
    </dgm:pt>
    <dgm:pt modelId="{805E0B59-B5FD-4EFE-AED7-27874BBC8274}" type="parTrans" cxnId="{8B09C7C2-F4F7-48F4-A94D-A078AB8BFD01}">
      <dgm:prSet/>
      <dgm:spPr/>
      <dgm:t>
        <a:bodyPr/>
        <a:lstStyle/>
        <a:p>
          <a:endParaRPr lang="en-AU" sz="2400"/>
        </a:p>
      </dgm:t>
    </dgm:pt>
    <dgm:pt modelId="{D633E38F-9A4A-4DF1-9CC6-ABC9FDEA4552}" type="sibTrans" cxnId="{8B09C7C2-F4F7-48F4-A94D-A078AB8BFD01}">
      <dgm:prSet/>
      <dgm:spPr/>
      <dgm:t>
        <a:bodyPr/>
        <a:lstStyle/>
        <a:p>
          <a:endParaRPr lang="en-AU" sz="2400"/>
        </a:p>
      </dgm:t>
    </dgm:pt>
    <dgm:pt modelId="{50B0CE56-2528-4938-B764-DFD17B03085D}" type="pres">
      <dgm:prSet presAssocID="{C2C087C8-0D3C-478C-AE69-F66FAEED6BD7}" presName="linear" presStyleCnt="0">
        <dgm:presLayoutVars>
          <dgm:animLvl val="lvl"/>
          <dgm:resizeHandles val="exact"/>
        </dgm:presLayoutVars>
      </dgm:prSet>
      <dgm:spPr/>
      <dgm:t>
        <a:bodyPr/>
        <a:lstStyle/>
        <a:p>
          <a:endParaRPr lang="en-AU"/>
        </a:p>
      </dgm:t>
    </dgm:pt>
    <dgm:pt modelId="{1A245734-EDE0-4196-81E3-E88B59093A92}" type="pres">
      <dgm:prSet presAssocID="{08960A0F-97F8-4D27-8A06-0A08C860DFD2}" presName="parentText" presStyleLbl="node1" presStyleIdx="0" presStyleCnt="2">
        <dgm:presLayoutVars>
          <dgm:chMax val="0"/>
          <dgm:bulletEnabled val="1"/>
        </dgm:presLayoutVars>
      </dgm:prSet>
      <dgm:spPr/>
      <dgm:t>
        <a:bodyPr/>
        <a:lstStyle/>
        <a:p>
          <a:endParaRPr lang="en-AU"/>
        </a:p>
      </dgm:t>
    </dgm:pt>
    <dgm:pt modelId="{5040198D-DC55-465E-A58F-F3384C435AB9}" type="pres">
      <dgm:prSet presAssocID="{84561335-E934-49FF-9A2B-41A2A407EF2F}" presName="spacer" presStyleCnt="0"/>
      <dgm:spPr/>
    </dgm:pt>
    <dgm:pt modelId="{A9DAE644-1EEA-4935-8100-751CA71CD048}" type="pres">
      <dgm:prSet presAssocID="{B35710E5-B097-4AC6-A894-F07CFF3D0A56}" presName="parentText" presStyleLbl="node1" presStyleIdx="1" presStyleCnt="2" custScaleX="79462" custScaleY="77692" custLinFactY="-9396" custLinFactNeighborX="-22841" custLinFactNeighborY="-100000">
        <dgm:presLayoutVars>
          <dgm:chMax val="0"/>
          <dgm:bulletEnabled val="1"/>
        </dgm:presLayoutVars>
      </dgm:prSet>
      <dgm:spPr/>
      <dgm:t>
        <a:bodyPr/>
        <a:lstStyle/>
        <a:p>
          <a:endParaRPr lang="en-AU"/>
        </a:p>
      </dgm:t>
    </dgm:pt>
  </dgm:ptLst>
  <dgm:cxnLst>
    <dgm:cxn modelId="{4F9A335F-A756-4AED-B776-3BEE2FEFBFE8}" type="presOf" srcId="{C2C087C8-0D3C-478C-AE69-F66FAEED6BD7}" destId="{50B0CE56-2528-4938-B764-DFD17B03085D}" srcOrd="0" destOrd="0" presId="urn:microsoft.com/office/officeart/2005/8/layout/vList2"/>
    <dgm:cxn modelId="{14D43F86-35AD-478F-B4C8-50C26A967F95}" type="presOf" srcId="{08960A0F-97F8-4D27-8A06-0A08C860DFD2}" destId="{1A245734-EDE0-4196-81E3-E88B59093A92}" srcOrd="0" destOrd="0" presId="urn:microsoft.com/office/officeart/2005/8/layout/vList2"/>
    <dgm:cxn modelId="{C1868E82-53C9-41AC-AA9A-CBCE141D8E0F}" type="presOf" srcId="{B35710E5-B097-4AC6-A894-F07CFF3D0A56}" destId="{A9DAE644-1EEA-4935-8100-751CA71CD048}" srcOrd="0" destOrd="0" presId="urn:microsoft.com/office/officeart/2005/8/layout/vList2"/>
    <dgm:cxn modelId="{549946B6-D2B0-49D4-A97A-0528ACF081E5}" srcId="{C2C087C8-0D3C-478C-AE69-F66FAEED6BD7}" destId="{08960A0F-97F8-4D27-8A06-0A08C860DFD2}" srcOrd="0" destOrd="0" parTransId="{75F3CAA5-080B-4268-BE59-0212566AAA4A}" sibTransId="{84561335-E934-49FF-9A2B-41A2A407EF2F}"/>
    <dgm:cxn modelId="{8B09C7C2-F4F7-48F4-A94D-A078AB8BFD01}" srcId="{C2C087C8-0D3C-478C-AE69-F66FAEED6BD7}" destId="{B35710E5-B097-4AC6-A894-F07CFF3D0A56}" srcOrd="1" destOrd="0" parTransId="{805E0B59-B5FD-4EFE-AED7-27874BBC8274}" sibTransId="{D633E38F-9A4A-4DF1-9CC6-ABC9FDEA4552}"/>
    <dgm:cxn modelId="{5040611D-E8A6-4C1E-84F7-D455A6AFEA37}" type="presParOf" srcId="{50B0CE56-2528-4938-B764-DFD17B03085D}" destId="{1A245734-EDE0-4196-81E3-E88B59093A92}" srcOrd="0" destOrd="0" presId="urn:microsoft.com/office/officeart/2005/8/layout/vList2"/>
    <dgm:cxn modelId="{ADB721F6-0D8C-4441-B071-AA6F420DA6BC}" type="presParOf" srcId="{50B0CE56-2528-4938-B764-DFD17B03085D}" destId="{5040198D-DC55-465E-A58F-F3384C435AB9}" srcOrd="1" destOrd="0" presId="urn:microsoft.com/office/officeart/2005/8/layout/vList2"/>
    <dgm:cxn modelId="{1B915A59-C6C1-43D4-8F5C-0171D3B8A49D}" type="presParOf" srcId="{50B0CE56-2528-4938-B764-DFD17B03085D}" destId="{A9DAE644-1EEA-4935-8100-751CA71CD048}" srcOrd="2"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C191529-FB39-4145-81EF-2B2B9BC9481E}">
      <dsp:nvSpPr>
        <dsp:cNvPr id="0" name=""/>
        <dsp:cNvSpPr/>
      </dsp:nvSpPr>
      <dsp:spPr>
        <a:xfrm>
          <a:off x="0" y="0"/>
          <a:ext cx="4248472" cy="0"/>
        </a:xfrm>
        <a:prstGeom prst="line">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w="9525" cap="flat" cmpd="sng" algn="ctr">
          <a:solidFill>
            <a:schemeClr val="accent3">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56912AEB-9F9A-4BCE-9B50-F4DE6136BF4F}">
      <dsp:nvSpPr>
        <dsp:cNvPr id="0" name=""/>
        <dsp:cNvSpPr/>
      </dsp:nvSpPr>
      <dsp:spPr>
        <a:xfrm>
          <a:off x="0" y="2323"/>
          <a:ext cx="4248472" cy="6565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lvl="0" algn="l" defTabSz="800100" rtl="0">
            <a:lnSpc>
              <a:spcPct val="90000"/>
            </a:lnSpc>
            <a:spcBef>
              <a:spcPct val="0"/>
            </a:spcBef>
            <a:spcAft>
              <a:spcPct val="35000"/>
            </a:spcAft>
          </a:pPr>
          <a:r>
            <a:rPr lang="en-AU" sz="1800" b="0" kern="1200" dirty="0" smtClean="0">
              <a:solidFill>
                <a:schemeClr val="tx1"/>
              </a:solidFill>
            </a:rPr>
            <a:t>Profit (NPAT) up </a:t>
          </a:r>
          <a:r>
            <a:rPr lang="en-AU" sz="2000" b="1" kern="1200" dirty="0" smtClean="0">
              <a:solidFill>
                <a:schemeClr val="accent3">
                  <a:lumMod val="75000"/>
                </a:schemeClr>
              </a:solidFill>
            </a:rPr>
            <a:t>21%</a:t>
          </a:r>
          <a:r>
            <a:rPr lang="en-AU" sz="1600" b="0" kern="1200" dirty="0" smtClean="0">
              <a:solidFill>
                <a:schemeClr val="tx1"/>
              </a:solidFill>
            </a:rPr>
            <a:t> </a:t>
          </a:r>
          <a:r>
            <a:rPr lang="en-AU" sz="1800" b="0" kern="1200" dirty="0" smtClean="0">
              <a:solidFill>
                <a:schemeClr val="tx1"/>
              </a:solidFill>
            </a:rPr>
            <a:t>to</a:t>
          </a:r>
          <a:r>
            <a:rPr lang="en-AU" sz="1800" b="0" kern="1200" dirty="0" smtClean="0">
              <a:solidFill>
                <a:schemeClr val="accent3">
                  <a:lumMod val="75000"/>
                </a:schemeClr>
              </a:solidFill>
            </a:rPr>
            <a:t> </a:t>
          </a:r>
          <a:r>
            <a:rPr lang="en-AU" sz="2400" b="1" kern="1200" dirty="0" smtClean="0">
              <a:solidFill>
                <a:schemeClr val="accent3">
                  <a:lumMod val="75000"/>
                </a:schemeClr>
              </a:solidFill>
              <a:effectLst>
                <a:outerShdw blurRad="38100" dist="38100" dir="2700000" algn="tl">
                  <a:srgbClr val="000000">
                    <a:alpha val="43137"/>
                  </a:srgbClr>
                </a:outerShdw>
              </a:effectLst>
            </a:rPr>
            <a:t>K643.5m</a:t>
          </a:r>
          <a:endParaRPr lang="en-AU" sz="2400" b="1" kern="1200" dirty="0">
            <a:solidFill>
              <a:schemeClr val="accent3">
                <a:lumMod val="75000"/>
              </a:schemeClr>
            </a:solidFill>
            <a:effectLst>
              <a:outerShdw blurRad="38100" dist="38100" dir="2700000" algn="tl">
                <a:srgbClr val="000000">
                  <a:alpha val="43137"/>
                </a:srgbClr>
              </a:outerShdw>
            </a:effectLst>
          </a:endParaRPr>
        </a:p>
      </dsp:txBody>
      <dsp:txXfrm>
        <a:off x="0" y="2323"/>
        <a:ext cx="4248472" cy="656556"/>
      </dsp:txXfrm>
    </dsp:sp>
    <dsp:sp modelId="{C67232FB-CDCE-4A8E-BB4B-0511B5E5ED0A}">
      <dsp:nvSpPr>
        <dsp:cNvPr id="0" name=""/>
        <dsp:cNvSpPr/>
      </dsp:nvSpPr>
      <dsp:spPr>
        <a:xfrm>
          <a:off x="0" y="658880"/>
          <a:ext cx="4248472" cy="0"/>
        </a:xfrm>
        <a:prstGeom prst="line">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w="9525" cap="flat" cmpd="sng" algn="ctr">
          <a:solidFill>
            <a:schemeClr val="accent3">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E08ABFF6-BE98-4E91-80FD-1B71EE16010D}">
      <dsp:nvSpPr>
        <dsp:cNvPr id="0" name=""/>
        <dsp:cNvSpPr/>
      </dsp:nvSpPr>
      <dsp:spPr>
        <a:xfrm>
          <a:off x="0" y="658880"/>
          <a:ext cx="4248472" cy="6293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lvl="0" algn="l" defTabSz="800100" rtl="0">
            <a:lnSpc>
              <a:spcPct val="90000"/>
            </a:lnSpc>
            <a:spcBef>
              <a:spcPct val="0"/>
            </a:spcBef>
            <a:spcAft>
              <a:spcPct val="35000"/>
            </a:spcAft>
          </a:pPr>
          <a:r>
            <a:rPr lang="en-AU" sz="1800" kern="1200" dirty="0" smtClean="0">
              <a:solidFill>
                <a:schemeClr val="tx1"/>
              </a:solidFill>
            </a:rPr>
            <a:t>Total Income up</a:t>
          </a:r>
          <a:r>
            <a:rPr lang="en-AU" sz="2400" b="1" kern="1200" dirty="0" smtClean="0">
              <a:solidFill>
                <a:schemeClr val="accent3">
                  <a:lumMod val="75000"/>
                </a:schemeClr>
              </a:solidFill>
            </a:rPr>
            <a:t> </a:t>
          </a:r>
          <a:r>
            <a:rPr lang="en-AU" sz="2000" b="1" kern="1200" dirty="0" smtClean="0">
              <a:solidFill>
                <a:schemeClr val="accent3">
                  <a:lumMod val="75000"/>
                </a:schemeClr>
              </a:solidFill>
            </a:rPr>
            <a:t>16% </a:t>
          </a:r>
          <a:r>
            <a:rPr lang="en-AU" sz="1800" b="0" kern="1200" dirty="0" smtClean="0">
              <a:solidFill>
                <a:schemeClr val="tx1"/>
              </a:solidFill>
            </a:rPr>
            <a:t>to</a:t>
          </a:r>
          <a:r>
            <a:rPr lang="en-AU" sz="2000" b="0" kern="1200" dirty="0" smtClean="0">
              <a:solidFill>
                <a:schemeClr val="tx1"/>
              </a:solidFill>
            </a:rPr>
            <a:t> </a:t>
          </a:r>
          <a:r>
            <a:rPr lang="en-AU" sz="2400" b="1" kern="1200" dirty="0" smtClean="0">
              <a:solidFill>
                <a:schemeClr val="accent3">
                  <a:lumMod val="75000"/>
                </a:schemeClr>
              </a:solidFill>
              <a:effectLst>
                <a:outerShdw blurRad="38100" dist="38100" dir="2700000" algn="tl">
                  <a:srgbClr val="000000">
                    <a:alpha val="43137"/>
                  </a:srgbClr>
                </a:outerShdw>
              </a:effectLst>
            </a:rPr>
            <a:t>K1.79bn</a:t>
          </a:r>
          <a:endParaRPr lang="en-AU" sz="1800" kern="1200" dirty="0">
            <a:solidFill>
              <a:schemeClr val="accent3">
                <a:lumMod val="75000"/>
              </a:schemeClr>
            </a:solidFill>
            <a:effectLst>
              <a:outerShdw blurRad="38100" dist="38100" dir="2700000" algn="tl">
                <a:srgbClr val="000000">
                  <a:alpha val="43137"/>
                </a:srgbClr>
              </a:outerShdw>
            </a:effectLst>
          </a:endParaRPr>
        </a:p>
      </dsp:txBody>
      <dsp:txXfrm>
        <a:off x="0" y="658880"/>
        <a:ext cx="4248472" cy="629380"/>
      </dsp:txXfrm>
    </dsp:sp>
    <dsp:sp modelId="{45CC63EB-9FC9-4677-8DC3-B0D580587EC0}">
      <dsp:nvSpPr>
        <dsp:cNvPr id="0" name=""/>
        <dsp:cNvSpPr/>
      </dsp:nvSpPr>
      <dsp:spPr>
        <a:xfrm>
          <a:off x="0" y="1288260"/>
          <a:ext cx="4248472" cy="0"/>
        </a:xfrm>
        <a:prstGeom prst="line">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w="9525" cap="flat" cmpd="sng" algn="ctr">
          <a:solidFill>
            <a:schemeClr val="accent3">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447C3859-0E9C-48B1-88D6-9690327D1892}">
      <dsp:nvSpPr>
        <dsp:cNvPr id="0" name=""/>
        <dsp:cNvSpPr/>
      </dsp:nvSpPr>
      <dsp:spPr>
        <a:xfrm>
          <a:off x="0" y="1288260"/>
          <a:ext cx="4248472" cy="60481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lvl="0" algn="l" defTabSz="800100" rtl="0">
            <a:lnSpc>
              <a:spcPct val="90000"/>
            </a:lnSpc>
            <a:spcBef>
              <a:spcPct val="0"/>
            </a:spcBef>
            <a:spcAft>
              <a:spcPct val="35000"/>
            </a:spcAft>
          </a:pPr>
          <a:r>
            <a:rPr lang="en-AU" sz="1800" b="0" kern="1200" dirty="0" smtClean="0">
              <a:solidFill>
                <a:schemeClr val="tx1"/>
              </a:solidFill>
            </a:rPr>
            <a:t>Total Assets up</a:t>
          </a:r>
          <a:r>
            <a:rPr lang="en-AU" sz="2000" b="0" kern="1200" dirty="0" smtClean="0">
              <a:solidFill>
                <a:schemeClr val="tx1"/>
              </a:solidFill>
            </a:rPr>
            <a:t> </a:t>
          </a:r>
          <a:r>
            <a:rPr lang="en-AU" sz="2000" b="1" kern="1200" dirty="0" smtClean="0">
              <a:solidFill>
                <a:schemeClr val="accent3">
                  <a:lumMod val="75000"/>
                </a:schemeClr>
              </a:solidFill>
            </a:rPr>
            <a:t>14.5% </a:t>
          </a:r>
          <a:r>
            <a:rPr lang="en-AU" sz="1800" b="0" kern="1200" dirty="0" smtClean="0">
              <a:solidFill>
                <a:schemeClr val="tx1"/>
              </a:solidFill>
            </a:rPr>
            <a:t>to</a:t>
          </a:r>
          <a:r>
            <a:rPr lang="en-AU" sz="2000" b="1" kern="1200" dirty="0" smtClean="0">
              <a:solidFill>
                <a:schemeClr val="accent3">
                  <a:lumMod val="75000"/>
                </a:schemeClr>
              </a:solidFill>
            </a:rPr>
            <a:t> </a:t>
          </a:r>
          <a:r>
            <a:rPr lang="en-AU" sz="2400" b="1" kern="1200" dirty="0" smtClean="0">
              <a:solidFill>
                <a:schemeClr val="accent3">
                  <a:lumMod val="75000"/>
                </a:schemeClr>
              </a:solidFill>
              <a:effectLst>
                <a:outerShdw blurRad="38100" dist="38100" dir="2700000" algn="tl">
                  <a:srgbClr val="000000">
                    <a:alpha val="43137"/>
                  </a:srgbClr>
                </a:outerShdw>
              </a:effectLst>
            </a:rPr>
            <a:t>K20.8bn</a:t>
          </a:r>
        </a:p>
        <a:p>
          <a:pPr lvl="0" algn="l" defTabSz="800100" rtl="0">
            <a:lnSpc>
              <a:spcPct val="90000"/>
            </a:lnSpc>
            <a:spcBef>
              <a:spcPct val="0"/>
            </a:spcBef>
            <a:spcAft>
              <a:spcPct val="35000"/>
            </a:spcAft>
          </a:pPr>
          <a:endParaRPr lang="en-AU" sz="1800" kern="1200" dirty="0">
            <a:solidFill>
              <a:schemeClr val="tx1"/>
            </a:solidFill>
          </a:endParaRPr>
        </a:p>
      </dsp:txBody>
      <dsp:txXfrm>
        <a:off x="0" y="1288260"/>
        <a:ext cx="4248472" cy="604813"/>
      </dsp:txXfrm>
    </dsp:sp>
    <dsp:sp modelId="{BF1CC66B-C295-47DB-8F7E-CCB1F4CD64BD}">
      <dsp:nvSpPr>
        <dsp:cNvPr id="0" name=""/>
        <dsp:cNvSpPr/>
      </dsp:nvSpPr>
      <dsp:spPr>
        <a:xfrm>
          <a:off x="0" y="1893074"/>
          <a:ext cx="4248472" cy="0"/>
        </a:xfrm>
        <a:prstGeom prst="line">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w="9525" cap="flat" cmpd="sng" algn="ctr">
          <a:solidFill>
            <a:schemeClr val="accent3">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4003E84A-D425-44F8-9A43-2FEAFF06B093}">
      <dsp:nvSpPr>
        <dsp:cNvPr id="0" name=""/>
        <dsp:cNvSpPr/>
      </dsp:nvSpPr>
      <dsp:spPr>
        <a:xfrm>
          <a:off x="0" y="1893074"/>
          <a:ext cx="4248472" cy="5634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lvl="0" algn="l" defTabSz="800100" rtl="0">
            <a:lnSpc>
              <a:spcPct val="90000"/>
            </a:lnSpc>
            <a:spcBef>
              <a:spcPct val="0"/>
            </a:spcBef>
            <a:spcAft>
              <a:spcPct val="35000"/>
            </a:spcAft>
          </a:pPr>
          <a:r>
            <a:rPr lang="en-AU" sz="1800" kern="1200" dirty="0" smtClean="0">
              <a:solidFill>
                <a:schemeClr val="tx1"/>
              </a:solidFill>
            </a:rPr>
            <a:t>Cost to Income ratio improves to </a:t>
          </a:r>
          <a:r>
            <a:rPr lang="en-AU" sz="2400" b="1" kern="1200" dirty="0" smtClean="0">
              <a:solidFill>
                <a:schemeClr val="accent3">
                  <a:lumMod val="75000"/>
                </a:schemeClr>
              </a:solidFill>
              <a:effectLst>
                <a:outerShdw blurRad="38100" dist="38100" dir="2700000" algn="tl">
                  <a:srgbClr val="000000">
                    <a:alpha val="43137"/>
                  </a:srgbClr>
                </a:outerShdw>
              </a:effectLst>
            </a:rPr>
            <a:t>42.9%</a:t>
          </a:r>
          <a:r>
            <a:rPr lang="en-AU" sz="2400" b="1" kern="1200" dirty="0" smtClean="0">
              <a:solidFill>
                <a:schemeClr val="tx1"/>
              </a:solidFill>
            </a:rPr>
            <a:t> </a:t>
          </a:r>
          <a:endParaRPr lang="en-AU" sz="2400" b="1" kern="1200" dirty="0">
            <a:solidFill>
              <a:schemeClr val="tx1"/>
            </a:solidFill>
          </a:endParaRPr>
        </a:p>
      </dsp:txBody>
      <dsp:txXfrm>
        <a:off x="0" y="1893074"/>
        <a:ext cx="4248472" cy="563415"/>
      </dsp:txXfrm>
    </dsp:sp>
    <dsp:sp modelId="{A98E43B8-DEA1-4A5F-B2EC-BDBBC5FC9967}">
      <dsp:nvSpPr>
        <dsp:cNvPr id="0" name=""/>
        <dsp:cNvSpPr/>
      </dsp:nvSpPr>
      <dsp:spPr>
        <a:xfrm>
          <a:off x="0" y="2456489"/>
          <a:ext cx="4248472" cy="0"/>
        </a:xfrm>
        <a:prstGeom prst="line">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w="9525" cap="flat" cmpd="sng" algn="ctr">
          <a:solidFill>
            <a:schemeClr val="accent3">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5A0090A9-BBC9-4CA5-9EFC-676FA3EB1D47}">
      <dsp:nvSpPr>
        <dsp:cNvPr id="0" name=""/>
        <dsp:cNvSpPr/>
      </dsp:nvSpPr>
      <dsp:spPr>
        <a:xfrm>
          <a:off x="0" y="2475580"/>
          <a:ext cx="4248472" cy="82169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lvl="0" algn="l" defTabSz="800100" rtl="0">
            <a:lnSpc>
              <a:spcPct val="90000"/>
            </a:lnSpc>
            <a:spcBef>
              <a:spcPct val="0"/>
            </a:spcBef>
            <a:spcAft>
              <a:spcPct val="35000"/>
            </a:spcAft>
          </a:pPr>
          <a:r>
            <a:rPr lang="en-AU" sz="1800" kern="1200" dirty="0" smtClean="0">
              <a:solidFill>
                <a:schemeClr val="tx1"/>
              </a:solidFill>
            </a:rPr>
            <a:t>Capital Adequacy maintained at </a:t>
          </a:r>
          <a:r>
            <a:rPr lang="en-AU" sz="2400" b="1" kern="1200" dirty="0" smtClean="0">
              <a:solidFill>
                <a:schemeClr val="accent3">
                  <a:lumMod val="75000"/>
                </a:schemeClr>
              </a:solidFill>
              <a:effectLst>
                <a:outerShdw blurRad="38100" dist="38100" dir="2700000" algn="tl">
                  <a:srgbClr val="000000">
                    <a:alpha val="43137"/>
                  </a:srgbClr>
                </a:outerShdw>
              </a:effectLst>
            </a:rPr>
            <a:t>23.1%</a:t>
          </a:r>
          <a:r>
            <a:rPr lang="en-AU" sz="1600" kern="1200" dirty="0" smtClean="0">
              <a:solidFill>
                <a:schemeClr val="accent3">
                  <a:lumMod val="75000"/>
                </a:schemeClr>
              </a:solidFill>
            </a:rPr>
            <a:t>, </a:t>
          </a:r>
          <a:r>
            <a:rPr lang="en-AU" sz="1800" kern="1200" dirty="0" smtClean="0">
              <a:solidFill>
                <a:schemeClr val="tx1"/>
              </a:solidFill>
            </a:rPr>
            <a:t>exceeds BPNG requirement of 12%</a:t>
          </a:r>
          <a:endParaRPr lang="en-AU" sz="1800" kern="1200" dirty="0">
            <a:solidFill>
              <a:schemeClr val="tx1"/>
            </a:solidFill>
          </a:endParaRPr>
        </a:p>
      </dsp:txBody>
      <dsp:txXfrm>
        <a:off x="0" y="2475580"/>
        <a:ext cx="4248472" cy="821695"/>
      </dsp:txXfrm>
    </dsp:sp>
    <dsp:sp modelId="{A4535342-4FC5-42FD-941C-A70A8BB311E7}">
      <dsp:nvSpPr>
        <dsp:cNvPr id="0" name=""/>
        <dsp:cNvSpPr/>
      </dsp:nvSpPr>
      <dsp:spPr>
        <a:xfrm>
          <a:off x="0" y="3278184"/>
          <a:ext cx="4248472" cy="0"/>
        </a:xfrm>
        <a:prstGeom prst="line">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w="9525" cap="flat" cmpd="sng" algn="ctr">
          <a:solidFill>
            <a:schemeClr val="accent3">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A91B829F-3D7D-4BE0-AF40-90DE7A1CD6FA}">
      <dsp:nvSpPr>
        <dsp:cNvPr id="0" name=""/>
        <dsp:cNvSpPr/>
      </dsp:nvSpPr>
      <dsp:spPr>
        <a:xfrm>
          <a:off x="0" y="3278184"/>
          <a:ext cx="4248472" cy="5547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lvl="0" algn="l" defTabSz="800100" rtl="0">
            <a:lnSpc>
              <a:spcPct val="90000"/>
            </a:lnSpc>
            <a:spcBef>
              <a:spcPct val="0"/>
            </a:spcBef>
            <a:spcAft>
              <a:spcPct val="35000"/>
            </a:spcAft>
          </a:pPr>
          <a:r>
            <a:rPr lang="en-AU" sz="1800" b="0" kern="1200" dirty="0" smtClean="0">
              <a:solidFill>
                <a:schemeClr val="tx1"/>
              </a:solidFill>
            </a:rPr>
            <a:t>Loan Provisions maintained at </a:t>
          </a:r>
          <a:r>
            <a:rPr lang="en-AU" sz="2400" b="1" kern="1200" dirty="0" smtClean="0">
              <a:solidFill>
                <a:schemeClr val="accent3">
                  <a:lumMod val="75000"/>
                </a:schemeClr>
              </a:solidFill>
              <a:effectLst>
                <a:outerShdw blurRad="38100" dist="38100" dir="2700000" algn="tl">
                  <a:srgbClr val="000000">
                    <a:alpha val="43137"/>
                  </a:srgbClr>
                </a:outerShdw>
              </a:effectLst>
            </a:rPr>
            <a:t>4.9%</a:t>
          </a:r>
          <a:endParaRPr lang="en-AU" sz="3200" b="1" kern="1200" dirty="0">
            <a:solidFill>
              <a:schemeClr val="accent3">
                <a:lumMod val="75000"/>
              </a:schemeClr>
            </a:solidFill>
            <a:effectLst>
              <a:outerShdw blurRad="38100" dist="38100" dir="2700000" algn="tl">
                <a:srgbClr val="000000">
                  <a:alpha val="43137"/>
                </a:srgbClr>
              </a:outerShdw>
            </a:effectLst>
          </a:endParaRPr>
        </a:p>
      </dsp:txBody>
      <dsp:txXfrm>
        <a:off x="0" y="3278184"/>
        <a:ext cx="4248472" cy="554725"/>
      </dsp:txXfrm>
    </dsp:sp>
    <dsp:sp modelId="{A0D641BB-9E70-4DAC-9089-095C3EE6BCA4}">
      <dsp:nvSpPr>
        <dsp:cNvPr id="0" name=""/>
        <dsp:cNvSpPr/>
      </dsp:nvSpPr>
      <dsp:spPr>
        <a:xfrm>
          <a:off x="0" y="3832910"/>
          <a:ext cx="4248472" cy="0"/>
        </a:xfrm>
        <a:prstGeom prst="line">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w="9525" cap="flat" cmpd="sng" algn="ctr">
          <a:solidFill>
            <a:schemeClr val="accent3">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995711DE-BB52-4817-9019-62387D80F326}">
      <dsp:nvSpPr>
        <dsp:cNvPr id="0" name=""/>
        <dsp:cNvSpPr/>
      </dsp:nvSpPr>
      <dsp:spPr>
        <a:xfrm>
          <a:off x="0" y="3832910"/>
          <a:ext cx="4248472" cy="5557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lvl="0" algn="l" defTabSz="800100" rtl="0">
            <a:lnSpc>
              <a:spcPct val="90000"/>
            </a:lnSpc>
            <a:spcBef>
              <a:spcPct val="0"/>
            </a:spcBef>
            <a:spcAft>
              <a:spcPct val="35000"/>
            </a:spcAft>
          </a:pPr>
          <a:r>
            <a:rPr lang="en-AU" sz="1800" kern="1200" dirty="0" smtClean="0">
              <a:solidFill>
                <a:schemeClr val="tx1"/>
              </a:solidFill>
            </a:rPr>
            <a:t>ROE up </a:t>
          </a:r>
          <a:r>
            <a:rPr lang="en-AU" sz="1800" b="1" kern="1200" dirty="0" smtClean="0">
              <a:solidFill>
                <a:schemeClr val="accent3">
                  <a:lumMod val="75000"/>
                </a:schemeClr>
              </a:solidFill>
            </a:rPr>
            <a:t>1.8%</a:t>
          </a:r>
          <a:r>
            <a:rPr lang="en-AU" sz="1400" b="1" kern="1200" dirty="0" smtClean="0">
              <a:solidFill>
                <a:schemeClr val="accent3">
                  <a:lumMod val="75000"/>
                </a:schemeClr>
              </a:solidFill>
            </a:rPr>
            <a:t> </a:t>
          </a:r>
          <a:r>
            <a:rPr lang="en-AU" sz="1800" kern="1200" dirty="0" smtClean="0">
              <a:solidFill>
                <a:schemeClr val="tx1"/>
              </a:solidFill>
            </a:rPr>
            <a:t>to </a:t>
          </a:r>
          <a:r>
            <a:rPr lang="en-AU" sz="2400" b="1" kern="1200" dirty="0" smtClean="0">
              <a:solidFill>
                <a:schemeClr val="accent3">
                  <a:lumMod val="75000"/>
                </a:schemeClr>
              </a:solidFill>
              <a:effectLst>
                <a:outerShdw blurRad="38100" dist="38100" dir="2700000" algn="tl">
                  <a:srgbClr val="000000">
                    <a:alpha val="43137"/>
                  </a:srgbClr>
                </a:outerShdw>
              </a:effectLst>
            </a:rPr>
            <a:t>29.6%</a:t>
          </a:r>
          <a:endParaRPr lang="en-AU" sz="2400" b="1" kern="1200" dirty="0">
            <a:solidFill>
              <a:schemeClr val="accent3">
                <a:lumMod val="75000"/>
              </a:schemeClr>
            </a:solidFill>
            <a:effectLst>
              <a:outerShdw blurRad="38100" dist="38100" dir="2700000" algn="tl">
                <a:srgbClr val="000000">
                  <a:alpha val="43137"/>
                </a:srgbClr>
              </a:outerShdw>
            </a:effectLst>
          </a:endParaRPr>
        </a:p>
      </dsp:txBody>
      <dsp:txXfrm>
        <a:off x="0" y="3832910"/>
        <a:ext cx="4248472" cy="555746"/>
      </dsp:txXfrm>
    </dsp:sp>
    <dsp:sp modelId="{939659FF-CDE7-4E7E-8B43-E9D0ECEADFBB}">
      <dsp:nvSpPr>
        <dsp:cNvPr id="0" name=""/>
        <dsp:cNvSpPr/>
      </dsp:nvSpPr>
      <dsp:spPr>
        <a:xfrm>
          <a:off x="0" y="4388656"/>
          <a:ext cx="4248472" cy="0"/>
        </a:xfrm>
        <a:prstGeom prst="line">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w="9525" cap="flat" cmpd="sng" algn="ctr">
          <a:solidFill>
            <a:schemeClr val="accent3">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F63452D4-91F5-4F26-89F3-3972F81DDC5F}">
      <dsp:nvSpPr>
        <dsp:cNvPr id="0" name=""/>
        <dsp:cNvSpPr/>
      </dsp:nvSpPr>
      <dsp:spPr>
        <a:xfrm>
          <a:off x="0" y="4388656"/>
          <a:ext cx="4248472" cy="5055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lvl="0" algn="l" defTabSz="800100" rtl="0">
            <a:lnSpc>
              <a:spcPct val="90000"/>
            </a:lnSpc>
            <a:spcBef>
              <a:spcPct val="0"/>
            </a:spcBef>
            <a:spcAft>
              <a:spcPct val="35000"/>
            </a:spcAft>
          </a:pPr>
          <a:r>
            <a:rPr lang="en-AU" sz="1800" b="0" kern="1200" dirty="0" smtClean="0">
              <a:solidFill>
                <a:schemeClr val="tx1"/>
              </a:solidFill>
            </a:rPr>
            <a:t>Dividend Yield of </a:t>
          </a:r>
          <a:r>
            <a:rPr lang="en-AU" sz="2400" b="1" kern="1200" dirty="0" smtClean="0">
              <a:solidFill>
                <a:schemeClr val="accent3">
                  <a:lumMod val="75000"/>
                </a:schemeClr>
              </a:solidFill>
              <a:effectLst>
                <a:outerShdw blurRad="38100" dist="38100" dir="2700000" algn="tl">
                  <a:srgbClr val="000000">
                    <a:alpha val="43137"/>
                  </a:srgbClr>
                </a:outerShdw>
              </a:effectLst>
            </a:rPr>
            <a:t>9.8%</a:t>
          </a:r>
          <a:endParaRPr lang="en-AU" sz="2400" b="1" kern="1200" dirty="0">
            <a:solidFill>
              <a:schemeClr val="accent3">
                <a:lumMod val="75000"/>
              </a:schemeClr>
            </a:solidFill>
            <a:effectLst>
              <a:outerShdw blurRad="38100" dist="38100" dir="2700000" algn="tl">
                <a:srgbClr val="000000">
                  <a:alpha val="43137"/>
                </a:srgbClr>
              </a:outerShdw>
            </a:effectLst>
          </a:endParaRPr>
        </a:p>
      </dsp:txBody>
      <dsp:txXfrm>
        <a:off x="0" y="4388656"/>
        <a:ext cx="4248472" cy="50556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A1A3F06-D3B4-4365-AF24-58DAD1154569}">
      <dsp:nvSpPr>
        <dsp:cNvPr id="0" name=""/>
        <dsp:cNvSpPr/>
      </dsp:nvSpPr>
      <dsp:spPr>
        <a:xfrm>
          <a:off x="1644731" y="2214423"/>
          <a:ext cx="1070192" cy="1070192"/>
        </a:xfrm>
        <a:prstGeom prst="ellipse">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9050" tIns="19050" rIns="19050" bIns="19050" numCol="1" spcCol="1270" anchor="ctr" anchorCtr="0">
          <a:noAutofit/>
        </a:bodyPr>
        <a:lstStyle/>
        <a:p>
          <a:pPr lvl="0" algn="ctr" defTabSz="1333500">
            <a:lnSpc>
              <a:spcPct val="90000"/>
            </a:lnSpc>
            <a:spcBef>
              <a:spcPct val="0"/>
            </a:spcBef>
            <a:spcAft>
              <a:spcPct val="35000"/>
            </a:spcAft>
          </a:pPr>
          <a:r>
            <a:rPr lang="en-AU" sz="3000" b="1" kern="1200" dirty="0" smtClean="0">
              <a:effectLst>
                <a:outerShdw blurRad="38100" dist="38100" dir="2700000" algn="tl">
                  <a:srgbClr val="000000">
                    <a:alpha val="43137"/>
                  </a:srgbClr>
                </a:outerShdw>
              </a:effectLst>
            </a:rPr>
            <a:t>39</a:t>
          </a:r>
          <a:r>
            <a:rPr lang="en-AU" sz="2800" b="1" kern="1200" dirty="0" smtClean="0">
              <a:effectLst>
                <a:outerShdw blurRad="38100" dist="38100" dir="2700000" algn="tl">
                  <a:srgbClr val="000000">
                    <a:alpha val="43137"/>
                  </a:srgbClr>
                </a:outerShdw>
              </a:effectLst>
            </a:rPr>
            <a:t>%</a:t>
          </a:r>
          <a:endParaRPr lang="en-AU" sz="2800" b="1" kern="1200" dirty="0">
            <a:effectLst>
              <a:outerShdw blurRad="38100" dist="38100" dir="2700000" algn="tl">
                <a:srgbClr val="000000">
                  <a:alpha val="43137"/>
                </a:srgbClr>
              </a:outerShdw>
            </a:effectLst>
          </a:endParaRPr>
        </a:p>
      </dsp:txBody>
      <dsp:txXfrm>
        <a:off x="1801457" y="2371149"/>
        <a:ext cx="756740" cy="756740"/>
      </dsp:txXfrm>
    </dsp:sp>
    <dsp:sp modelId="{F7EFF76A-0810-4A61-A065-EB623F696ABB}">
      <dsp:nvSpPr>
        <dsp:cNvPr id="0" name=""/>
        <dsp:cNvSpPr/>
      </dsp:nvSpPr>
      <dsp:spPr>
        <a:xfrm rot="10800000">
          <a:off x="396633" y="2597017"/>
          <a:ext cx="1179452" cy="305004"/>
        </a:xfrm>
        <a:prstGeom prst="leftArrow">
          <a:avLst>
            <a:gd name="adj1" fmla="val 60000"/>
            <a:gd name="adj2" fmla="val 50000"/>
          </a:avLst>
        </a:prstGeom>
        <a:gradFill rotWithShape="0">
          <a:gsLst>
            <a:gs pos="0">
              <a:schemeClr val="accent3">
                <a:tint val="60000"/>
                <a:hueOff val="0"/>
                <a:satOff val="0"/>
                <a:lumOff val="0"/>
                <a:alphaOff val="0"/>
                <a:shade val="51000"/>
                <a:satMod val="130000"/>
              </a:schemeClr>
            </a:gs>
            <a:gs pos="80000">
              <a:schemeClr val="accent3">
                <a:tint val="60000"/>
                <a:hueOff val="0"/>
                <a:satOff val="0"/>
                <a:lumOff val="0"/>
                <a:alphaOff val="0"/>
                <a:shade val="93000"/>
                <a:satMod val="130000"/>
              </a:schemeClr>
            </a:gs>
            <a:gs pos="100000">
              <a:schemeClr val="accent3">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7A0B1347-D057-45BD-A7C0-D98BBA84EE51}">
      <dsp:nvSpPr>
        <dsp:cNvPr id="0" name=""/>
        <dsp:cNvSpPr/>
      </dsp:nvSpPr>
      <dsp:spPr>
        <a:xfrm>
          <a:off x="-19713" y="2406254"/>
          <a:ext cx="832693" cy="686530"/>
        </a:xfrm>
        <a:prstGeom prst="roundRect">
          <a:avLst>
            <a:gd name="adj" fmla="val 10000"/>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lvl="0" algn="ctr" defTabSz="1066800">
            <a:lnSpc>
              <a:spcPct val="90000"/>
            </a:lnSpc>
            <a:spcBef>
              <a:spcPct val="0"/>
            </a:spcBef>
            <a:spcAft>
              <a:spcPct val="35000"/>
            </a:spcAft>
          </a:pPr>
          <a:r>
            <a:rPr lang="en-AU" sz="2400" b="0" kern="1200" dirty="0" smtClean="0">
              <a:effectLst>
                <a:outerShdw blurRad="38100" dist="38100" dir="2700000" algn="tl">
                  <a:srgbClr val="000000">
                    <a:alpha val="43137"/>
                  </a:srgbClr>
                </a:outerShdw>
              </a:effectLst>
            </a:rPr>
            <a:t>PNG 55%</a:t>
          </a:r>
          <a:endParaRPr lang="en-AU" sz="2400" b="0" kern="1200" dirty="0">
            <a:effectLst>
              <a:outerShdw blurRad="38100" dist="38100" dir="2700000" algn="tl">
                <a:srgbClr val="000000">
                  <a:alpha val="43137"/>
                </a:srgbClr>
              </a:outerShdw>
            </a:effectLst>
          </a:endParaRPr>
        </a:p>
      </dsp:txBody>
      <dsp:txXfrm>
        <a:off x="395" y="2426362"/>
        <a:ext cx="792477" cy="646314"/>
      </dsp:txXfrm>
    </dsp:sp>
    <dsp:sp modelId="{09700D6D-4609-4FF5-92C6-096F3642C3C4}">
      <dsp:nvSpPr>
        <dsp:cNvPr id="0" name=""/>
        <dsp:cNvSpPr/>
      </dsp:nvSpPr>
      <dsp:spPr>
        <a:xfrm rot="12600000">
          <a:off x="556527" y="2000283"/>
          <a:ext cx="1179452" cy="305004"/>
        </a:xfrm>
        <a:prstGeom prst="leftArrow">
          <a:avLst>
            <a:gd name="adj1" fmla="val 60000"/>
            <a:gd name="adj2" fmla="val 50000"/>
          </a:avLst>
        </a:prstGeom>
        <a:gradFill rotWithShape="0">
          <a:gsLst>
            <a:gs pos="0">
              <a:schemeClr val="accent3">
                <a:tint val="60000"/>
                <a:hueOff val="0"/>
                <a:satOff val="0"/>
                <a:lumOff val="0"/>
                <a:alphaOff val="0"/>
                <a:shade val="51000"/>
                <a:satMod val="130000"/>
              </a:schemeClr>
            </a:gs>
            <a:gs pos="80000">
              <a:schemeClr val="accent3">
                <a:tint val="60000"/>
                <a:hueOff val="0"/>
                <a:satOff val="0"/>
                <a:lumOff val="0"/>
                <a:alphaOff val="0"/>
                <a:shade val="93000"/>
                <a:satMod val="130000"/>
              </a:schemeClr>
            </a:gs>
            <a:gs pos="100000">
              <a:schemeClr val="accent3">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E2D046AC-EE09-4DE1-8D1C-C3765A9FD07E}">
      <dsp:nvSpPr>
        <dsp:cNvPr id="0" name=""/>
        <dsp:cNvSpPr/>
      </dsp:nvSpPr>
      <dsp:spPr>
        <a:xfrm>
          <a:off x="260968" y="1558268"/>
          <a:ext cx="749134" cy="599307"/>
        </a:xfrm>
        <a:prstGeom prst="roundRect">
          <a:avLst>
            <a:gd name="adj" fmla="val 10000"/>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6670" tIns="26670" rIns="26670" bIns="26670" numCol="1" spcCol="1270" anchor="ctr" anchorCtr="0">
          <a:noAutofit/>
        </a:bodyPr>
        <a:lstStyle/>
        <a:p>
          <a:pPr lvl="0" algn="ctr" defTabSz="622300">
            <a:lnSpc>
              <a:spcPct val="90000"/>
            </a:lnSpc>
            <a:spcBef>
              <a:spcPct val="0"/>
            </a:spcBef>
            <a:spcAft>
              <a:spcPct val="35000"/>
            </a:spcAft>
          </a:pPr>
          <a:r>
            <a:rPr lang="en-AU" sz="1400" b="0" kern="1200" dirty="0" smtClean="0">
              <a:effectLst/>
            </a:rPr>
            <a:t>Fiji 22%</a:t>
          </a:r>
          <a:endParaRPr lang="en-AU" sz="1400" b="0" kern="1200" dirty="0">
            <a:effectLst/>
          </a:endParaRPr>
        </a:p>
      </dsp:txBody>
      <dsp:txXfrm>
        <a:off x="278521" y="1575821"/>
        <a:ext cx="714028" cy="564201"/>
      </dsp:txXfrm>
    </dsp:sp>
    <dsp:sp modelId="{6D7C5945-76A3-4A8F-BD8E-3E221868D792}">
      <dsp:nvSpPr>
        <dsp:cNvPr id="0" name=""/>
        <dsp:cNvSpPr/>
      </dsp:nvSpPr>
      <dsp:spPr>
        <a:xfrm rot="14400000">
          <a:off x="993367" y="1563444"/>
          <a:ext cx="1179452" cy="305004"/>
        </a:xfrm>
        <a:prstGeom prst="leftArrow">
          <a:avLst>
            <a:gd name="adj1" fmla="val 60000"/>
            <a:gd name="adj2" fmla="val 50000"/>
          </a:avLst>
        </a:prstGeom>
        <a:gradFill rotWithShape="0">
          <a:gsLst>
            <a:gs pos="0">
              <a:schemeClr val="accent3">
                <a:tint val="60000"/>
                <a:hueOff val="0"/>
                <a:satOff val="0"/>
                <a:lumOff val="0"/>
                <a:alphaOff val="0"/>
                <a:shade val="51000"/>
                <a:satMod val="130000"/>
              </a:schemeClr>
            </a:gs>
            <a:gs pos="80000">
              <a:schemeClr val="accent3">
                <a:tint val="60000"/>
                <a:hueOff val="0"/>
                <a:satOff val="0"/>
                <a:lumOff val="0"/>
                <a:alphaOff val="0"/>
                <a:shade val="93000"/>
                <a:satMod val="130000"/>
              </a:schemeClr>
            </a:gs>
            <a:gs pos="100000">
              <a:schemeClr val="accent3">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73B9A091-C9F7-4297-8082-55AE3A49603D}">
      <dsp:nvSpPr>
        <dsp:cNvPr id="0" name=""/>
        <dsp:cNvSpPr/>
      </dsp:nvSpPr>
      <dsp:spPr>
        <a:xfrm>
          <a:off x="913663" y="905574"/>
          <a:ext cx="749134" cy="599307"/>
        </a:xfrm>
        <a:prstGeom prst="roundRect">
          <a:avLst>
            <a:gd name="adj" fmla="val 10000"/>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6670" tIns="26670" rIns="26670" bIns="26670" numCol="1" spcCol="1270" anchor="ctr" anchorCtr="0">
          <a:noAutofit/>
        </a:bodyPr>
        <a:lstStyle/>
        <a:p>
          <a:pPr lvl="0" algn="ctr" defTabSz="622300">
            <a:lnSpc>
              <a:spcPct val="90000"/>
            </a:lnSpc>
            <a:spcBef>
              <a:spcPct val="0"/>
            </a:spcBef>
            <a:spcAft>
              <a:spcPct val="35000"/>
            </a:spcAft>
          </a:pPr>
          <a:r>
            <a:rPr lang="en-AU" sz="1400" b="0" kern="1200" dirty="0" smtClean="0">
              <a:effectLst/>
            </a:rPr>
            <a:t>Sol Isl 46%</a:t>
          </a:r>
          <a:endParaRPr lang="en-AU" sz="1400" b="0" kern="1200" dirty="0">
            <a:effectLst/>
          </a:endParaRPr>
        </a:p>
      </dsp:txBody>
      <dsp:txXfrm>
        <a:off x="931216" y="923127"/>
        <a:ext cx="714028" cy="564201"/>
      </dsp:txXfrm>
    </dsp:sp>
    <dsp:sp modelId="{ED26D7DD-136B-4265-822B-6720E1FD4807}">
      <dsp:nvSpPr>
        <dsp:cNvPr id="0" name=""/>
        <dsp:cNvSpPr/>
      </dsp:nvSpPr>
      <dsp:spPr>
        <a:xfrm rot="16200000">
          <a:off x="1590101" y="1403549"/>
          <a:ext cx="1179452" cy="305004"/>
        </a:xfrm>
        <a:prstGeom prst="leftArrow">
          <a:avLst>
            <a:gd name="adj1" fmla="val 60000"/>
            <a:gd name="adj2" fmla="val 50000"/>
          </a:avLst>
        </a:prstGeom>
        <a:gradFill rotWithShape="0">
          <a:gsLst>
            <a:gs pos="0">
              <a:schemeClr val="accent3">
                <a:tint val="60000"/>
                <a:hueOff val="0"/>
                <a:satOff val="0"/>
                <a:lumOff val="0"/>
                <a:alphaOff val="0"/>
                <a:shade val="51000"/>
                <a:satMod val="130000"/>
              </a:schemeClr>
            </a:gs>
            <a:gs pos="80000">
              <a:schemeClr val="accent3">
                <a:tint val="60000"/>
                <a:hueOff val="0"/>
                <a:satOff val="0"/>
                <a:lumOff val="0"/>
                <a:alphaOff val="0"/>
                <a:shade val="93000"/>
                <a:satMod val="130000"/>
              </a:schemeClr>
            </a:gs>
            <a:gs pos="100000">
              <a:schemeClr val="accent3">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BF79308F-7D5A-4AC0-9846-166C0239BB6E}">
      <dsp:nvSpPr>
        <dsp:cNvPr id="0" name=""/>
        <dsp:cNvSpPr/>
      </dsp:nvSpPr>
      <dsp:spPr>
        <a:xfrm>
          <a:off x="1805260" y="666671"/>
          <a:ext cx="749134" cy="599307"/>
        </a:xfrm>
        <a:prstGeom prst="roundRect">
          <a:avLst>
            <a:gd name="adj" fmla="val 10000"/>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6670" tIns="26670" rIns="26670" bIns="26670" numCol="1" spcCol="1270" anchor="ctr" anchorCtr="0">
          <a:noAutofit/>
        </a:bodyPr>
        <a:lstStyle/>
        <a:p>
          <a:pPr lvl="0" algn="ctr" defTabSz="622300">
            <a:lnSpc>
              <a:spcPct val="90000"/>
            </a:lnSpc>
            <a:spcBef>
              <a:spcPct val="0"/>
            </a:spcBef>
            <a:spcAft>
              <a:spcPct val="35000"/>
            </a:spcAft>
          </a:pPr>
          <a:r>
            <a:rPr lang="en-AU" sz="1400" b="0" kern="1200" dirty="0" smtClean="0">
              <a:effectLst/>
            </a:rPr>
            <a:t>Cook Isl 34% </a:t>
          </a:r>
          <a:endParaRPr lang="en-AU" sz="1400" b="0" kern="1200" dirty="0">
            <a:effectLst/>
          </a:endParaRPr>
        </a:p>
      </dsp:txBody>
      <dsp:txXfrm>
        <a:off x="1822813" y="684224"/>
        <a:ext cx="714028" cy="564201"/>
      </dsp:txXfrm>
    </dsp:sp>
    <dsp:sp modelId="{56D90585-1BD7-4CD6-BCC9-C9390A6C10D2}">
      <dsp:nvSpPr>
        <dsp:cNvPr id="0" name=""/>
        <dsp:cNvSpPr/>
      </dsp:nvSpPr>
      <dsp:spPr>
        <a:xfrm rot="18000000">
          <a:off x="2186835" y="1563444"/>
          <a:ext cx="1179452" cy="305004"/>
        </a:xfrm>
        <a:prstGeom prst="leftArrow">
          <a:avLst>
            <a:gd name="adj1" fmla="val 60000"/>
            <a:gd name="adj2" fmla="val 50000"/>
          </a:avLst>
        </a:prstGeom>
        <a:gradFill rotWithShape="0">
          <a:gsLst>
            <a:gs pos="0">
              <a:schemeClr val="accent3">
                <a:tint val="60000"/>
                <a:hueOff val="0"/>
                <a:satOff val="0"/>
                <a:lumOff val="0"/>
                <a:alphaOff val="0"/>
                <a:shade val="51000"/>
                <a:satMod val="130000"/>
              </a:schemeClr>
            </a:gs>
            <a:gs pos="80000">
              <a:schemeClr val="accent3">
                <a:tint val="60000"/>
                <a:hueOff val="0"/>
                <a:satOff val="0"/>
                <a:lumOff val="0"/>
                <a:alphaOff val="0"/>
                <a:shade val="93000"/>
                <a:satMod val="130000"/>
              </a:schemeClr>
            </a:gs>
            <a:gs pos="100000">
              <a:schemeClr val="accent3">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B1F6A3CE-D88F-402B-ABBF-8E0C1B48935A}">
      <dsp:nvSpPr>
        <dsp:cNvPr id="0" name=""/>
        <dsp:cNvSpPr/>
      </dsp:nvSpPr>
      <dsp:spPr>
        <a:xfrm>
          <a:off x="2696857" y="905574"/>
          <a:ext cx="749134" cy="599307"/>
        </a:xfrm>
        <a:prstGeom prst="roundRect">
          <a:avLst>
            <a:gd name="adj" fmla="val 10000"/>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6670" tIns="26670" rIns="26670" bIns="26670" numCol="1" spcCol="1270" anchor="ctr" anchorCtr="0">
          <a:noAutofit/>
        </a:bodyPr>
        <a:lstStyle/>
        <a:p>
          <a:pPr lvl="0" algn="ctr" defTabSz="622300">
            <a:lnSpc>
              <a:spcPct val="90000"/>
            </a:lnSpc>
            <a:spcBef>
              <a:spcPct val="0"/>
            </a:spcBef>
            <a:spcAft>
              <a:spcPct val="35000"/>
            </a:spcAft>
          </a:pPr>
          <a:r>
            <a:rPr lang="en-AU" sz="1400" b="0" kern="1200" dirty="0" smtClean="0">
              <a:effectLst/>
            </a:rPr>
            <a:t>Samoa 22%</a:t>
          </a:r>
          <a:endParaRPr lang="en-AU" sz="1400" b="0" kern="1200" dirty="0">
            <a:effectLst/>
          </a:endParaRPr>
        </a:p>
      </dsp:txBody>
      <dsp:txXfrm>
        <a:off x="2714410" y="923127"/>
        <a:ext cx="714028" cy="564201"/>
      </dsp:txXfrm>
    </dsp:sp>
    <dsp:sp modelId="{B1CDFAB9-5E6C-4B29-ACAE-6B0CC4EACD63}">
      <dsp:nvSpPr>
        <dsp:cNvPr id="0" name=""/>
        <dsp:cNvSpPr/>
      </dsp:nvSpPr>
      <dsp:spPr>
        <a:xfrm rot="19800000">
          <a:off x="2623674" y="2000283"/>
          <a:ext cx="1179452" cy="305004"/>
        </a:xfrm>
        <a:prstGeom prst="leftArrow">
          <a:avLst>
            <a:gd name="adj1" fmla="val 60000"/>
            <a:gd name="adj2" fmla="val 50000"/>
          </a:avLst>
        </a:prstGeom>
        <a:gradFill rotWithShape="0">
          <a:gsLst>
            <a:gs pos="0">
              <a:schemeClr val="accent3">
                <a:tint val="60000"/>
                <a:hueOff val="0"/>
                <a:satOff val="0"/>
                <a:lumOff val="0"/>
                <a:alphaOff val="0"/>
                <a:shade val="51000"/>
                <a:satMod val="130000"/>
              </a:schemeClr>
            </a:gs>
            <a:gs pos="80000">
              <a:schemeClr val="accent3">
                <a:tint val="60000"/>
                <a:hueOff val="0"/>
                <a:satOff val="0"/>
                <a:lumOff val="0"/>
                <a:alphaOff val="0"/>
                <a:shade val="93000"/>
                <a:satMod val="130000"/>
              </a:schemeClr>
            </a:gs>
            <a:gs pos="100000">
              <a:schemeClr val="accent3">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B0202325-1140-44C7-8CA8-FECEF375E885}">
      <dsp:nvSpPr>
        <dsp:cNvPr id="0" name=""/>
        <dsp:cNvSpPr/>
      </dsp:nvSpPr>
      <dsp:spPr>
        <a:xfrm>
          <a:off x="3349552" y="1558268"/>
          <a:ext cx="749134" cy="599307"/>
        </a:xfrm>
        <a:prstGeom prst="roundRect">
          <a:avLst>
            <a:gd name="adj" fmla="val 10000"/>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6670" tIns="26670" rIns="26670" bIns="26670" numCol="1" spcCol="1270" anchor="ctr" anchorCtr="0">
          <a:noAutofit/>
        </a:bodyPr>
        <a:lstStyle/>
        <a:p>
          <a:pPr lvl="0" algn="ctr" defTabSz="622300">
            <a:lnSpc>
              <a:spcPct val="90000"/>
            </a:lnSpc>
            <a:spcBef>
              <a:spcPct val="0"/>
            </a:spcBef>
            <a:spcAft>
              <a:spcPct val="35000"/>
            </a:spcAft>
          </a:pPr>
          <a:r>
            <a:rPr lang="en-AU" sz="1400" b="0" kern="1200" dirty="0" smtClean="0">
              <a:effectLst/>
            </a:rPr>
            <a:t>Tonga 39%</a:t>
          </a:r>
          <a:endParaRPr lang="en-AU" sz="1400" b="0" kern="1200" dirty="0">
            <a:effectLst/>
          </a:endParaRPr>
        </a:p>
      </dsp:txBody>
      <dsp:txXfrm>
        <a:off x="3367105" y="1575821"/>
        <a:ext cx="714028" cy="564201"/>
      </dsp:txXfrm>
    </dsp:sp>
    <dsp:sp modelId="{C9931893-5094-48AF-ACE3-4DAEB12391BD}">
      <dsp:nvSpPr>
        <dsp:cNvPr id="0" name=""/>
        <dsp:cNvSpPr/>
      </dsp:nvSpPr>
      <dsp:spPr>
        <a:xfrm>
          <a:off x="2783569" y="2597017"/>
          <a:ext cx="1179452" cy="305004"/>
        </a:xfrm>
        <a:prstGeom prst="leftArrow">
          <a:avLst>
            <a:gd name="adj1" fmla="val 60000"/>
            <a:gd name="adj2" fmla="val 50000"/>
          </a:avLst>
        </a:prstGeom>
        <a:gradFill rotWithShape="0">
          <a:gsLst>
            <a:gs pos="0">
              <a:schemeClr val="accent3">
                <a:tint val="60000"/>
                <a:hueOff val="0"/>
                <a:satOff val="0"/>
                <a:lumOff val="0"/>
                <a:alphaOff val="0"/>
                <a:shade val="51000"/>
                <a:satMod val="130000"/>
              </a:schemeClr>
            </a:gs>
            <a:gs pos="80000">
              <a:schemeClr val="accent3">
                <a:tint val="60000"/>
                <a:hueOff val="0"/>
                <a:satOff val="0"/>
                <a:lumOff val="0"/>
                <a:alphaOff val="0"/>
                <a:shade val="93000"/>
                <a:satMod val="130000"/>
              </a:schemeClr>
            </a:gs>
            <a:gs pos="100000">
              <a:schemeClr val="accent3">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C1529782-7AF0-4A1A-88A2-07D3311997BD}">
      <dsp:nvSpPr>
        <dsp:cNvPr id="0" name=""/>
        <dsp:cNvSpPr/>
      </dsp:nvSpPr>
      <dsp:spPr>
        <a:xfrm>
          <a:off x="3588454" y="2449866"/>
          <a:ext cx="749134" cy="599307"/>
        </a:xfrm>
        <a:prstGeom prst="roundRect">
          <a:avLst>
            <a:gd name="adj" fmla="val 10000"/>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6670" tIns="26670" rIns="26670" bIns="26670" numCol="1" spcCol="1270" anchor="ctr" anchorCtr="0">
          <a:noAutofit/>
        </a:bodyPr>
        <a:lstStyle/>
        <a:p>
          <a:pPr lvl="0" algn="ctr" defTabSz="622300">
            <a:lnSpc>
              <a:spcPct val="90000"/>
            </a:lnSpc>
            <a:spcBef>
              <a:spcPct val="0"/>
            </a:spcBef>
            <a:spcAft>
              <a:spcPct val="35000"/>
            </a:spcAft>
          </a:pPr>
          <a:r>
            <a:rPr lang="en-AU" sz="1400" b="0" kern="1200" dirty="0" smtClean="0">
              <a:effectLst/>
            </a:rPr>
            <a:t>Vanuatu 12%</a:t>
          </a:r>
          <a:br>
            <a:rPr lang="en-AU" sz="1400" b="0" kern="1200" dirty="0" smtClean="0">
              <a:effectLst/>
            </a:rPr>
          </a:br>
          <a:endParaRPr lang="en-AU" sz="1400" b="0" kern="1200" dirty="0">
            <a:effectLst/>
          </a:endParaRPr>
        </a:p>
      </dsp:txBody>
      <dsp:txXfrm>
        <a:off x="3606007" y="2467419"/>
        <a:ext cx="714028" cy="56420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A1A3F06-D3B4-4365-AF24-58DAD1154569}">
      <dsp:nvSpPr>
        <dsp:cNvPr id="0" name=""/>
        <dsp:cNvSpPr/>
      </dsp:nvSpPr>
      <dsp:spPr>
        <a:xfrm>
          <a:off x="1592934" y="2209879"/>
          <a:ext cx="1049822" cy="1049822"/>
        </a:xfrm>
        <a:prstGeom prst="ellipse">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9050" tIns="19050" rIns="19050" bIns="19050" numCol="1" spcCol="1270" anchor="ctr" anchorCtr="0">
          <a:noAutofit/>
        </a:bodyPr>
        <a:lstStyle/>
        <a:p>
          <a:pPr lvl="0" algn="ctr" defTabSz="1333500">
            <a:lnSpc>
              <a:spcPct val="90000"/>
            </a:lnSpc>
            <a:spcBef>
              <a:spcPct val="0"/>
            </a:spcBef>
            <a:spcAft>
              <a:spcPct val="35000"/>
            </a:spcAft>
          </a:pPr>
          <a:r>
            <a:rPr lang="en-AU" sz="3000" b="1" kern="1200" dirty="0" smtClean="0">
              <a:effectLst>
                <a:outerShdw blurRad="38100" dist="38100" dir="2700000" algn="tl">
                  <a:srgbClr val="000000">
                    <a:alpha val="43137"/>
                  </a:srgbClr>
                </a:outerShdw>
              </a:effectLst>
            </a:rPr>
            <a:t>43%</a:t>
          </a:r>
          <a:endParaRPr lang="en-AU" sz="3000" b="1" kern="1200" dirty="0">
            <a:effectLst>
              <a:outerShdw blurRad="38100" dist="38100" dir="2700000" algn="tl">
                <a:srgbClr val="000000">
                  <a:alpha val="43137"/>
                </a:srgbClr>
              </a:outerShdw>
            </a:effectLst>
          </a:endParaRPr>
        </a:p>
      </dsp:txBody>
      <dsp:txXfrm>
        <a:off x="1746677" y="2363622"/>
        <a:ext cx="742336" cy="742336"/>
      </dsp:txXfrm>
    </dsp:sp>
    <dsp:sp modelId="{F7EFF76A-0810-4A61-A065-EB623F696ABB}">
      <dsp:nvSpPr>
        <dsp:cNvPr id="0" name=""/>
        <dsp:cNvSpPr/>
      </dsp:nvSpPr>
      <dsp:spPr>
        <a:xfrm rot="10800000">
          <a:off x="368591" y="2585190"/>
          <a:ext cx="1157003" cy="299199"/>
        </a:xfrm>
        <a:prstGeom prst="leftArrow">
          <a:avLst>
            <a:gd name="adj1" fmla="val 60000"/>
            <a:gd name="adj2" fmla="val 50000"/>
          </a:avLst>
        </a:prstGeom>
        <a:gradFill rotWithShape="0">
          <a:gsLst>
            <a:gs pos="0">
              <a:schemeClr val="accent3">
                <a:tint val="60000"/>
                <a:hueOff val="0"/>
                <a:satOff val="0"/>
                <a:lumOff val="0"/>
                <a:alphaOff val="0"/>
                <a:shade val="51000"/>
                <a:satMod val="130000"/>
              </a:schemeClr>
            </a:gs>
            <a:gs pos="80000">
              <a:schemeClr val="accent3">
                <a:tint val="60000"/>
                <a:hueOff val="0"/>
                <a:satOff val="0"/>
                <a:lumOff val="0"/>
                <a:alphaOff val="0"/>
                <a:shade val="93000"/>
                <a:satMod val="130000"/>
              </a:schemeClr>
            </a:gs>
            <a:gs pos="100000">
              <a:schemeClr val="accent3">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7A0B1347-D057-45BD-A7C0-D98BBA84EE51}">
      <dsp:nvSpPr>
        <dsp:cNvPr id="0" name=""/>
        <dsp:cNvSpPr/>
      </dsp:nvSpPr>
      <dsp:spPr>
        <a:xfrm>
          <a:off x="1153" y="2440840"/>
          <a:ext cx="734876" cy="587900"/>
        </a:xfrm>
        <a:prstGeom prst="roundRect">
          <a:avLst>
            <a:gd name="adj" fmla="val 10000"/>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lvl="0" algn="ctr" defTabSz="1066800">
            <a:lnSpc>
              <a:spcPct val="90000"/>
            </a:lnSpc>
            <a:spcBef>
              <a:spcPct val="0"/>
            </a:spcBef>
            <a:spcAft>
              <a:spcPct val="35000"/>
            </a:spcAft>
          </a:pPr>
          <a:r>
            <a:rPr lang="en-AU" sz="2400" b="0" kern="1200" dirty="0" smtClean="0">
              <a:effectLst>
                <a:outerShdw blurRad="38100" dist="38100" dir="2700000" algn="tl">
                  <a:srgbClr val="000000">
                    <a:alpha val="43137"/>
                  </a:srgbClr>
                </a:outerShdw>
              </a:effectLst>
            </a:rPr>
            <a:t>PNG 57%</a:t>
          </a:r>
          <a:endParaRPr lang="en-AU" sz="2400" b="0" kern="1200" dirty="0">
            <a:effectLst>
              <a:outerShdw blurRad="38100" dist="38100" dir="2700000" algn="tl">
                <a:srgbClr val="000000">
                  <a:alpha val="43137"/>
                </a:srgbClr>
              </a:outerShdw>
            </a:effectLst>
          </a:endParaRPr>
        </a:p>
      </dsp:txBody>
      <dsp:txXfrm>
        <a:off x="18372" y="2458059"/>
        <a:ext cx="700438" cy="553462"/>
      </dsp:txXfrm>
    </dsp:sp>
    <dsp:sp modelId="{09700D6D-4609-4FF5-92C6-096F3642C3C4}">
      <dsp:nvSpPr>
        <dsp:cNvPr id="0" name=""/>
        <dsp:cNvSpPr/>
      </dsp:nvSpPr>
      <dsp:spPr>
        <a:xfrm rot="12600000">
          <a:off x="525442" y="1999814"/>
          <a:ext cx="1157003" cy="299199"/>
        </a:xfrm>
        <a:prstGeom prst="leftArrow">
          <a:avLst>
            <a:gd name="adj1" fmla="val 60000"/>
            <a:gd name="adj2" fmla="val 50000"/>
          </a:avLst>
        </a:prstGeom>
        <a:gradFill rotWithShape="0">
          <a:gsLst>
            <a:gs pos="0">
              <a:schemeClr val="accent3">
                <a:tint val="60000"/>
                <a:hueOff val="0"/>
                <a:satOff val="0"/>
                <a:lumOff val="0"/>
                <a:alphaOff val="0"/>
                <a:shade val="51000"/>
                <a:satMod val="130000"/>
              </a:schemeClr>
            </a:gs>
            <a:gs pos="80000">
              <a:schemeClr val="accent3">
                <a:tint val="60000"/>
                <a:hueOff val="0"/>
                <a:satOff val="0"/>
                <a:lumOff val="0"/>
                <a:alphaOff val="0"/>
                <a:shade val="93000"/>
                <a:satMod val="130000"/>
              </a:schemeClr>
            </a:gs>
            <a:gs pos="100000">
              <a:schemeClr val="accent3">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E2D046AC-EE09-4DE1-8D1C-C3765A9FD07E}">
      <dsp:nvSpPr>
        <dsp:cNvPr id="0" name=""/>
        <dsp:cNvSpPr/>
      </dsp:nvSpPr>
      <dsp:spPr>
        <a:xfrm>
          <a:off x="235509" y="1566213"/>
          <a:ext cx="734876" cy="587900"/>
        </a:xfrm>
        <a:prstGeom prst="roundRect">
          <a:avLst>
            <a:gd name="adj" fmla="val 10000"/>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6670" tIns="26670" rIns="26670" bIns="26670" numCol="1" spcCol="1270" anchor="ctr" anchorCtr="0">
          <a:noAutofit/>
        </a:bodyPr>
        <a:lstStyle/>
        <a:p>
          <a:pPr lvl="0" algn="ctr" defTabSz="622300">
            <a:lnSpc>
              <a:spcPct val="90000"/>
            </a:lnSpc>
            <a:spcBef>
              <a:spcPct val="0"/>
            </a:spcBef>
            <a:spcAft>
              <a:spcPct val="35000"/>
            </a:spcAft>
          </a:pPr>
          <a:r>
            <a:rPr lang="en-AU" sz="1400" kern="1200" dirty="0" smtClean="0"/>
            <a:t>Fiji 24%</a:t>
          </a:r>
          <a:endParaRPr lang="en-AU" sz="1400" kern="1200" dirty="0"/>
        </a:p>
      </dsp:txBody>
      <dsp:txXfrm>
        <a:off x="252728" y="1583432"/>
        <a:ext cx="700438" cy="553462"/>
      </dsp:txXfrm>
    </dsp:sp>
    <dsp:sp modelId="{6D7C5945-76A3-4A8F-BD8E-3E221868D792}">
      <dsp:nvSpPr>
        <dsp:cNvPr id="0" name=""/>
        <dsp:cNvSpPr/>
      </dsp:nvSpPr>
      <dsp:spPr>
        <a:xfrm rot="14400000">
          <a:off x="953967" y="1571289"/>
          <a:ext cx="1157003" cy="299199"/>
        </a:xfrm>
        <a:prstGeom prst="leftArrow">
          <a:avLst>
            <a:gd name="adj1" fmla="val 60000"/>
            <a:gd name="adj2" fmla="val 50000"/>
          </a:avLst>
        </a:prstGeom>
        <a:gradFill rotWithShape="0">
          <a:gsLst>
            <a:gs pos="0">
              <a:schemeClr val="accent3">
                <a:tint val="60000"/>
                <a:hueOff val="0"/>
                <a:satOff val="0"/>
                <a:lumOff val="0"/>
                <a:alphaOff val="0"/>
                <a:shade val="51000"/>
                <a:satMod val="130000"/>
              </a:schemeClr>
            </a:gs>
            <a:gs pos="80000">
              <a:schemeClr val="accent3">
                <a:tint val="60000"/>
                <a:hueOff val="0"/>
                <a:satOff val="0"/>
                <a:lumOff val="0"/>
                <a:alphaOff val="0"/>
                <a:shade val="93000"/>
                <a:satMod val="130000"/>
              </a:schemeClr>
            </a:gs>
            <a:gs pos="100000">
              <a:schemeClr val="accent3">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73B9A091-C9F7-4297-8082-55AE3A49603D}">
      <dsp:nvSpPr>
        <dsp:cNvPr id="0" name=""/>
        <dsp:cNvSpPr/>
      </dsp:nvSpPr>
      <dsp:spPr>
        <a:xfrm>
          <a:off x="875780" y="925941"/>
          <a:ext cx="734876" cy="587900"/>
        </a:xfrm>
        <a:prstGeom prst="roundRect">
          <a:avLst>
            <a:gd name="adj" fmla="val 10000"/>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6670" tIns="26670" rIns="26670" bIns="26670" numCol="1" spcCol="1270" anchor="ctr" anchorCtr="0">
          <a:noAutofit/>
        </a:bodyPr>
        <a:lstStyle/>
        <a:p>
          <a:pPr lvl="0" algn="ctr" defTabSz="622300">
            <a:lnSpc>
              <a:spcPct val="90000"/>
            </a:lnSpc>
            <a:spcBef>
              <a:spcPct val="0"/>
            </a:spcBef>
            <a:spcAft>
              <a:spcPct val="35000"/>
            </a:spcAft>
          </a:pPr>
          <a:r>
            <a:rPr lang="en-AU" sz="1400" kern="1200" dirty="0" smtClean="0"/>
            <a:t>Sol Isl 56%</a:t>
          </a:r>
          <a:endParaRPr lang="en-AU" sz="1400" kern="1200" dirty="0"/>
        </a:p>
      </dsp:txBody>
      <dsp:txXfrm>
        <a:off x="892999" y="943160"/>
        <a:ext cx="700438" cy="553462"/>
      </dsp:txXfrm>
    </dsp:sp>
    <dsp:sp modelId="{ED26D7DD-136B-4265-822B-6720E1FD4807}">
      <dsp:nvSpPr>
        <dsp:cNvPr id="0" name=""/>
        <dsp:cNvSpPr/>
      </dsp:nvSpPr>
      <dsp:spPr>
        <a:xfrm rot="16200000">
          <a:off x="1539344" y="1414438"/>
          <a:ext cx="1157003" cy="299199"/>
        </a:xfrm>
        <a:prstGeom prst="leftArrow">
          <a:avLst>
            <a:gd name="adj1" fmla="val 60000"/>
            <a:gd name="adj2" fmla="val 50000"/>
          </a:avLst>
        </a:prstGeom>
        <a:gradFill rotWithShape="0">
          <a:gsLst>
            <a:gs pos="0">
              <a:schemeClr val="accent3">
                <a:tint val="60000"/>
                <a:hueOff val="0"/>
                <a:satOff val="0"/>
                <a:lumOff val="0"/>
                <a:alphaOff val="0"/>
                <a:shade val="51000"/>
                <a:satMod val="130000"/>
              </a:schemeClr>
            </a:gs>
            <a:gs pos="80000">
              <a:schemeClr val="accent3">
                <a:tint val="60000"/>
                <a:hueOff val="0"/>
                <a:satOff val="0"/>
                <a:lumOff val="0"/>
                <a:alphaOff val="0"/>
                <a:shade val="93000"/>
                <a:satMod val="130000"/>
              </a:schemeClr>
            </a:gs>
            <a:gs pos="100000">
              <a:schemeClr val="accent3">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BF79308F-7D5A-4AC0-9846-166C0239BB6E}">
      <dsp:nvSpPr>
        <dsp:cNvPr id="0" name=""/>
        <dsp:cNvSpPr/>
      </dsp:nvSpPr>
      <dsp:spPr>
        <a:xfrm>
          <a:off x="1750407" y="691585"/>
          <a:ext cx="734876" cy="587900"/>
        </a:xfrm>
        <a:prstGeom prst="roundRect">
          <a:avLst>
            <a:gd name="adj" fmla="val 10000"/>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6670" tIns="26670" rIns="26670" bIns="26670" numCol="1" spcCol="1270" anchor="ctr" anchorCtr="0">
          <a:noAutofit/>
        </a:bodyPr>
        <a:lstStyle/>
        <a:p>
          <a:pPr lvl="0" algn="ctr" defTabSz="622300">
            <a:lnSpc>
              <a:spcPct val="90000"/>
            </a:lnSpc>
            <a:spcBef>
              <a:spcPct val="0"/>
            </a:spcBef>
            <a:spcAft>
              <a:spcPct val="35000"/>
            </a:spcAft>
          </a:pPr>
          <a:r>
            <a:rPr lang="en-AU" sz="1400" kern="1200" dirty="0" smtClean="0"/>
            <a:t>Cook Isl 69% </a:t>
          </a:r>
          <a:endParaRPr lang="en-AU" sz="1400" kern="1200" dirty="0"/>
        </a:p>
      </dsp:txBody>
      <dsp:txXfrm>
        <a:off x="1767626" y="708804"/>
        <a:ext cx="700438" cy="553462"/>
      </dsp:txXfrm>
    </dsp:sp>
    <dsp:sp modelId="{56D90585-1BD7-4CD6-BCC9-C9390A6C10D2}">
      <dsp:nvSpPr>
        <dsp:cNvPr id="0" name=""/>
        <dsp:cNvSpPr/>
      </dsp:nvSpPr>
      <dsp:spPr>
        <a:xfrm rot="18000000">
          <a:off x="2124720" y="1571289"/>
          <a:ext cx="1157003" cy="299199"/>
        </a:xfrm>
        <a:prstGeom prst="leftArrow">
          <a:avLst>
            <a:gd name="adj1" fmla="val 60000"/>
            <a:gd name="adj2" fmla="val 50000"/>
          </a:avLst>
        </a:prstGeom>
        <a:gradFill rotWithShape="0">
          <a:gsLst>
            <a:gs pos="0">
              <a:schemeClr val="accent3">
                <a:tint val="60000"/>
                <a:hueOff val="0"/>
                <a:satOff val="0"/>
                <a:lumOff val="0"/>
                <a:alphaOff val="0"/>
                <a:shade val="51000"/>
                <a:satMod val="130000"/>
              </a:schemeClr>
            </a:gs>
            <a:gs pos="80000">
              <a:schemeClr val="accent3">
                <a:tint val="60000"/>
                <a:hueOff val="0"/>
                <a:satOff val="0"/>
                <a:lumOff val="0"/>
                <a:alphaOff val="0"/>
                <a:shade val="93000"/>
                <a:satMod val="130000"/>
              </a:schemeClr>
            </a:gs>
            <a:gs pos="100000">
              <a:schemeClr val="accent3">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B1F6A3CE-D88F-402B-ABBF-8E0C1B48935A}">
      <dsp:nvSpPr>
        <dsp:cNvPr id="0" name=""/>
        <dsp:cNvSpPr/>
      </dsp:nvSpPr>
      <dsp:spPr>
        <a:xfrm>
          <a:off x="2625035" y="925941"/>
          <a:ext cx="734876" cy="587900"/>
        </a:xfrm>
        <a:prstGeom prst="roundRect">
          <a:avLst>
            <a:gd name="adj" fmla="val 10000"/>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6670" tIns="26670" rIns="26670" bIns="26670" numCol="1" spcCol="1270" anchor="ctr" anchorCtr="0">
          <a:noAutofit/>
        </a:bodyPr>
        <a:lstStyle/>
        <a:p>
          <a:pPr lvl="0" algn="ctr" defTabSz="622300">
            <a:lnSpc>
              <a:spcPct val="90000"/>
            </a:lnSpc>
            <a:spcBef>
              <a:spcPct val="0"/>
            </a:spcBef>
            <a:spcAft>
              <a:spcPct val="35000"/>
            </a:spcAft>
          </a:pPr>
          <a:r>
            <a:rPr lang="en-AU" sz="1400" kern="1200" dirty="0" smtClean="0"/>
            <a:t>Samoa 23%</a:t>
          </a:r>
          <a:endParaRPr lang="en-AU" sz="1400" kern="1200" dirty="0"/>
        </a:p>
      </dsp:txBody>
      <dsp:txXfrm>
        <a:off x="2642254" y="943160"/>
        <a:ext cx="700438" cy="553462"/>
      </dsp:txXfrm>
    </dsp:sp>
    <dsp:sp modelId="{B1CDFAB9-5E6C-4B29-ACAE-6B0CC4EACD63}">
      <dsp:nvSpPr>
        <dsp:cNvPr id="0" name=""/>
        <dsp:cNvSpPr/>
      </dsp:nvSpPr>
      <dsp:spPr>
        <a:xfrm rot="19800000">
          <a:off x="2553245" y="1999814"/>
          <a:ext cx="1157003" cy="299199"/>
        </a:xfrm>
        <a:prstGeom prst="leftArrow">
          <a:avLst>
            <a:gd name="adj1" fmla="val 60000"/>
            <a:gd name="adj2" fmla="val 50000"/>
          </a:avLst>
        </a:prstGeom>
        <a:gradFill rotWithShape="0">
          <a:gsLst>
            <a:gs pos="0">
              <a:schemeClr val="accent3">
                <a:tint val="60000"/>
                <a:hueOff val="0"/>
                <a:satOff val="0"/>
                <a:lumOff val="0"/>
                <a:alphaOff val="0"/>
                <a:shade val="51000"/>
                <a:satMod val="130000"/>
              </a:schemeClr>
            </a:gs>
            <a:gs pos="80000">
              <a:schemeClr val="accent3">
                <a:tint val="60000"/>
                <a:hueOff val="0"/>
                <a:satOff val="0"/>
                <a:lumOff val="0"/>
                <a:alphaOff val="0"/>
                <a:shade val="93000"/>
                <a:satMod val="130000"/>
              </a:schemeClr>
            </a:gs>
            <a:gs pos="100000">
              <a:schemeClr val="accent3">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B0202325-1140-44C7-8CA8-FECEF375E885}">
      <dsp:nvSpPr>
        <dsp:cNvPr id="0" name=""/>
        <dsp:cNvSpPr/>
      </dsp:nvSpPr>
      <dsp:spPr>
        <a:xfrm>
          <a:off x="3265306" y="1566213"/>
          <a:ext cx="734876" cy="587900"/>
        </a:xfrm>
        <a:prstGeom prst="roundRect">
          <a:avLst>
            <a:gd name="adj" fmla="val 10000"/>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6670" tIns="26670" rIns="26670" bIns="26670" numCol="1" spcCol="1270" anchor="ctr" anchorCtr="0">
          <a:noAutofit/>
        </a:bodyPr>
        <a:lstStyle/>
        <a:p>
          <a:pPr lvl="0" algn="ctr" defTabSz="622300">
            <a:lnSpc>
              <a:spcPct val="90000"/>
            </a:lnSpc>
            <a:spcBef>
              <a:spcPct val="0"/>
            </a:spcBef>
            <a:spcAft>
              <a:spcPct val="35000"/>
            </a:spcAft>
          </a:pPr>
          <a:r>
            <a:rPr lang="en-AU" sz="1400" kern="1200" dirty="0" smtClean="0"/>
            <a:t>Tonga 37%</a:t>
          </a:r>
          <a:endParaRPr lang="en-AU" sz="1400" kern="1200" dirty="0"/>
        </a:p>
      </dsp:txBody>
      <dsp:txXfrm>
        <a:off x="3282525" y="1583432"/>
        <a:ext cx="700438" cy="553462"/>
      </dsp:txXfrm>
    </dsp:sp>
    <dsp:sp modelId="{8407DC7F-D47F-4158-AAA8-699E4EC47FC4}">
      <dsp:nvSpPr>
        <dsp:cNvPr id="0" name=""/>
        <dsp:cNvSpPr/>
      </dsp:nvSpPr>
      <dsp:spPr>
        <a:xfrm>
          <a:off x="2710096" y="2585190"/>
          <a:ext cx="1157003" cy="299199"/>
        </a:xfrm>
        <a:prstGeom prst="leftArrow">
          <a:avLst>
            <a:gd name="adj1" fmla="val 60000"/>
            <a:gd name="adj2" fmla="val 50000"/>
          </a:avLst>
        </a:prstGeom>
        <a:gradFill rotWithShape="0">
          <a:gsLst>
            <a:gs pos="0">
              <a:schemeClr val="accent3">
                <a:tint val="60000"/>
                <a:hueOff val="0"/>
                <a:satOff val="0"/>
                <a:lumOff val="0"/>
                <a:alphaOff val="0"/>
                <a:shade val="51000"/>
                <a:satMod val="130000"/>
              </a:schemeClr>
            </a:gs>
            <a:gs pos="80000">
              <a:schemeClr val="accent3">
                <a:tint val="60000"/>
                <a:hueOff val="0"/>
                <a:satOff val="0"/>
                <a:lumOff val="0"/>
                <a:alphaOff val="0"/>
                <a:shade val="93000"/>
                <a:satMod val="130000"/>
              </a:schemeClr>
            </a:gs>
            <a:gs pos="100000">
              <a:schemeClr val="accent3">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4BEDAC25-A8D7-47AA-98A6-05FB86C1EFC4}">
      <dsp:nvSpPr>
        <dsp:cNvPr id="0" name=""/>
        <dsp:cNvSpPr/>
      </dsp:nvSpPr>
      <dsp:spPr>
        <a:xfrm>
          <a:off x="3499662" y="2440840"/>
          <a:ext cx="734876" cy="587900"/>
        </a:xfrm>
        <a:prstGeom prst="roundRect">
          <a:avLst>
            <a:gd name="adj" fmla="val 10000"/>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6670" tIns="26670" rIns="26670" bIns="26670" numCol="1" spcCol="1270" anchor="ctr" anchorCtr="0">
          <a:noAutofit/>
        </a:bodyPr>
        <a:lstStyle/>
        <a:p>
          <a:pPr lvl="0" algn="ctr" defTabSz="622300">
            <a:lnSpc>
              <a:spcPct val="90000"/>
            </a:lnSpc>
            <a:spcBef>
              <a:spcPct val="0"/>
            </a:spcBef>
            <a:spcAft>
              <a:spcPct val="35000"/>
            </a:spcAft>
          </a:pPr>
          <a:r>
            <a:rPr lang="en-AU" sz="1400" kern="1200" dirty="0" smtClean="0"/>
            <a:t>Vanuatu 13%</a:t>
          </a:r>
          <a:endParaRPr lang="en-AU" sz="1400" kern="1200" dirty="0"/>
        </a:p>
      </dsp:txBody>
      <dsp:txXfrm>
        <a:off x="3516881" y="2458059"/>
        <a:ext cx="700438" cy="55346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922390D-EE62-4C54-ABAF-001B873C8DC0}">
      <dsp:nvSpPr>
        <dsp:cNvPr id="0" name=""/>
        <dsp:cNvSpPr/>
      </dsp:nvSpPr>
      <dsp:spPr>
        <a:xfrm rot="4396374">
          <a:off x="145199" y="303806"/>
          <a:ext cx="1317960" cy="919113"/>
        </a:xfrm>
        <a:prstGeom prst="swooshArrow">
          <a:avLst>
            <a:gd name="adj1" fmla="val 16310"/>
            <a:gd name="adj2" fmla="val 31370"/>
          </a:avLst>
        </a:prstGeom>
        <a:solidFill>
          <a:srgbClr val="92D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9D3F351-A319-4970-B218-F39F31209F22}">
      <dsp:nvSpPr>
        <dsp:cNvPr id="0" name=""/>
        <dsp:cNvSpPr/>
      </dsp:nvSpPr>
      <dsp:spPr>
        <a:xfrm>
          <a:off x="56847" y="0"/>
          <a:ext cx="621377" cy="244276"/>
        </a:xfrm>
        <a:prstGeom prst="flowChartAlternateProcess">
          <a:avLst/>
        </a:prstGeom>
        <a:solidFill>
          <a:schemeClr val="bg1">
            <a:lumMod val="75000"/>
          </a:schemeClr>
        </a:solidFill>
        <a:ln>
          <a:noFill/>
        </a:ln>
        <a:effectLst>
          <a:outerShdw blurRad="50800" dist="38100" dir="16200000" rotWithShape="0">
            <a:prstClr val="black">
              <a:alpha val="40000"/>
            </a:prstClr>
          </a:outerShdw>
        </a:effectLst>
      </dsp:spPr>
      <dsp:style>
        <a:lnRef idx="0">
          <a:scrgbClr r="0" g="0" b="0"/>
        </a:lnRef>
        <a:fillRef idx="0">
          <a:scrgbClr r="0" g="0" b="0"/>
        </a:fillRef>
        <a:effectRef idx="0">
          <a:scrgbClr r="0" g="0" b="0"/>
        </a:effectRef>
        <a:fontRef idx="minor"/>
      </dsp:style>
      <dsp:txBody>
        <a:bodyPr spcFirstLastPara="0" vert="horz" wrap="square" lIns="17780" tIns="17780" rIns="17780" bIns="17780" numCol="1" spcCol="1270" anchor="b" anchorCtr="0">
          <a:noAutofit/>
        </a:bodyPr>
        <a:lstStyle/>
        <a:p>
          <a:pPr lvl="0" algn="ctr" defTabSz="622300">
            <a:lnSpc>
              <a:spcPct val="90000"/>
            </a:lnSpc>
            <a:spcBef>
              <a:spcPct val="0"/>
            </a:spcBef>
            <a:spcAft>
              <a:spcPct val="35000"/>
            </a:spcAft>
          </a:pPr>
          <a:r>
            <a:rPr lang="en-AU" sz="1400" b="1" kern="1200" smtClean="0"/>
            <a:t>44.7</a:t>
          </a:r>
          <a:r>
            <a:rPr lang="en-AU" sz="1400" b="1" kern="1200" dirty="0" smtClean="0"/>
            <a:t>%</a:t>
          </a:r>
          <a:endParaRPr lang="en-AU" sz="1400" b="1" kern="1200" dirty="0"/>
        </a:p>
      </dsp:txBody>
      <dsp:txXfrm>
        <a:off x="68771" y="11924"/>
        <a:ext cx="597529" cy="220428"/>
      </dsp:txXfrm>
    </dsp:sp>
    <dsp:sp modelId="{DAA816CD-E4FF-4BF0-9173-CF7B0A446271}">
      <dsp:nvSpPr>
        <dsp:cNvPr id="0" name=""/>
        <dsp:cNvSpPr/>
      </dsp:nvSpPr>
      <dsp:spPr>
        <a:xfrm>
          <a:off x="896546" y="1282449"/>
          <a:ext cx="839699" cy="244276"/>
        </a:xfrm>
        <a:prstGeom prst="flowChartAlternateProcess">
          <a:avLst/>
        </a:prstGeom>
        <a:solidFill>
          <a:srgbClr val="92D050"/>
        </a:solidFill>
        <a:ln>
          <a:noFill/>
        </a:ln>
        <a:effectLst>
          <a:outerShdw blurRad="50800" dist="38100" dir="16200000" rotWithShape="0">
            <a:prstClr val="black">
              <a:alpha val="40000"/>
            </a:prstClr>
          </a:outerShdw>
        </a:effectLst>
      </dsp:spPr>
      <dsp:style>
        <a:lnRef idx="0">
          <a:scrgbClr r="0" g="0" b="0"/>
        </a:lnRef>
        <a:fillRef idx="0">
          <a:scrgbClr r="0" g="0" b="0"/>
        </a:fillRef>
        <a:effectRef idx="0">
          <a:scrgbClr r="0" g="0" b="0"/>
        </a:effectRef>
        <a:fontRef idx="minor"/>
      </dsp:style>
      <dsp:txBody>
        <a:bodyPr spcFirstLastPara="0" vert="horz" wrap="square" lIns="20320" tIns="20320" rIns="20320" bIns="20320" numCol="1" spcCol="1270" anchor="t" anchorCtr="0">
          <a:noAutofit/>
        </a:bodyPr>
        <a:lstStyle/>
        <a:p>
          <a:pPr lvl="0" algn="ctr" defTabSz="711200">
            <a:lnSpc>
              <a:spcPct val="90000"/>
            </a:lnSpc>
            <a:spcBef>
              <a:spcPct val="0"/>
            </a:spcBef>
            <a:spcAft>
              <a:spcPct val="35000"/>
            </a:spcAft>
          </a:pPr>
          <a:r>
            <a:rPr lang="en-AU" sz="1600" b="1" i="0" kern="1200" dirty="0" smtClean="0"/>
            <a:t>42.9%</a:t>
          </a:r>
          <a:endParaRPr lang="en-AU" sz="1600" b="1" i="0" kern="1200" dirty="0"/>
        </a:p>
      </dsp:txBody>
      <dsp:txXfrm>
        <a:off x="908470" y="1294373"/>
        <a:ext cx="815851" cy="220428"/>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49E49AB-E3F1-44BF-99AD-404F2D7CA678}">
      <dsp:nvSpPr>
        <dsp:cNvPr id="0" name=""/>
        <dsp:cNvSpPr/>
      </dsp:nvSpPr>
      <dsp:spPr>
        <a:xfrm>
          <a:off x="-1684274" y="-262001"/>
          <a:ext cx="2015873" cy="2015873"/>
        </a:xfrm>
        <a:prstGeom prst="blockArc">
          <a:avLst>
            <a:gd name="adj1" fmla="val 18900000"/>
            <a:gd name="adj2" fmla="val 2700000"/>
            <a:gd name="adj3" fmla="val 1071"/>
          </a:avLst>
        </a:prstGeom>
        <a:noFill/>
        <a:ln w="25400" cap="flat" cmpd="sng" algn="ctr">
          <a:solidFill>
            <a:schemeClr val="accent3">
              <a:shade val="6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5329B230-51DE-484A-8E35-1BDBD197164D}">
      <dsp:nvSpPr>
        <dsp:cNvPr id="0" name=""/>
        <dsp:cNvSpPr/>
      </dsp:nvSpPr>
      <dsp:spPr>
        <a:xfrm>
          <a:off x="213096" y="149187"/>
          <a:ext cx="2724668" cy="298374"/>
        </a:xfrm>
        <a:prstGeom prst="rect">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36834" tIns="38100" rIns="38100" bIns="38100" numCol="1" spcCol="1270" anchor="ctr" anchorCtr="0">
          <a:noAutofit/>
        </a:bodyPr>
        <a:lstStyle/>
        <a:p>
          <a:pPr lvl="0" algn="l" defTabSz="666750">
            <a:lnSpc>
              <a:spcPct val="90000"/>
            </a:lnSpc>
            <a:spcBef>
              <a:spcPct val="0"/>
            </a:spcBef>
            <a:spcAft>
              <a:spcPct val="35000"/>
            </a:spcAft>
          </a:pPr>
          <a:r>
            <a:rPr lang="en-AU" sz="1500" kern="1200" dirty="0" smtClean="0"/>
            <a:t>Sports and cultural events </a:t>
          </a:r>
          <a:r>
            <a:rPr lang="en-AU" sz="1500" b="1" kern="1200" dirty="0" smtClean="0">
              <a:solidFill>
                <a:schemeClr val="accent3">
                  <a:lumMod val="50000"/>
                </a:schemeClr>
              </a:solidFill>
              <a:effectLst/>
            </a:rPr>
            <a:t>K1m</a:t>
          </a:r>
          <a:endParaRPr lang="en-AU" sz="1500" b="1" kern="1200" dirty="0">
            <a:solidFill>
              <a:schemeClr val="accent3">
                <a:lumMod val="50000"/>
              </a:schemeClr>
            </a:solidFill>
            <a:effectLst/>
          </a:endParaRPr>
        </a:p>
      </dsp:txBody>
      <dsp:txXfrm>
        <a:off x="213096" y="149187"/>
        <a:ext cx="2724668" cy="298374"/>
      </dsp:txXfrm>
    </dsp:sp>
    <dsp:sp modelId="{DCCA2F1F-812B-4C4A-A265-E09572EE0DA5}">
      <dsp:nvSpPr>
        <dsp:cNvPr id="0" name=""/>
        <dsp:cNvSpPr/>
      </dsp:nvSpPr>
      <dsp:spPr>
        <a:xfrm>
          <a:off x="26613" y="111890"/>
          <a:ext cx="372967" cy="372967"/>
        </a:xfrm>
        <a:prstGeom prst="ellipse">
          <a:avLst/>
        </a:prstGeom>
        <a:solidFill>
          <a:schemeClr val="lt1">
            <a:hueOff val="0"/>
            <a:satOff val="0"/>
            <a:lumOff val="0"/>
            <a:alphaOff val="0"/>
          </a:schemeClr>
        </a:solidFill>
        <a:ln w="9525" cap="flat" cmpd="sng" algn="ctr">
          <a:solidFill>
            <a:schemeClr val="accent3">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0800" h="19050" prst="relaxedInset"/>
          <a:contourClr>
            <a:schemeClr val="bg1"/>
          </a:contourClr>
        </a:sp3d>
      </dsp:spPr>
      <dsp:style>
        <a:lnRef idx="1">
          <a:scrgbClr r="0" g="0" b="0"/>
        </a:lnRef>
        <a:fillRef idx="1">
          <a:scrgbClr r="0" g="0" b="0"/>
        </a:fillRef>
        <a:effectRef idx="2">
          <a:scrgbClr r="0" g="0" b="0"/>
        </a:effectRef>
        <a:fontRef idx="minor"/>
      </dsp:style>
    </dsp:sp>
    <dsp:sp modelId="{B52F7E37-8429-4EB2-9153-877CFA255E88}">
      <dsp:nvSpPr>
        <dsp:cNvPr id="0" name=""/>
        <dsp:cNvSpPr/>
      </dsp:nvSpPr>
      <dsp:spPr>
        <a:xfrm>
          <a:off x="321555" y="596747"/>
          <a:ext cx="2616209" cy="298374"/>
        </a:xfrm>
        <a:prstGeom prst="rect">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36834" tIns="38100" rIns="38100" bIns="38100" numCol="1" spcCol="1270" anchor="ctr" anchorCtr="0">
          <a:noAutofit/>
        </a:bodyPr>
        <a:lstStyle/>
        <a:p>
          <a:pPr lvl="0" algn="l" defTabSz="666750">
            <a:lnSpc>
              <a:spcPct val="90000"/>
            </a:lnSpc>
            <a:spcBef>
              <a:spcPct val="0"/>
            </a:spcBef>
            <a:spcAft>
              <a:spcPct val="35000"/>
            </a:spcAft>
          </a:pPr>
          <a:r>
            <a:rPr lang="en-AU" sz="1500" kern="1200" dirty="0" smtClean="0"/>
            <a:t>Conferences  </a:t>
          </a:r>
          <a:r>
            <a:rPr lang="en-AU" sz="1500" b="1" kern="1200" dirty="0" smtClean="0">
              <a:solidFill>
                <a:schemeClr val="accent3">
                  <a:lumMod val="50000"/>
                </a:schemeClr>
              </a:solidFill>
              <a:effectLst/>
            </a:rPr>
            <a:t>K420k</a:t>
          </a:r>
          <a:endParaRPr lang="en-AU" sz="1500" b="1" kern="1200" dirty="0">
            <a:solidFill>
              <a:schemeClr val="accent3">
                <a:lumMod val="50000"/>
              </a:schemeClr>
            </a:solidFill>
            <a:effectLst/>
          </a:endParaRPr>
        </a:p>
      </dsp:txBody>
      <dsp:txXfrm>
        <a:off x="321555" y="596747"/>
        <a:ext cx="2616209" cy="298374"/>
      </dsp:txXfrm>
    </dsp:sp>
    <dsp:sp modelId="{FF2B0475-D716-4CA7-B2CB-3868758BBF7B}">
      <dsp:nvSpPr>
        <dsp:cNvPr id="0" name=""/>
        <dsp:cNvSpPr/>
      </dsp:nvSpPr>
      <dsp:spPr>
        <a:xfrm>
          <a:off x="135072" y="559451"/>
          <a:ext cx="372967" cy="372967"/>
        </a:xfrm>
        <a:prstGeom prst="ellipse">
          <a:avLst/>
        </a:prstGeom>
        <a:solidFill>
          <a:schemeClr val="lt1">
            <a:hueOff val="0"/>
            <a:satOff val="0"/>
            <a:lumOff val="0"/>
            <a:alphaOff val="0"/>
          </a:schemeClr>
        </a:solidFill>
        <a:ln w="9525" cap="flat" cmpd="sng" algn="ctr">
          <a:solidFill>
            <a:schemeClr val="accent3">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0800" h="19050" prst="relaxedInset"/>
          <a:contourClr>
            <a:schemeClr val="bg1"/>
          </a:contourClr>
        </a:sp3d>
      </dsp:spPr>
      <dsp:style>
        <a:lnRef idx="1">
          <a:scrgbClr r="0" g="0" b="0"/>
        </a:lnRef>
        <a:fillRef idx="1">
          <a:scrgbClr r="0" g="0" b="0"/>
        </a:fillRef>
        <a:effectRef idx="2">
          <a:scrgbClr r="0" g="0" b="0"/>
        </a:effectRef>
        <a:fontRef idx="minor"/>
      </dsp:style>
    </dsp:sp>
    <dsp:sp modelId="{94AA3078-8BA7-4407-BB97-7A7C73CE9F62}">
      <dsp:nvSpPr>
        <dsp:cNvPr id="0" name=""/>
        <dsp:cNvSpPr/>
      </dsp:nvSpPr>
      <dsp:spPr>
        <a:xfrm>
          <a:off x="213096" y="1044309"/>
          <a:ext cx="2724668" cy="298374"/>
        </a:xfrm>
        <a:prstGeom prst="rect">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36834" tIns="38100" rIns="38100" bIns="38100" numCol="1" spcCol="1270" anchor="ctr" anchorCtr="0">
          <a:noAutofit/>
        </a:bodyPr>
        <a:lstStyle/>
        <a:p>
          <a:pPr lvl="0" algn="l" defTabSz="666750">
            <a:lnSpc>
              <a:spcPct val="90000"/>
            </a:lnSpc>
            <a:spcBef>
              <a:spcPct val="0"/>
            </a:spcBef>
            <a:spcAft>
              <a:spcPct val="35000"/>
            </a:spcAft>
          </a:pPr>
          <a:r>
            <a:rPr lang="en-AU" sz="1500" kern="1200" dirty="0" smtClean="0"/>
            <a:t> Corporate Events </a:t>
          </a:r>
          <a:r>
            <a:rPr lang="en-AU" sz="1500" b="1" kern="1200" dirty="0" smtClean="0">
              <a:solidFill>
                <a:schemeClr val="accent3">
                  <a:lumMod val="50000"/>
                </a:schemeClr>
              </a:solidFill>
              <a:effectLst/>
            </a:rPr>
            <a:t>K870k</a:t>
          </a:r>
          <a:endParaRPr lang="en-AU" sz="1500" b="1" kern="1200" dirty="0">
            <a:solidFill>
              <a:schemeClr val="accent3">
                <a:lumMod val="50000"/>
              </a:schemeClr>
            </a:solidFill>
            <a:effectLst/>
          </a:endParaRPr>
        </a:p>
      </dsp:txBody>
      <dsp:txXfrm>
        <a:off x="213096" y="1044309"/>
        <a:ext cx="2724668" cy="298374"/>
      </dsp:txXfrm>
    </dsp:sp>
    <dsp:sp modelId="{EB039B78-3C5E-4C60-A016-D61339F030BC}">
      <dsp:nvSpPr>
        <dsp:cNvPr id="0" name=""/>
        <dsp:cNvSpPr/>
      </dsp:nvSpPr>
      <dsp:spPr>
        <a:xfrm>
          <a:off x="26613" y="1007012"/>
          <a:ext cx="372967" cy="372967"/>
        </a:xfrm>
        <a:prstGeom prst="ellipse">
          <a:avLst/>
        </a:prstGeom>
        <a:solidFill>
          <a:schemeClr val="lt1">
            <a:hueOff val="0"/>
            <a:satOff val="0"/>
            <a:lumOff val="0"/>
            <a:alphaOff val="0"/>
          </a:schemeClr>
        </a:solidFill>
        <a:ln w="9525" cap="flat" cmpd="sng" algn="ctr">
          <a:solidFill>
            <a:schemeClr val="accent3">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0800" h="19050" prst="relaxedInset"/>
          <a:contourClr>
            <a:schemeClr val="bg1"/>
          </a:contourClr>
        </a:sp3d>
      </dsp:spPr>
      <dsp:style>
        <a:lnRef idx="1">
          <a:scrgbClr r="0" g="0" b="0"/>
        </a:lnRef>
        <a:fillRef idx="1">
          <a:scrgbClr r="0" g="0" b="0"/>
        </a:fillRef>
        <a:effectRef idx="2">
          <a:scrgbClr r="0" g="0" b="0"/>
        </a:effectRef>
        <a:fontRef idx="minor"/>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E0E60BE-8419-40F5-8A6D-8DA0C847D985}">
      <dsp:nvSpPr>
        <dsp:cNvPr id="0" name=""/>
        <dsp:cNvSpPr/>
      </dsp:nvSpPr>
      <dsp:spPr>
        <a:xfrm rot="16200000">
          <a:off x="409" y="273014"/>
          <a:ext cx="1037661" cy="1037661"/>
        </a:xfrm>
        <a:prstGeom prst="downArrow">
          <a:avLst>
            <a:gd name="adj1" fmla="val 50000"/>
            <a:gd name="adj2" fmla="val 35000"/>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85344" numCol="1" spcCol="1270" anchor="ctr" anchorCtr="0">
          <a:noAutofit/>
        </a:bodyPr>
        <a:lstStyle/>
        <a:p>
          <a:pPr lvl="0" algn="ctr" defTabSz="533400">
            <a:lnSpc>
              <a:spcPct val="90000"/>
            </a:lnSpc>
            <a:spcBef>
              <a:spcPct val="0"/>
            </a:spcBef>
            <a:spcAft>
              <a:spcPct val="35000"/>
            </a:spcAft>
          </a:pPr>
          <a:r>
            <a:rPr lang="en-AU" sz="1200" b="1" kern="1200" dirty="0" smtClean="0"/>
            <a:t>K1.15m in PNG</a:t>
          </a:r>
          <a:endParaRPr lang="en-AU" sz="1200" b="1" kern="1200" dirty="0"/>
        </a:p>
      </dsp:txBody>
      <dsp:txXfrm rot="5400000">
        <a:off x="410" y="532429"/>
        <a:ext cx="856070" cy="518831"/>
      </dsp:txXfrm>
    </dsp:sp>
    <dsp:sp modelId="{4FA0F4DB-C44E-4DE2-AE79-B423ABA23362}">
      <dsp:nvSpPr>
        <dsp:cNvPr id="0" name=""/>
        <dsp:cNvSpPr/>
      </dsp:nvSpPr>
      <dsp:spPr>
        <a:xfrm rot="5400000">
          <a:off x="1115049" y="273014"/>
          <a:ext cx="1037661" cy="1037661"/>
        </a:xfrm>
        <a:prstGeom prst="downArrow">
          <a:avLst>
            <a:gd name="adj1" fmla="val 50000"/>
            <a:gd name="adj2" fmla="val 35000"/>
          </a:avLst>
        </a:prstGeom>
        <a:solidFill>
          <a:schemeClr val="accent5">
            <a:hueOff val="-9933876"/>
            <a:satOff val="39811"/>
            <a:lumOff val="862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85344" numCol="1" spcCol="1270" anchor="ctr" anchorCtr="0">
          <a:noAutofit/>
        </a:bodyPr>
        <a:lstStyle/>
        <a:p>
          <a:pPr lvl="0" algn="ctr" defTabSz="533400">
            <a:lnSpc>
              <a:spcPct val="90000"/>
            </a:lnSpc>
            <a:spcBef>
              <a:spcPct val="0"/>
            </a:spcBef>
            <a:spcAft>
              <a:spcPct val="35000"/>
            </a:spcAft>
          </a:pPr>
          <a:r>
            <a:rPr lang="en-AU" sz="1200" b="1" kern="1200" dirty="0" smtClean="0"/>
            <a:t>~K250k Non PNG</a:t>
          </a:r>
          <a:endParaRPr lang="en-AU" sz="1200" b="1" kern="1200" dirty="0"/>
        </a:p>
      </dsp:txBody>
      <dsp:txXfrm rot="-5400000">
        <a:off x="1296641" y="532428"/>
        <a:ext cx="856070" cy="518831"/>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49E49AB-E3F1-44BF-99AD-404F2D7CA678}">
      <dsp:nvSpPr>
        <dsp:cNvPr id="0" name=""/>
        <dsp:cNvSpPr/>
      </dsp:nvSpPr>
      <dsp:spPr>
        <a:xfrm>
          <a:off x="-1576887" y="-245675"/>
          <a:ext cx="1888304" cy="1888304"/>
        </a:xfrm>
        <a:prstGeom prst="blockArc">
          <a:avLst>
            <a:gd name="adj1" fmla="val 18900000"/>
            <a:gd name="adj2" fmla="val 2700000"/>
            <a:gd name="adj3" fmla="val 1144"/>
          </a:avLst>
        </a:prstGeom>
        <a:noFill/>
        <a:ln w="25400" cap="flat" cmpd="sng" algn="ctr">
          <a:solidFill>
            <a:schemeClr val="accent3">
              <a:shade val="6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5329B230-51DE-484A-8E35-1BDBD197164D}">
      <dsp:nvSpPr>
        <dsp:cNvPr id="0" name=""/>
        <dsp:cNvSpPr/>
      </dsp:nvSpPr>
      <dsp:spPr>
        <a:xfrm>
          <a:off x="200111" y="139695"/>
          <a:ext cx="3576399" cy="279390"/>
        </a:xfrm>
        <a:prstGeom prst="rect">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21766" tIns="40640" rIns="40640" bIns="40640" numCol="1" spcCol="1270" anchor="ctr" anchorCtr="0">
          <a:noAutofit/>
        </a:bodyPr>
        <a:lstStyle/>
        <a:p>
          <a:pPr lvl="0" algn="l" defTabSz="711200">
            <a:lnSpc>
              <a:spcPct val="90000"/>
            </a:lnSpc>
            <a:spcBef>
              <a:spcPct val="0"/>
            </a:spcBef>
            <a:spcAft>
              <a:spcPct val="35000"/>
            </a:spcAft>
          </a:pPr>
          <a:r>
            <a:rPr lang="en-AU" sz="1600" kern="1200" dirty="0" smtClean="0"/>
            <a:t> </a:t>
          </a:r>
          <a:r>
            <a:rPr lang="en-AU" sz="1800" kern="1200" dirty="0" smtClean="0"/>
            <a:t> </a:t>
          </a:r>
          <a:r>
            <a:rPr lang="en-AU" sz="1800" b="1" kern="1200" dirty="0" smtClean="0">
              <a:solidFill>
                <a:schemeClr val="accent3">
                  <a:lumMod val="75000"/>
                </a:schemeClr>
              </a:solidFill>
            </a:rPr>
            <a:t>36.5m</a:t>
          </a:r>
          <a:r>
            <a:rPr lang="en-AU" sz="1600" b="1" kern="1200" dirty="0" smtClean="0">
              <a:solidFill>
                <a:schemeClr val="accent3">
                  <a:lumMod val="75000"/>
                </a:schemeClr>
              </a:solidFill>
            </a:rPr>
            <a:t> </a:t>
          </a:r>
          <a:r>
            <a:rPr lang="en-AU" sz="1600" b="1" kern="1200" dirty="0" smtClean="0">
              <a:solidFill>
                <a:schemeClr val="tx1"/>
              </a:solidFill>
            </a:rPr>
            <a:t>ATM </a:t>
          </a:r>
          <a:r>
            <a:rPr lang="en-AU" sz="1600" b="1" kern="1200" dirty="0" smtClean="0"/>
            <a:t>Transactions in PNG</a:t>
          </a:r>
          <a:endParaRPr lang="en-AU" sz="1400" b="1" kern="1200" dirty="0"/>
        </a:p>
      </dsp:txBody>
      <dsp:txXfrm>
        <a:off x="200111" y="139695"/>
        <a:ext cx="3576399" cy="279390"/>
      </dsp:txXfrm>
    </dsp:sp>
    <dsp:sp modelId="{DCCA2F1F-812B-4C4A-A265-E09572EE0DA5}">
      <dsp:nvSpPr>
        <dsp:cNvPr id="0" name=""/>
        <dsp:cNvSpPr/>
      </dsp:nvSpPr>
      <dsp:spPr>
        <a:xfrm>
          <a:off x="25492" y="104771"/>
          <a:ext cx="349238" cy="349238"/>
        </a:xfrm>
        <a:prstGeom prst="ellipse">
          <a:avLst/>
        </a:prstGeom>
        <a:solidFill>
          <a:schemeClr val="lt1">
            <a:hueOff val="0"/>
            <a:satOff val="0"/>
            <a:lumOff val="0"/>
            <a:alphaOff val="0"/>
          </a:schemeClr>
        </a:solidFill>
        <a:ln w="9525" cap="flat" cmpd="sng" algn="ctr">
          <a:solidFill>
            <a:schemeClr val="accent3">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0800" h="19050" prst="relaxedInset"/>
          <a:contourClr>
            <a:schemeClr val="bg1"/>
          </a:contourClr>
        </a:sp3d>
      </dsp:spPr>
      <dsp:style>
        <a:lnRef idx="1">
          <a:scrgbClr r="0" g="0" b="0"/>
        </a:lnRef>
        <a:fillRef idx="1">
          <a:scrgbClr r="0" g="0" b="0"/>
        </a:fillRef>
        <a:effectRef idx="2">
          <a:scrgbClr r="0" g="0" b="0"/>
        </a:effectRef>
        <a:fontRef idx="minor"/>
      </dsp:style>
    </dsp:sp>
    <dsp:sp modelId="{B52F7E37-8429-4EB2-9153-877CFA255E88}">
      <dsp:nvSpPr>
        <dsp:cNvPr id="0" name=""/>
        <dsp:cNvSpPr/>
      </dsp:nvSpPr>
      <dsp:spPr>
        <a:xfrm>
          <a:off x="301670" y="558781"/>
          <a:ext cx="3474841" cy="279390"/>
        </a:xfrm>
        <a:prstGeom prst="rect">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21766" tIns="45720" rIns="45720" bIns="45720" numCol="1" spcCol="1270" anchor="ctr" anchorCtr="0">
          <a:noAutofit/>
        </a:bodyPr>
        <a:lstStyle/>
        <a:p>
          <a:pPr lvl="0" algn="l" defTabSz="800100">
            <a:lnSpc>
              <a:spcPct val="90000"/>
            </a:lnSpc>
            <a:spcBef>
              <a:spcPct val="0"/>
            </a:spcBef>
            <a:spcAft>
              <a:spcPct val="35000"/>
            </a:spcAft>
          </a:pPr>
          <a:r>
            <a:rPr lang="en-AU" sz="1800" b="1" kern="1200" dirty="0" smtClean="0">
              <a:solidFill>
                <a:schemeClr val="accent3">
                  <a:lumMod val="75000"/>
                </a:schemeClr>
              </a:solidFill>
            </a:rPr>
            <a:t>499</a:t>
          </a:r>
          <a:r>
            <a:rPr lang="en-AU" sz="1600" b="1" kern="1200" dirty="0" smtClean="0"/>
            <a:t> ATM’s across the region</a:t>
          </a:r>
          <a:endParaRPr lang="en-AU" sz="1600" b="1" kern="1200" dirty="0"/>
        </a:p>
      </dsp:txBody>
      <dsp:txXfrm>
        <a:off x="301670" y="558781"/>
        <a:ext cx="3474841" cy="279390"/>
      </dsp:txXfrm>
    </dsp:sp>
    <dsp:sp modelId="{FF2B0475-D716-4CA7-B2CB-3868758BBF7B}">
      <dsp:nvSpPr>
        <dsp:cNvPr id="0" name=""/>
        <dsp:cNvSpPr/>
      </dsp:nvSpPr>
      <dsp:spPr>
        <a:xfrm>
          <a:off x="127050" y="523857"/>
          <a:ext cx="349238" cy="349238"/>
        </a:xfrm>
        <a:prstGeom prst="ellipse">
          <a:avLst/>
        </a:prstGeom>
        <a:solidFill>
          <a:schemeClr val="lt1">
            <a:hueOff val="0"/>
            <a:satOff val="0"/>
            <a:lumOff val="0"/>
            <a:alphaOff val="0"/>
          </a:schemeClr>
        </a:solidFill>
        <a:ln w="9525" cap="flat" cmpd="sng" algn="ctr">
          <a:solidFill>
            <a:schemeClr val="accent3">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0800" h="19050" prst="relaxedInset"/>
          <a:contourClr>
            <a:schemeClr val="bg1"/>
          </a:contourClr>
        </a:sp3d>
      </dsp:spPr>
      <dsp:style>
        <a:lnRef idx="1">
          <a:scrgbClr r="0" g="0" b="0"/>
        </a:lnRef>
        <a:fillRef idx="1">
          <a:scrgbClr r="0" g="0" b="0"/>
        </a:fillRef>
        <a:effectRef idx="2">
          <a:scrgbClr r="0" g="0" b="0"/>
        </a:effectRef>
        <a:fontRef idx="minor"/>
      </dsp:style>
    </dsp:sp>
    <dsp:sp modelId="{94AA3078-8BA7-4407-BB97-7A7C73CE9F62}">
      <dsp:nvSpPr>
        <dsp:cNvPr id="0" name=""/>
        <dsp:cNvSpPr/>
      </dsp:nvSpPr>
      <dsp:spPr>
        <a:xfrm>
          <a:off x="200111" y="977867"/>
          <a:ext cx="3576399" cy="279390"/>
        </a:xfrm>
        <a:prstGeom prst="rect">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21766" tIns="35560" rIns="35560" bIns="35560" numCol="1" spcCol="1270" anchor="ctr" anchorCtr="0">
          <a:noAutofit/>
        </a:bodyPr>
        <a:lstStyle/>
        <a:p>
          <a:pPr lvl="0" algn="l" defTabSz="622300">
            <a:lnSpc>
              <a:spcPct val="90000"/>
            </a:lnSpc>
            <a:spcBef>
              <a:spcPct val="0"/>
            </a:spcBef>
            <a:spcAft>
              <a:spcPct val="35000"/>
            </a:spcAft>
          </a:pPr>
          <a:r>
            <a:rPr lang="en-AU" sz="1400" b="1" kern="1200" dirty="0" smtClean="0"/>
            <a:t>ATM allows mobile top up and cash deposit</a:t>
          </a:r>
          <a:endParaRPr lang="en-AU" sz="1400" b="1" kern="1200" dirty="0"/>
        </a:p>
      </dsp:txBody>
      <dsp:txXfrm>
        <a:off x="200111" y="977867"/>
        <a:ext cx="3576399" cy="279390"/>
      </dsp:txXfrm>
    </dsp:sp>
    <dsp:sp modelId="{EB039B78-3C5E-4C60-A016-D61339F030BC}">
      <dsp:nvSpPr>
        <dsp:cNvPr id="0" name=""/>
        <dsp:cNvSpPr/>
      </dsp:nvSpPr>
      <dsp:spPr>
        <a:xfrm>
          <a:off x="25492" y="942943"/>
          <a:ext cx="349238" cy="349238"/>
        </a:xfrm>
        <a:prstGeom prst="ellipse">
          <a:avLst/>
        </a:prstGeom>
        <a:solidFill>
          <a:schemeClr val="lt1">
            <a:hueOff val="0"/>
            <a:satOff val="0"/>
            <a:lumOff val="0"/>
            <a:alphaOff val="0"/>
          </a:schemeClr>
        </a:solidFill>
        <a:ln w="9525" cap="flat" cmpd="sng" algn="ctr">
          <a:solidFill>
            <a:schemeClr val="accent3">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0800" h="19050" prst="relaxedInset"/>
          <a:contourClr>
            <a:schemeClr val="bg1"/>
          </a:contourClr>
        </a:sp3d>
      </dsp:spPr>
      <dsp:style>
        <a:lnRef idx="1">
          <a:scrgbClr r="0" g="0" b="0"/>
        </a:lnRef>
        <a:fillRef idx="1">
          <a:scrgbClr r="0" g="0" b="0"/>
        </a:fillRef>
        <a:effectRef idx="2">
          <a:scrgbClr r="0" g="0" b="0"/>
        </a:effectRef>
        <a:fontRef idx="minor"/>
      </dsp:style>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34CF4D1-6C88-452C-B2EA-F742B7A2F395}">
      <dsp:nvSpPr>
        <dsp:cNvPr id="0" name=""/>
        <dsp:cNvSpPr/>
      </dsp:nvSpPr>
      <dsp:spPr>
        <a:xfrm>
          <a:off x="1212" y="27552"/>
          <a:ext cx="1182300" cy="374400"/>
        </a:xfrm>
        <a:prstGeom prst="rect">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w="9525" cap="flat" cmpd="sng" algn="ctr">
          <a:solidFill>
            <a:schemeClr val="accent3">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txBody>
        <a:bodyPr spcFirstLastPara="0" vert="horz" wrap="square" lIns="99568" tIns="56896" rIns="99568" bIns="56896" numCol="1" spcCol="1270" anchor="ctr" anchorCtr="0">
          <a:noAutofit/>
        </a:bodyPr>
        <a:lstStyle/>
        <a:p>
          <a:pPr lvl="0" algn="ctr" defTabSz="622300">
            <a:lnSpc>
              <a:spcPct val="90000"/>
            </a:lnSpc>
            <a:spcBef>
              <a:spcPct val="0"/>
            </a:spcBef>
            <a:spcAft>
              <a:spcPct val="35000"/>
            </a:spcAft>
          </a:pPr>
          <a:r>
            <a:rPr lang="en-AU" sz="1400" b="1" kern="1200" dirty="0" smtClean="0"/>
            <a:t>Customers</a:t>
          </a:r>
          <a:endParaRPr lang="en-AU" sz="1200" b="1" kern="1200" dirty="0"/>
        </a:p>
      </dsp:txBody>
      <dsp:txXfrm>
        <a:off x="1212" y="27552"/>
        <a:ext cx="1182300" cy="374400"/>
      </dsp:txXfrm>
    </dsp:sp>
    <dsp:sp modelId="{E74187EF-635B-47F3-8BB2-EDCC3C632C43}">
      <dsp:nvSpPr>
        <dsp:cNvPr id="0" name=""/>
        <dsp:cNvSpPr/>
      </dsp:nvSpPr>
      <dsp:spPr>
        <a:xfrm>
          <a:off x="1212" y="401952"/>
          <a:ext cx="1182300" cy="570959"/>
        </a:xfrm>
        <a:prstGeom prst="rect">
          <a:avLst/>
        </a:prstGeom>
        <a:solidFill>
          <a:schemeClr val="accent3">
            <a:alpha val="90000"/>
            <a:tint val="40000"/>
            <a:hueOff val="0"/>
            <a:satOff val="0"/>
            <a:lumOff val="0"/>
            <a:alphaOff val="0"/>
          </a:schemeClr>
        </a:solidFill>
        <a:ln w="9525" cap="flat" cmpd="sng" algn="ctr">
          <a:solidFill>
            <a:schemeClr val="accent3">
              <a:alpha val="90000"/>
              <a:tint val="40000"/>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en-AU" sz="1800" b="1" kern="1200" dirty="0" smtClean="0">
              <a:solidFill>
                <a:schemeClr val="accent3">
                  <a:lumMod val="50000"/>
                </a:schemeClr>
              </a:solidFill>
            </a:rPr>
            <a:t>~26k</a:t>
          </a:r>
          <a:endParaRPr lang="en-AU" sz="1800" b="1" kern="1200" dirty="0">
            <a:solidFill>
              <a:schemeClr val="accent3">
                <a:lumMod val="50000"/>
              </a:schemeClr>
            </a:solidFill>
          </a:endParaRPr>
        </a:p>
      </dsp:txBody>
      <dsp:txXfrm>
        <a:off x="1212" y="401952"/>
        <a:ext cx="1182300" cy="570959"/>
      </dsp:txXfrm>
    </dsp:sp>
    <dsp:sp modelId="{198F517F-5CEE-4089-A985-A4848D3D308B}">
      <dsp:nvSpPr>
        <dsp:cNvPr id="0" name=""/>
        <dsp:cNvSpPr/>
      </dsp:nvSpPr>
      <dsp:spPr>
        <a:xfrm>
          <a:off x="1349034" y="27552"/>
          <a:ext cx="1182300" cy="374400"/>
        </a:xfrm>
        <a:prstGeom prst="rect">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w="9525" cap="flat" cmpd="sng" algn="ctr">
          <a:solidFill>
            <a:schemeClr val="accent3">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txBody>
        <a:bodyPr spcFirstLastPara="0" vert="horz" wrap="square" lIns="99568" tIns="56896" rIns="99568" bIns="56896" numCol="1" spcCol="1270" anchor="ctr" anchorCtr="0">
          <a:noAutofit/>
        </a:bodyPr>
        <a:lstStyle/>
        <a:p>
          <a:pPr lvl="0" algn="ctr" defTabSz="622300">
            <a:lnSpc>
              <a:spcPct val="90000"/>
            </a:lnSpc>
            <a:spcBef>
              <a:spcPct val="0"/>
            </a:spcBef>
            <a:spcAft>
              <a:spcPct val="35000"/>
            </a:spcAft>
          </a:pPr>
          <a:r>
            <a:rPr lang="en-AU" sz="1400" b="1" kern="1200" dirty="0" smtClean="0"/>
            <a:t>Loans</a:t>
          </a:r>
          <a:endParaRPr lang="en-AU" sz="1400" b="1" kern="1200" dirty="0"/>
        </a:p>
      </dsp:txBody>
      <dsp:txXfrm>
        <a:off x="1349034" y="27552"/>
        <a:ext cx="1182300" cy="374400"/>
      </dsp:txXfrm>
    </dsp:sp>
    <dsp:sp modelId="{2C0A850B-B1B6-4D4E-8E01-93B6472FB580}">
      <dsp:nvSpPr>
        <dsp:cNvPr id="0" name=""/>
        <dsp:cNvSpPr/>
      </dsp:nvSpPr>
      <dsp:spPr>
        <a:xfrm>
          <a:off x="1349034" y="401952"/>
          <a:ext cx="1182300" cy="570959"/>
        </a:xfrm>
        <a:prstGeom prst="rect">
          <a:avLst/>
        </a:prstGeom>
        <a:solidFill>
          <a:schemeClr val="accent3">
            <a:alpha val="90000"/>
            <a:tint val="40000"/>
            <a:hueOff val="0"/>
            <a:satOff val="0"/>
            <a:lumOff val="0"/>
            <a:alphaOff val="0"/>
          </a:schemeClr>
        </a:solidFill>
        <a:ln w="9525" cap="flat" cmpd="sng" algn="ctr">
          <a:solidFill>
            <a:schemeClr val="accent3">
              <a:alpha val="90000"/>
              <a:tint val="40000"/>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en-AU" sz="1800" b="1" kern="1200" dirty="0" smtClean="0">
              <a:solidFill>
                <a:schemeClr val="accent3">
                  <a:lumMod val="50000"/>
                </a:schemeClr>
              </a:solidFill>
            </a:rPr>
            <a:t>K28m</a:t>
          </a:r>
          <a:endParaRPr lang="en-AU" sz="1800" b="1" kern="1200" dirty="0">
            <a:solidFill>
              <a:schemeClr val="accent3">
                <a:lumMod val="50000"/>
              </a:schemeClr>
            </a:solidFill>
          </a:endParaRPr>
        </a:p>
      </dsp:txBody>
      <dsp:txXfrm>
        <a:off x="1349034" y="401952"/>
        <a:ext cx="1182300" cy="570959"/>
      </dsp:txXfrm>
    </dsp:sp>
    <dsp:sp modelId="{BABF7A7A-8F13-4ABF-8221-0E03B52284E4}">
      <dsp:nvSpPr>
        <dsp:cNvPr id="0" name=""/>
        <dsp:cNvSpPr/>
      </dsp:nvSpPr>
      <dsp:spPr>
        <a:xfrm>
          <a:off x="2696857" y="27552"/>
          <a:ext cx="1182300" cy="374400"/>
        </a:xfrm>
        <a:prstGeom prst="rect">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w="9525" cap="flat" cmpd="sng" algn="ctr">
          <a:solidFill>
            <a:schemeClr val="accent3">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txBody>
        <a:bodyPr spcFirstLastPara="0" vert="horz" wrap="square" lIns="99568" tIns="56896" rIns="99568" bIns="56896" numCol="1" spcCol="1270" anchor="ctr" anchorCtr="0">
          <a:noAutofit/>
        </a:bodyPr>
        <a:lstStyle/>
        <a:p>
          <a:pPr lvl="0" algn="ctr" defTabSz="622300">
            <a:lnSpc>
              <a:spcPct val="90000"/>
            </a:lnSpc>
            <a:spcBef>
              <a:spcPct val="0"/>
            </a:spcBef>
            <a:spcAft>
              <a:spcPct val="35000"/>
            </a:spcAft>
          </a:pPr>
          <a:r>
            <a:rPr lang="en-AU" sz="1400" b="1" kern="1200" dirty="0" smtClean="0"/>
            <a:t>Deposits</a:t>
          </a:r>
          <a:endParaRPr lang="en-AU" sz="1000" b="1" kern="1200" dirty="0"/>
        </a:p>
      </dsp:txBody>
      <dsp:txXfrm>
        <a:off x="2696857" y="27552"/>
        <a:ext cx="1182300" cy="374400"/>
      </dsp:txXfrm>
    </dsp:sp>
    <dsp:sp modelId="{A2C437AD-5C61-4085-BD6D-1130CE44128A}">
      <dsp:nvSpPr>
        <dsp:cNvPr id="0" name=""/>
        <dsp:cNvSpPr/>
      </dsp:nvSpPr>
      <dsp:spPr>
        <a:xfrm>
          <a:off x="2696857" y="401952"/>
          <a:ext cx="1182300" cy="570959"/>
        </a:xfrm>
        <a:prstGeom prst="rect">
          <a:avLst/>
        </a:prstGeom>
        <a:solidFill>
          <a:schemeClr val="accent3">
            <a:alpha val="90000"/>
            <a:tint val="40000"/>
            <a:hueOff val="0"/>
            <a:satOff val="0"/>
            <a:lumOff val="0"/>
            <a:alphaOff val="0"/>
          </a:schemeClr>
        </a:solidFill>
        <a:ln w="9525" cap="flat" cmpd="sng" algn="ctr">
          <a:solidFill>
            <a:schemeClr val="accent3">
              <a:alpha val="90000"/>
              <a:tint val="40000"/>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en-AU" sz="1800" b="1" kern="1200" dirty="0" smtClean="0">
              <a:solidFill>
                <a:schemeClr val="accent3">
                  <a:lumMod val="50000"/>
                </a:schemeClr>
              </a:solidFill>
            </a:rPr>
            <a:t>K396m</a:t>
          </a:r>
          <a:endParaRPr lang="en-AU" sz="1800" b="1" kern="1200" dirty="0">
            <a:solidFill>
              <a:schemeClr val="accent3">
                <a:lumMod val="50000"/>
              </a:schemeClr>
            </a:solidFill>
          </a:endParaRPr>
        </a:p>
      </dsp:txBody>
      <dsp:txXfrm>
        <a:off x="2696857" y="401952"/>
        <a:ext cx="1182300" cy="570959"/>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4.xml><?xml version="1.0" encoding="utf-8"?>
<dgm:layoutDef xmlns:dgm="http://schemas.openxmlformats.org/drawingml/2006/diagram" xmlns:a="http://schemas.openxmlformats.org/drawingml/2006/main" uniqueId="urn:microsoft.com/office/officeart/2009/3/layout/DescendingProcess">
  <dgm:title val=""/>
  <dgm:desc val=""/>
  <dgm:catLst>
    <dgm:cat type="process" pri="23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clrData>
  <dgm:layoutNode name="Name0">
    <dgm:varLst>
      <dgm:chMax val="7"/>
      <dgm:chPref val="5"/>
    </dgm:varLst>
    <dgm:alg type="composite">
      <dgm:param type="ar" val="1.1"/>
    </dgm:alg>
    <dgm:shape xmlns:r="http://schemas.openxmlformats.org/officeDocument/2006/relationships" r:blip="">
      <dgm:adjLst/>
    </dgm:shape>
    <dgm:choose name="Name1">
      <dgm:if name="Name2" axis="ch" ptType="node" func="cnt" op="equ" val="1">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Lst>
      </dgm:if>
      <dgm:if name="Name3" axis="ch" ptType="node" func="cnt" op="equ" val="2">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 type="l" for="ch" forName="txNode2" refType="w" fact="0.5"/>
          <dgm:constr type="b" for="ch" forName="txNode2" refType="h"/>
          <dgm:constr type="r" for="ch" forName="txNode2" refType="w"/>
          <dgm:constr type="h" for="ch" forName="txNode2" refType="h" fact="0.16"/>
        </dgm:constrLst>
      </dgm:if>
      <dgm:if name="Name4" axis="ch" ptType="node" func="cnt" op="equ" val="3">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 type="l" for="ch" forName="txNode2" refType="w" fact="0.56"/>
          <dgm:constr type="ctrY" for="ch" forName="txNode2" refType="h" fact="0.3992"/>
          <dgm:constr type="r" for="ch" forName="txNode2" refType="w"/>
          <dgm:constr type="h" for="ch" forName="txNode2" refType="h" fact="0.16"/>
          <dgm:constr type="l" for="ch" forName="txNode3" refType="w" fact="0.5"/>
          <dgm:constr type="b" for="ch" forName="txNode3" refType="h"/>
          <dgm:constr type="r" for="ch" forName="txNode3" refType="w"/>
          <dgm:constr type="h" for="ch" forName="txNode3" refType="h" fact="0.16"/>
          <dgm:constr type="ctrX" for="ch" forName="dotNode2" refType="w" fact="0.4782"/>
          <dgm:constr type="ctrY" for="ch" forName="dotNode2" refType="h" fact="0.3992"/>
          <dgm:constr type="h" for="ch" forName="dotNode2" refType="h" fact="0.0218"/>
          <dgm:constr type="w" for="ch" forName="dotNode2" refType="h" refFor="ch" refForName="dotNode2"/>
        </dgm:constrLst>
      </dgm:if>
      <dgm:if name="Name5" axis="ch" ptType="node" func="cnt" op="equ" val="4">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 type="l" for="ch" forName="txNode2" refType="w" fact="0.49"/>
          <dgm:constr type="ctrY" for="ch" forName="txNode2" refType="h" fact="0.3153"/>
          <dgm:constr type="r" for="ch" forName="txNode2" refType="w"/>
          <dgm:constr type="h" for="ch" forName="txNode2" refType="h" fact="0.16"/>
          <dgm:constr type="l" for="ch" forName="txNode3" refType="w" fact="0"/>
          <dgm:constr type="ctrY" for="ch" forName="txNode3" refType="h" fact="0.5004"/>
          <dgm:constr type="r" for="ch" forName="txNode3" refType="w" fact="0.5"/>
          <dgm:constr type="h" for="ch" forName="txNode3" refType="h" fact="0.16"/>
          <dgm:constr type="l" for="ch" forName="txNode4" refType="w" fact="0.5"/>
          <dgm:constr type="b" for="ch" forName="txNode4" refType="h"/>
          <dgm:constr type="r" for="ch" forName="txNode4" refType="w"/>
          <dgm:constr type="h" for="ch" forName="txNode4" refType="h" fact="0.16"/>
          <dgm:constr type="ctrX" for="ch" forName="dotNode2" refType="w" fact="0.39"/>
          <dgm:constr type="ctrY" for="ch" forName="dotNode2" refType="h" fact="0.3153"/>
          <dgm:constr type="h" for="ch" forName="dotNode2" refType="h" fact="0.0218"/>
          <dgm:constr type="w" for="ch" forName="dotNode2" refType="h" refFor="ch" refForName="dotNode2"/>
          <dgm:constr type="ctrX" for="ch" forName="dotNode3" refType="w" fact="0.5626"/>
          <dgm:constr type="ctrY" for="ch" forName="dotNode3" refType="h" fact="0.5004"/>
          <dgm:constr type="h" for="ch" forName="dotNode3" refType="h" fact="0.0218"/>
          <dgm:constr type="w" for="ch" forName="dotNode3" refType="h" refFor="ch" refForName="dotNode3"/>
        </dgm:constrLst>
      </dgm:if>
      <dgm:if name="Name6" axis="ch" ptType="node" func="cnt" op="equ" val="5">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 type="l" for="ch" forName="txNode2" refType="w" fact="0.46"/>
          <dgm:constr type="ctrY" for="ch" forName="txNode2" refType="h" fact="0.2885"/>
          <dgm:constr type="r" for="ch" forName="txNode2" refType="w"/>
          <dgm:constr type="h" for="ch" forName="txNode2" refType="h" fact="0.16"/>
          <dgm:constr type="l" for="ch" forName="txNode3" refType="w" fact="0"/>
          <dgm:constr type="ctrY" for="ch" forName="txNode3" refType="h" fact="0.4089"/>
          <dgm:constr type="r" for="ch" forName="txNode3" refType="w" fact="0.43"/>
          <dgm:constr type="h" for="ch" forName="txNode3" refType="h" fact="0.16"/>
          <dgm:constr type="l" for="ch" forName="txNode4" refType="w" fact="0.67"/>
          <dgm:constr type="ctrY" for="ch" forName="txNode4" refType="h" fact="0.5497"/>
          <dgm:constr type="r" for="ch" forName="txNode4" refType="w"/>
          <dgm:constr type="h" for="ch" forName="txNode4" refType="h" fact="0.16"/>
          <dgm:constr type="l" for="ch" forName="txNode5" refType="w" fact="0.5"/>
          <dgm:constr type="b" for="ch" forName="txNode5" refType="h"/>
          <dgm:constr type="r" for="ch" forName="txNode5" refType="w"/>
          <dgm:constr type="h" for="ch" forName="txNode5" refType="h" fact="0.16"/>
          <dgm:constr type="ctrX" for="ch" forName="dotNode2" refType="w" fact="0.3565"/>
          <dgm:constr type="ctrY" for="ch" forName="dotNode2" refType="h" fact="0.2885"/>
          <dgm:constr type="h" for="ch" forName="dotNode2" refType="h" fact="0.0218"/>
          <dgm:constr type="w" for="ch" forName="dotNode2" refType="h" refFor="ch" refForName="dotNode2"/>
          <dgm:constr type="ctrX" for="ch" forName="dotNode3" refType="w" fact="0.4922"/>
          <dgm:constr type="ctrY" for="ch" forName="dotNode3" refType="h" fact="0.4089"/>
          <dgm:constr type="h" for="ch" forName="dotNode3" refType="h" fact="0.0218"/>
          <dgm:constr type="w" for="ch" forName="dotNode3" refType="h" refFor="ch" refForName="dotNode3"/>
          <dgm:constr type="ctrX" for="ch" forName="dotNode4" refType="w" fact="0.5939"/>
          <dgm:constr type="ctrY" for="ch" forName="dotNode4" refType="h" fact="0.5497"/>
          <dgm:constr type="h" for="ch" forName="dotNode4" refType="h" fact="0.0218"/>
          <dgm:constr type="w" for="ch" forName="dotNode4" refType="h" refFor="ch" refForName="dotNode4"/>
        </dgm:constrLst>
      </dgm:if>
      <dgm:if name="Name7" axis="ch" ptType="node" func="cnt" op="equ" val="6">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 type="l" for="ch" forName="txNode2" refType="w" fact="0.45"/>
          <dgm:constr type="ctrY" for="ch" forName="txNode2" refType="h" fact="0.2693"/>
          <dgm:constr type="r" for="ch" forName="txNode2" refType="w"/>
          <dgm:constr type="h" for="ch" forName="txNode2" refType="h" fact="0.16"/>
          <dgm:constr type="l" for="ch" forName="txNode3" refType="w" fact="0"/>
          <dgm:constr type="ctrY" for="ch" forName="txNode3" refType="h" fact="0.3638"/>
          <dgm:constr type="r" for="ch" forName="txNode3" refType="w" fact="0.37"/>
          <dgm:constr type="h" for="ch" forName="txNode3" refType="h" fact="0.16"/>
          <dgm:constr type="l" for="ch" forName="txNode4" refType="w" fact="0.63"/>
          <dgm:constr type="ctrY" for="ch" forName="txNode4" refType="h" fact="0.4744"/>
          <dgm:constr type="r" for="ch" forName="txNode4" refType="w"/>
          <dgm:constr type="h" for="ch" forName="txNode4" refType="h" fact="0.16"/>
          <dgm:constr type="l" for="ch" forName="txNode5" refType="w" fact="0"/>
          <dgm:constr type="ctrY" for="ch" forName="txNode5" refType="h" fact="0.5961"/>
          <dgm:constr type="r" for="ch" forName="txNode5" refType="w" fact="0.55"/>
          <dgm:constr type="h" for="ch" forName="txNode5" refType="h" fact="0.16"/>
          <dgm:constr type="l" for="ch" forName="txNode6" refType="w" fact="0.5"/>
          <dgm:constr type="b" for="ch" forName="txNode6" refType="h"/>
          <dgm:constr type="r" for="ch" forName="txNode6" refType="w"/>
          <dgm:constr type="h" for="ch" forName="txNode6" refType="h" fact="0.16"/>
          <dgm:constr type="ctrX" for="ch" forName="dotNode2" refType="w" fact="0.33"/>
          <dgm:constr type="ctrY" for="ch" forName="dotNode2" refType="h" fact="0.2693"/>
          <dgm:constr type="h" for="ch" forName="dotNode2" refType="h" fact="0.0218"/>
          <dgm:constr type="w" for="ch" forName="dotNode2" refType="h" refFor="ch" refForName="dotNode2"/>
          <dgm:constr type="ctrX" for="ch" forName="dotNode3" refType="w" fact="0.4419"/>
          <dgm:constr type="ctrY" for="ch" forName="dotNode3" refType="h" fact="0.3638"/>
          <dgm:constr type="h" for="ch" forName="dotNode3" refType="h" fact="0.0218"/>
          <dgm:constr type="w" for="ch" forName="dotNode3" refType="h" refFor="ch" refForName="dotNode3"/>
          <dgm:constr type="ctrX" for="ch" forName="dotNode4" refType="w" fact="0.5425"/>
          <dgm:constr type="ctrY" for="ch" forName="dotNode4" refType="h" fact="0.4744"/>
          <dgm:constr type="h" for="ch" forName="dotNode4" refType="h" fact="0.0218"/>
          <dgm:constr type="w" for="ch" forName="dotNode4" refType="h" refFor="ch" refForName="dotNode4"/>
          <dgm:constr type="ctrX" for="ch" forName="dotNode5" refType="w" fact="0.6153"/>
          <dgm:constr type="ctrY" for="ch" forName="dotNode5" refType="h" fact="0.5961"/>
          <dgm:constr type="h" for="ch" forName="dotNode5" refType="h" fact="0.0218"/>
          <dgm:constr type="w" for="ch" forName="dotNode5" refType="h" refFor="ch" refForName="dotNode5"/>
        </dgm:constrLst>
      </dgm:if>
      <dgm:else name="Name8">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 type="l" for="ch" forName="txNode2" refType="w" fact="0.44"/>
          <dgm:constr type="ctrY" for="ch" forName="txNode2" refType="h" fact="0.2693"/>
          <dgm:constr type="r" for="ch" forName="txNode2" refType="w"/>
          <dgm:constr type="h" for="ch" forName="txNode2" refType="h" fact="0.16"/>
          <dgm:constr type="l" for="ch" forName="txNode3" refType="w" fact="0"/>
          <dgm:constr type="ctrY" for="ch" forName="txNode3" refType="h" fact="0.3424"/>
          <dgm:constr type="r" for="ch" forName="txNode3" refType="w" fact="0.33"/>
          <dgm:constr type="h" for="ch" forName="txNode3" refType="h" fact="0.16"/>
          <dgm:constr type="l" for="ch" forName="txNode4" refType="w" fact="0.61"/>
          <dgm:constr type="ctrY" for="ch" forName="txNode4" refType="h" fact="0.4276"/>
          <dgm:constr type="r" for="ch" forName="txNode4" refType="w"/>
          <dgm:constr type="h" for="ch" forName="txNode4" refType="h" fact="0.16"/>
          <dgm:constr type="l" for="ch" forName="txNode5" refType="w" fact="0"/>
          <dgm:constr type="ctrY" for="ch" forName="txNode5" refType="h" fact="0.5218"/>
          <dgm:constr type="r" for="ch" forName="txNode5" refType="w" fact="0.5"/>
          <dgm:constr type="h" for="ch" forName="txNode5" refType="h" fact="0.16"/>
          <dgm:constr type="l" for="ch" forName="txNode6" refType="w" fact="0.71"/>
          <dgm:constr type="ctrY" for="ch" forName="txNode6" refType="h" fact="0.6179"/>
          <dgm:constr type="r" for="ch" forName="txNode6" refType="w"/>
          <dgm:constr type="h" for="ch" forName="txNode6" refType="h" fact="0.16"/>
          <dgm:constr type="l" for="ch" forName="txNode7" refType="w" fact="0.5"/>
          <dgm:constr type="b" for="ch" forName="txNode7" refType="h"/>
          <dgm:constr type="r" for="ch" forName="txNode7" refType="w"/>
          <dgm:constr type="h" for="ch" forName="txNode7" refType="h" fact="0.16"/>
          <dgm:constr type="ctrX" for="ch" forName="dotNode2" refType="w" fact="0.33"/>
          <dgm:constr type="ctrY" for="ch" forName="dotNode2" refType="h" fact="0.2693"/>
          <dgm:constr type="h" for="ch" forName="dotNode2" refType="h" fact="0.0218"/>
          <dgm:constr type="w" for="ch" forName="dotNode2" refType="h" refFor="ch" refForName="dotNode2"/>
          <dgm:constr type="ctrX" for="ch" forName="dotNode3" refType="w" fact="0.425"/>
          <dgm:constr type="ctrY" for="ch" forName="dotNode3" refType="h" fact="0.3424"/>
          <dgm:constr type="h" for="ch" forName="dotNode3" refType="h" fact="0.0218"/>
          <dgm:constr type="w" for="ch" forName="dotNode3" refType="h" refFor="ch" refForName="dotNode3"/>
          <dgm:constr type="ctrX" for="ch" forName="dotNode4" refType="w" fact="0.505"/>
          <dgm:constr type="ctrY" for="ch" forName="dotNode4" refType="h" fact="0.4276"/>
          <dgm:constr type="h" for="ch" forName="dotNode4" refType="h" fact="0.0218"/>
          <dgm:constr type="w" for="ch" forName="dotNode4" refType="h" refFor="ch" refForName="dotNode4"/>
          <dgm:constr type="ctrX" for="ch" forName="dotNode5" refType="w" fact="0.5742"/>
          <dgm:constr type="ctrY" for="ch" forName="dotNode5" refType="h" fact="0.5218"/>
          <dgm:constr type="h" for="ch" forName="dotNode5" refType="h" fact="0.0218"/>
          <dgm:constr type="w" for="ch" forName="dotNode5" refType="h" refFor="ch" refForName="dotNode5"/>
          <dgm:constr type="ctrX" for="ch" forName="dotNode6" refType="w" fact="0.63"/>
          <dgm:constr type="ctrY" for="ch" forName="dotNode6" refType="h" fact="0.6179"/>
          <dgm:constr type="h" for="ch" forName="dotNode6" refType="h" fact="0.0218"/>
          <dgm:constr type="w" for="ch" forName="dotNode6" refType="h" refFor="ch" refForName="dotNode6"/>
        </dgm:constrLst>
      </dgm:else>
    </dgm:choose>
    <dgm:forEach name="Name9" axis="self" ptType="parTrans">
      <dgm:forEach name="Name10" axis="self" ptType="sibTrans" st="2">
        <dgm:forEach name="dotRepeat" axis="self">
          <dgm:layoutNode name="dotRepeatNode" styleLbl="fgShp">
            <dgm:alg type="sp"/>
            <dgm:shape xmlns:r="http://schemas.openxmlformats.org/officeDocument/2006/relationships" type="ellipse" r:blip="">
              <dgm:adjLst/>
            </dgm:shape>
            <dgm:presOf axis="self"/>
          </dgm:layoutNode>
        </dgm:forEach>
      </dgm:forEach>
    </dgm:forEach>
    <dgm:choose name="Name11">
      <dgm:if name="Name12" axis="ch" ptType="node" func="cnt" op="gte" val="1">
        <dgm:layoutNode name="arrowNode" styleLbl="node1">
          <dgm:alg type="sp"/>
          <dgm:shape xmlns:r="http://schemas.openxmlformats.org/officeDocument/2006/relationships" rot="73.2729" type="swooshArrow" r:blip="">
            <dgm:adjLst>
              <dgm:adj idx="1" val="0.1631"/>
              <dgm:adj idx="2" val="0.3137"/>
            </dgm:adjLst>
          </dgm:shape>
          <dgm:presOf/>
        </dgm:layoutNode>
      </dgm:if>
      <dgm:else name="Name13"/>
    </dgm:choose>
    <dgm:forEach name="Name14" axis="ch" ptType="node" cnt="1">
      <dgm:layoutNode name="txNode1" styleLbl="revTx">
        <dgm:varLst>
          <dgm:bulletEnabled val="1"/>
        </dgm:varLst>
        <dgm:alg type="tx">
          <dgm:param type="txAnchorVert" val="b"/>
        </dgm:alg>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15" axis="ch" ptType="node" st="2" cnt="1">
      <dgm:layoutNode name="txNode2" styleLbl="revTx">
        <dgm:varLst>
          <dgm:bulletEnabled val="1"/>
        </dgm:varLst>
        <dgm:choose name="Name16">
          <dgm:if name="Name17" axis="self" ptType="node" func="revPos" op="equ" val="1">
            <dgm:alg type="tx">
              <dgm:param type="txAnchorVert" val="t"/>
            </dgm:alg>
          </dgm:if>
          <dgm:if name="Name18" axis="self" ptType="node" func="posOdd" op="equ" val="1">
            <dgm:alg type="tx">
              <dgm:param type="parTxLTRAlign" val="r"/>
              <dgm:param type="parTxRTLAlign" val="r"/>
            </dgm:alg>
          </dgm:if>
          <dgm:else name="Name19">
            <dgm:alg type="tx">
              <dgm:param type="parTxLTRAlign" val="l"/>
              <dgm:param type="parTxRTLAlign" val="l"/>
            </dgm:alg>
          </dgm:else>
        </dgm:choose>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20">
        <dgm:if name="Name21" axis="par ch" ptType="all node" func="cnt" op="neq" val="2">
          <dgm:forEach name="Name22" axis="follow" ptType="sibTrans" cnt="1">
            <dgm:layoutNode name="dotNode2">
              <dgm:alg type="sp"/>
              <dgm:shape xmlns:r="http://schemas.openxmlformats.org/officeDocument/2006/relationships" r:blip="">
                <dgm:adjLst/>
              </dgm:shape>
              <dgm:presOf/>
              <dgm:forEach name="Name23" ref="dotRepeat"/>
            </dgm:layoutNode>
          </dgm:forEach>
        </dgm:if>
        <dgm:else name="Name24"/>
      </dgm:choose>
    </dgm:forEach>
    <dgm:forEach name="Name25" axis="ch" ptType="node" st="3" cnt="1">
      <dgm:layoutNode name="txNode3" styleLbl="revTx">
        <dgm:varLst>
          <dgm:bulletEnabled val="1"/>
        </dgm:varLst>
        <dgm:choose name="Name26">
          <dgm:if name="Name27" axis="self" ptType="node" func="revPos" op="equ" val="1">
            <dgm:alg type="tx">
              <dgm:param type="txAnchorVert" val="t"/>
            </dgm:alg>
          </dgm:if>
          <dgm:if name="Name28" axis="self" ptType="node" func="posOdd" op="equ" val="1">
            <dgm:alg type="tx">
              <dgm:param type="parTxLTRAlign" val="r"/>
              <dgm:param type="parTxRTLAlign" val="r"/>
            </dgm:alg>
          </dgm:if>
          <dgm:else name="Name29">
            <dgm:alg type="tx">
              <dgm:param type="parTxLTRAlign" val="l"/>
              <dgm:param type="parTxRTLAlign" val="l"/>
            </dgm:alg>
          </dgm:else>
        </dgm:choose>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30">
        <dgm:if name="Name31" axis="par ch" ptType="all node" func="cnt" op="neq" val="3">
          <dgm:forEach name="Name32" axis="follow" ptType="sibTrans" cnt="1">
            <dgm:layoutNode name="dotNode3">
              <dgm:alg type="sp"/>
              <dgm:shape xmlns:r="http://schemas.openxmlformats.org/officeDocument/2006/relationships" r:blip="">
                <dgm:adjLst/>
              </dgm:shape>
              <dgm:presOf/>
              <dgm:forEach name="Name33" ref="dotRepeat"/>
            </dgm:layoutNode>
          </dgm:forEach>
        </dgm:if>
        <dgm:else name="Name34"/>
      </dgm:choose>
    </dgm:forEach>
    <dgm:forEach name="Name35" axis="ch" ptType="node" st="4" cnt="1">
      <dgm:layoutNode name="txNode4" styleLbl="revTx">
        <dgm:varLst>
          <dgm:bulletEnabled val="1"/>
        </dgm:varLst>
        <dgm:choose name="Name36">
          <dgm:if name="Name37" axis="self" ptType="node" func="revPos" op="equ" val="1">
            <dgm:alg type="tx">
              <dgm:param type="txAnchorVert" val="t"/>
            </dgm:alg>
          </dgm:if>
          <dgm:if name="Name38" axis="self" ptType="node" func="posOdd" op="equ" val="1">
            <dgm:alg type="tx">
              <dgm:param type="parTxLTRAlign" val="r"/>
              <dgm:param type="parTxRTLAlign" val="r"/>
            </dgm:alg>
          </dgm:if>
          <dgm:else name="Name39">
            <dgm:alg type="tx">
              <dgm:param type="parTxLTRAlign" val="l"/>
              <dgm:param type="parTxRTLAlign" val="l"/>
            </dgm:alg>
          </dgm:else>
        </dgm:choose>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40">
        <dgm:if name="Name41" axis="par ch" ptType="all node" func="cnt" op="neq" val="4">
          <dgm:forEach name="Name42" axis="follow" ptType="sibTrans" cnt="1">
            <dgm:layoutNode name="dotNode4">
              <dgm:alg type="sp"/>
              <dgm:shape xmlns:r="http://schemas.openxmlformats.org/officeDocument/2006/relationships" r:blip="">
                <dgm:adjLst/>
              </dgm:shape>
              <dgm:presOf/>
              <dgm:forEach name="Name43" ref="dotRepeat"/>
            </dgm:layoutNode>
          </dgm:forEach>
        </dgm:if>
        <dgm:else name="Name44"/>
      </dgm:choose>
    </dgm:forEach>
    <dgm:forEach name="Name45" axis="ch" ptType="node" st="5" cnt="1">
      <dgm:layoutNode name="txNode5" styleLbl="revTx">
        <dgm:varLst>
          <dgm:bulletEnabled val="1"/>
        </dgm:varLst>
        <dgm:choose name="Name46">
          <dgm:if name="Name47" axis="self" ptType="node" func="revPos" op="equ" val="1">
            <dgm:alg type="tx">
              <dgm:param type="txAnchorVert" val="t"/>
            </dgm:alg>
          </dgm:if>
          <dgm:if name="Name48" axis="self" ptType="node" func="posOdd" op="equ" val="1">
            <dgm:alg type="tx">
              <dgm:param type="parTxLTRAlign" val="r"/>
              <dgm:param type="parTxRTLAlign" val="r"/>
            </dgm:alg>
          </dgm:if>
          <dgm:else name="Name49">
            <dgm:alg type="tx">
              <dgm:param type="parTxLTRAlign" val="l"/>
              <dgm:param type="parTxRTLAlign" val="l"/>
            </dgm:alg>
          </dgm:else>
        </dgm:choose>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50">
        <dgm:if name="Name51" axis="par ch" ptType="all node" func="cnt" op="neq" val="5">
          <dgm:forEach name="Name52" axis="follow" ptType="sibTrans" cnt="1">
            <dgm:layoutNode name="dotNode5">
              <dgm:alg type="sp"/>
              <dgm:shape xmlns:r="http://schemas.openxmlformats.org/officeDocument/2006/relationships" r:blip="">
                <dgm:adjLst/>
              </dgm:shape>
              <dgm:presOf/>
              <dgm:forEach name="Name53" ref="dotRepeat"/>
            </dgm:layoutNode>
          </dgm:forEach>
        </dgm:if>
        <dgm:else name="Name54"/>
      </dgm:choose>
    </dgm:forEach>
    <dgm:forEach name="Name55" axis="ch" ptType="node" st="6" cnt="1">
      <dgm:layoutNode name="txNode6" styleLbl="revTx">
        <dgm:varLst>
          <dgm:bulletEnabled val="1"/>
        </dgm:varLst>
        <dgm:choose name="Name56">
          <dgm:if name="Name57" axis="self" ptType="node" func="revPos" op="equ" val="1">
            <dgm:alg type="tx">
              <dgm:param type="txAnchorVert" val="t"/>
            </dgm:alg>
          </dgm:if>
          <dgm:if name="Name58" axis="self" ptType="node" func="posOdd" op="equ" val="1">
            <dgm:alg type="tx">
              <dgm:param type="parTxLTRAlign" val="r"/>
              <dgm:param type="parTxRTLAlign" val="r"/>
            </dgm:alg>
          </dgm:if>
          <dgm:else name="Name59">
            <dgm:alg type="tx">
              <dgm:param type="parTxLTRAlign" val="l"/>
              <dgm:param type="parTxRTLAlign" val="l"/>
            </dgm:alg>
          </dgm:else>
        </dgm:choose>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60">
        <dgm:if name="Name61" axis="par ch" ptType="all node" func="cnt" op="neq" val="6">
          <dgm:forEach name="Name62" axis="follow" ptType="sibTrans" cnt="1">
            <dgm:layoutNode name="dotNode6">
              <dgm:alg type="sp"/>
              <dgm:shape xmlns:r="http://schemas.openxmlformats.org/officeDocument/2006/relationships" r:blip="">
                <dgm:adjLst/>
              </dgm:shape>
              <dgm:presOf/>
              <dgm:forEach name="Name63" ref="dotRepeat"/>
            </dgm:layoutNode>
          </dgm:forEach>
        </dgm:if>
        <dgm:else name="Name64"/>
      </dgm:choose>
    </dgm:forEach>
    <dgm:forEach name="Name65" axis="ch" ptType="node" st="7" cnt="1">
      <dgm:layoutNode name="txNode7" styleLbl="revTx">
        <dgm:varLst>
          <dgm:bulletEnabled val="1"/>
        </dgm:varLst>
        <dgm:alg type="tx">
          <dgm:param type="txAnchorVert" val="t"/>
        </dgm:alg>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5.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6.xml><?xml version="1.0" encoding="utf-8"?>
<dgm:layoutDef xmlns:dgm="http://schemas.openxmlformats.org/drawingml/2006/diagram" xmlns:a="http://schemas.openxmlformats.org/drawingml/2006/main" uniqueId="urn:microsoft.com/office/officeart/2005/8/layout/arrow5">
  <dgm:title val=""/>
  <dgm:desc val=""/>
  <dgm:catLst>
    <dgm:cat type="relationship" pri="6000"/>
    <dgm:cat type="process" pri="31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ch" ptType="node" func="cnt" op="equ" val="2">
        <dgm:choose name="Name2">
          <dgm:if name="Name3" func="var" arg="dir" op="equ" val="norm">
            <dgm:alg type="cycle">
              <dgm:param type="rotPath" val="alongPath"/>
              <dgm:param type="stAng" val="270"/>
            </dgm:alg>
          </dgm:if>
          <dgm:else name="Name4">
            <dgm:alg type="cycle">
              <dgm:param type="rotPath" val="alongPath"/>
              <dgm:param type="stAng" val="90"/>
              <dgm:param type="spanAng" val="-360"/>
            </dgm:alg>
          </dgm:else>
        </dgm:choose>
      </dgm:if>
      <dgm:else name="Name5">
        <dgm:choose name="Name6">
          <dgm:if name="Name7" func="var" arg="dir" op="equ" val="norm">
            <dgm:alg type="cycle">
              <dgm:param type="rotPath" val="alongPath"/>
            </dgm:alg>
          </dgm:if>
          <dgm:else name="Name8">
            <dgm:alg type="cycle">
              <dgm:param type="rotPath" val="alongPath"/>
              <dgm:param type="spanAng" val="-360"/>
            </dgm:alg>
          </dgm:else>
        </dgm:choose>
      </dgm:else>
    </dgm:choose>
    <dgm:shape xmlns:r="http://schemas.openxmlformats.org/officeDocument/2006/relationships" r:blip="">
      <dgm:adjLst/>
    </dgm:shape>
    <dgm:presOf/>
    <dgm:choose name="Name9">
      <dgm:if name="Name10" axis="ch" ptType="node" func="cnt" op="lte" val="2">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 type="diam" refType="w" refFor="ch" refPtType="node" op="equ" fact="1.1"/>
        </dgm:constrLst>
      </dgm:if>
      <dgm:if name="Name11" axis="ch" ptType="node" func="cnt" op="equ" val="5">
        <dgm:constrLst>
          <dgm:constr type="primFontSz" for="ch" ptType="node" op="equ" val="65"/>
          <dgm:constr type="w" for="ch" ptType="node" refType="w"/>
          <dgm:constr type="h" for="ch" ptType="node" refType="w" refFor="ch" refPtType="node" op="equ"/>
          <dgm:constr type="sibSp" refType="w" refFor="ch" refPtType="node" fact="-0.2"/>
          <dgm:constr type="sibSp" refType="h" op="lte" fact="0.1"/>
        </dgm:constrLst>
      </dgm:if>
      <dgm:if name="Name12" axis="ch" ptType="node" func="cnt" op="equ" val="6">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if name="Name13" axis="ch" ptType="node" func="cnt" op="equ" val="7">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if name="Name14" axis="ch" ptType="node" func="cnt" op="equ" val="8">
        <dgm:constrLst>
          <dgm:constr type="primFontSz" for="ch" ptType="node" op="equ" val="65"/>
          <dgm:constr type="w" for="ch" ptType="node" refType="w"/>
          <dgm:constr type="h" for="ch" ptType="node" refType="w" refFor="ch" refPtType="node" op="equ"/>
          <dgm:constr type="sibSp"/>
          <dgm:constr type="sibSp" refType="h" op="lte" fact="0.1"/>
        </dgm:constrLst>
      </dgm:if>
      <dgm:if name="Name15" axis="ch" ptType="node" func="cnt" op="gte" val="9">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else name="Name16">
        <dgm:constrLst>
          <dgm:constr type="primFontSz" for="ch" ptType="node" op="equ" val="65"/>
          <dgm:constr type="w" for="ch" ptType="node" refType="w"/>
          <dgm:constr type="h" for="ch" ptType="node" refType="w" refFor="ch" refPtType="node" op="equ"/>
          <dgm:constr type="sibSp" refType="w" refFor="ch" refPtType="node" fact="-0.35"/>
        </dgm:constrLst>
      </dgm:else>
    </dgm:choose>
    <dgm:ruleLst/>
    <dgm:forEach name="Name17" axis="ch" ptType="node">
      <dgm:layoutNode name="arrow">
        <dgm:varLst>
          <dgm:bulletEnabled val="1"/>
        </dgm:varLst>
        <dgm:alg type="tx"/>
        <dgm:shape xmlns:r="http://schemas.openxmlformats.org/officeDocument/2006/relationships" type="downArrow" r:blip="">
          <dgm:adjLst>
            <dgm:adj idx="2" val="0.35"/>
          </dgm:adjLst>
        </dgm:shape>
        <dgm:presOf axis="desOrSelf" ptType="node"/>
        <dgm:constrLst/>
        <dgm:ruleLst>
          <dgm:rule type="primFontSz" val="5" fact="NaN" max="NaN"/>
        </dgm:ruleLst>
      </dgm:layoutNode>
    </dgm:forEach>
  </dgm:layoutNode>
</dgm:layoutDef>
</file>

<file path=ppt/diagrams/layout7.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8.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1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1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1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0.21506</cdr:x>
      <cdr:y>0</cdr:y>
    </cdr:from>
    <cdr:to>
      <cdr:x>0.40013</cdr:x>
      <cdr:y>0.19088</cdr:y>
    </cdr:to>
    <cdr:sp macro="" textlink="">
      <cdr:nvSpPr>
        <cdr:cNvPr id="2" name="TextBox 1"/>
        <cdr:cNvSpPr txBox="1"/>
      </cdr:nvSpPr>
      <cdr:spPr>
        <a:xfrm xmlns:a="http://schemas.openxmlformats.org/drawingml/2006/main">
          <a:off x="1096955" y="0"/>
          <a:ext cx="943975" cy="572013"/>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ctr" rtl="0"/>
          <a:r>
            <a:rPr lang="en-US" sz="800" b="1" i="0" baseline="0">
              <a:effectLst/>
              <a:latin typeface="+mn-lt"/>
              <a:ea typeface="+mn-ea"/>
              <a:cs typeface="+mn-cs"/>
            </a:rPr>
            <a:t>Closing price (Kina)</a:t>
          </a:r>
          <a:endParaRPr lang="en-AU" sz="800">
            <a:effectLst/>
          </a:endParaRPr>
        </a:p>
        <a:p xmlns:a="http://schemas.openxmlformats.org/drawingml/2006/main">
          <a:pPr algn="ctr" rtl="0"/>
          <a:r>
            <a:rPr lang="en-US" sz="800" b="1" i="0" baseline="0">
              <a:solidFill>
                <a:srgbClr val="FF0000"/>
              </a:solidFill>
              <a:effectLst/>
              <a:latin typeface="+mn-lt"/>
              <a:ea typeface="+mn-ea"/>
              <a:cs typeface="+mn-cs"/>
            </a:rPr>
            <a:t>red</a:t>
          </a:r>
          <a:endParaRPr lang="en-AU" sz="800">
            <a:solidFill>
              <a:srgbClr val="FF0000"/>
            </a:solidFill>
            <a:effectLst/>
          </a:endParaRPr>
        </a:p>
      </cdr:txBody>
    </cdr:sp>
  </cdr:relSizeAnchor>
  <cdr:relSizeAnchor xmlns:cdr="http://schemas.openxmlformats.org/drawingml/2006/chartDrawing">
    <cdr:from>
      <cdr:x>0.60227</cdr:x>
      <cdr:y>0.10154</cdr:y>
    </cdr:from>
    <cdr:to>
      <cdr:x>0.875</cdr:x>
      <cdr:y>0.36</cdr:y>
    </cdr:to>
    <cdr:sp macro="" textlink="">
      <cdr:nvSpPr>
        <cdr:cNvPr id="3" name="TextBox 2"/>
        <cdr:cNvSpPr txBox="1"/>
      </cdr:nvSpPr>
      <cdr:spPr>
        <a:xfrm xmlns:a="http://schemas.openxmlformats.org/drawingml/2006/main">
          <a:off x="3028950" y="314326"/>
          <a:ext cx="1371600" cy="8001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AU" sz="1100"/>
        </a:p>
      </cdr:txBody>
    </cdr:sp>
  </cdr:relSizeAnchor>
  <cdr:relSizeAnchor xmlns:cdr="http://schemas.openxmlformats.org/drawingml/2006/chartDrawing">
    <cdr:from>
      <cdr:x>0.68427</cdr:x>
      <cdr:y>0</cdr:y>
    </cdr:from>
    <cdr:to>
      <cdr:x>0.91931</cdr:x>
      <cdr:y>0.16304</cdr:y>
    </cdr:to>
    <cdr:sp macro="" textlink="">
      <cdr:nvSpPr>
        <cdr:cNvPr id="4" name="TextBox 3"/>
        <cdr:cNvSpPr txBox="1"/>
      </cdr:nvSpPr>
      <cdr:spPr>
        <a:xfrm xmlns:a="http://schemas.openxmlformats.org/drawingml/2006/main">
          <a:off x="3358763" y="0"/>
          <a:ext cx="1153706" cy="488156"/>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pPr algn="ctr" rtl="0"/>
          <a:r>
            <a:rPr lang="en-US" sz="800" b="1" i="0" baseline="0">
              <a:effectLst/>
              <a:latin typeface="+mn-lt"/>
              <a:ea typeface="+mn-ea"/>
              <a:cs typeface="+mn-cs"/>
            </a:rPr>
            <a:t>Volume traded</a:t>
          </a:r>
          <a:endParaRPr lang="en-AU" sz="800">
            <a:effectLst/>
          </a:endParaRPr>
        </a:p>
        <a:p xmlns:a="http://schemas.openxmlformats.org/drawingml/2006/main">
          <a:pPr algn="ctr" rtl="0"/>
          <a:r>
            <a:rPr lang="en-US" sz="800" b="1" i="0" baseline="0">
              <a:effectLst/>
              <a:latin typeface="+mn-lt"/>
              <a:ea typeface="+mn-ea"/>
              <a:cs typeface="+mn-cs"/>
            </a:rPr>
            <a:t>(millions)</a:t>
          </a:r>
          <a:endParaRPr lang="en-AU" sz="800">
            <a:effectLst/>
          </a:endParaRPr>
        </a:p>
        <a:p xmlns:a="http://schemas.openxmlformats.org/drawingml/2006/main">
          <a:pPr algn="ctr" rtl="0"/>
          <a:r>
            <a:rPr lang="en-US" sz="800" b="1" i="0" baseline="0">
              <a:solidFill>
                <a:srgbClr val="237737"/>
              </a:solidFill>
              <a:effectLst/>
              <a:latin typeface="+mn-lt"/>
              <a:ea typeface="+mn-ea"/>
              <a:cs typeface="+mn-cs"/>
            </a:rPr>
            <a:t>green</a:t>
          </a:r>
          <a:endParaRPr lang="en-AU" sz="800" b="1">
            <a:solidFill>
              <a:srgbClr val="237737"/>
            </a:solidFill>
            <a:effectLst/>
          </a:endParaRPr>
        </a:p>
        <a:p xmlns:a="http://schemas.openxmlformats.org/drawingml/2006/main">
          <a:endParaRPr lang="en-AU" sz="800"/>
        </a:p>
      </cdr:txBody>
    </cdr:sp>
  </cdr:relSizeAnchor>
  <cdr:relSizeAnchor xmlns:cdr="http://schemas.openxmlformats.org/drawingml/2006/chartDrawing">
    <cdr:from>
      <cdr:x>0.38163</cdr:x>
      <cdr:y>0.04348</cdr:y>
    </cdr:from>
    <cdr:to>
      <cdr:x>0.63885</cdr:x>
      <cdr:y>0.19555</cdr:y>
    </cdr:to>
    <cdr:sp macro="" textlink="">
      <cdr:nvSpPr>
        <cdr:cNvPr id="5" name="TextBox 4"/>
        <cdr:cNvSpPr txBox="1"/>
      </cdr:nvSpPr>
      <cdr:spPr>
        <a:xfrm xmlns:a="http://schemas.openxmlformats.org/drawingml/2006/main">
          <a:off x="1880524" y="127074"/>
          <a:ext cx="1267489" cy="444426"/>
        </a:xfrm>
        <a:prstGeom xmlns:a="http://schemas.openxmlformats.org/drawingml/2006/main" prst="rect">
          <a:avLst/>
        </a:prstGeom>
        <a:noFill xmlns:a="http://schemas.openxmlformats.org/drawingml/2006/main"/>
      </cdr:spPr>
      <cdr:txBody>
        <a:bodyPr xmlns:a="http://schemas.openxmlformats.org/drawingml/2006/main" vertOverflow="clip" wrap="square" rtlCol="0"/>
        <a:lstStyle xmlns:a="http://schemas.openxmlformats.org/drawingml/2006/main"/>
        <a:p xmlns:a="http://schemas.openxmlformats.org/drawingml/2006/main">
          <a:pPr algn="ctr"/>
          <a:r>
            <a:rPr lang="en-AU" sz="1600" b="1">
              <a:solidFill>
                <a:srgbClr val="00B050"/>
              </a:solidFill>
            </a:rPr>
            <a:t>Share Price</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49575" cy="496888"/>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sz="quarter" idx="1"/>
          </p:nvPr>
        </p:nvSpPr>
        <p:spPr>
          <a:xfrm>
            <a:off x="3856038" y="0"/>
            <a:ext cx="2949575" cy="496888"/>
          </a:xfrm>
          <a:prstGeom prst="rect">
            <a:avLst/>
          </a:prstGeom>
        </p:spPr>
        <p:txBody>
          <a:bodyPr vert="horz" lIns="91440" tIns="45720" rIns="91440" bIns="45720" rtlCol="0"/>
          <a:lstStyle>
            <a:lvl1pPr algn="r">
              <a:defRPr sz="1200"/>
            </a:lvl1pPr>
          </a:lstStyle>
          <a:p>
            <a:fld id="{043424B9-6D8A-43D8-911E-0400A69F93D2}" type="datetimeFigureOut">
              <a:rPr lang="en-AU" smtClean="0"/>
              <a:t>6/03/2017</a:t>
            </a:fld>
            <a:endParaRPr lang="en-AU"/>
          </a:p>
        </p:txBody>
      </p:sp>
      <p:sp>
        <p:nvSpPr>
          <p:cNvPr id="4" name="Footer Placeholder 3"/>
          <p:cNvSpPr>
            <a:spLocks noGrp="1"/>
          </p:cNvSpPr>
          <p:nvPr>
            <p:ph type="ftr" sz="quarter" idx="2"/>
          </p:nvPr>
        </p:nvSpPr>
        <p:spPr>
          <a:xfrm>
            <a:off x="1" y="9440864"/>
            <a:ext cx="2949575" cy="496887"/>
          </a:xfrm>
          <a:prstGeom prst="rect">
            <a:avLst/>
          </a:prstGeom>
        </p:spPr>
        <p:txBody>
          <a:bodyPr vert="horz" lIns="91440" tIns="45720" rIns="91440" bIns="45720" rtlCol="0" anchor="b"/>
          <a:lstStyle>
            <a:lvl1pPr algn="l">
              <a:defRPr sz="1200"/>
            </a:lvl1pPr>
          </a:lstStyle>
          <a:p>
            <a:endParaRPr lang="en-AU"/>
          </a:p>
        </p:txBody>
      </p:sp>
      <p:sp>
        <p:nvSpPr>
          <p:cNvPr id="5" name="Slide Number Placeholder 4"/>
          <p:cNvSpPr>
            <a:spLocks noGrp="1"/>
          </p:cNvSpPr>
          <p:nvPr>
            <p:ph type="sldNum" sz="quarter" idx="3"/>
          </p:nvPr>
        </p:nvSpPr>
        <p:spPr>
          <a:xfrm>
            <a:off x="3856038" y="9440864"/>
            <a:ext cx="2949575" cy="496887"/>
          </a:xfrm>
          <a:prstGeom prst="rect">
            <a:avLst/>
          </a:prstGeom>
        </p:spPr>
        <p:txBody>
          <a:bodyPr vert="horz" lIns="91440" tIns="45720" rIns="91440" bIns="45720" rtlCol="0" anchor="b"/>
          <a:lstStyle>
            <a:lvl1pPr algn="r">
              <a:defRPr sz="1200"/>
            </a:lvl1pPr>
          </a:lstStyle>
          <a:p>
            <a:fld id="{19F3C02C-1699-409E-A8DC-8ACE4AFF4CDB}" type="slidenum">
              <a:rPr lang="en-AU" smtClean="0"/>
              <a:t>‹#›</a:t>
            </a:fld>
            <a:endParaRPr lang="en-AU"/>
          </a:p>
        </p:txBody>
      </p:sp>
    </p:spTree>
    <p:extLst>
      <p:ext uri="{BB962C8B-B14F-4D97-AF65-F5344CB8AC3E}">
        <p14:creationId xmlns:p14="http://schemas.microsoft.com/office/powerpoint/2010/main" val="364864769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2949787" cy="496967"/>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55838" y="1"/>
            <a:ext cx="2949787" cy="496967"/>
          </a:xfrm>
          <a:prstGeom prst="rect">
            <a:avLst/>
          </a:prstGeom>
        </p:spPr>
        <p:txBody>
          <a:bodyPr vert="horz" lIns="91440" tIns="45720" rIns="91440" bIns="45720" rtlCol="0"/>
          <a:lstStyle>
            <a:lvl1pPr algn="r">
              <a:defRPr sz="1200"/>
            </a:lvl1pPr>
          </a:lstStyle>
          <a:p>
            <a:fld id="{2F742718-92FC-479D-8693-9C31FDAD189C}" type="datetimeFigureOut">
              <a:rPr lang="en-AU" smtClean="0"/>
              <a:t>6/03/2017</a:t>
            </a:fld>
            <a:endParaRPr lang="en-AU"/>
          </a:p>
        </p:txBody>
      </p:sp>
      <p:sp>
        <p:nvSpPr>
          <p:cNvPr id="4" name="Slide Image Placeholder 3"/>
          <p:cNvSpPr>
            <a:spLocks noGrp="1" noRot="1" noChangeAspect="1"/>
          </p:cNvSpPr>
          <p:nvPr>
            <p:ph type="sldImg" idx="2"/>
          </p:nvPr>
        </p:nvSpPr>
        <p:spPr>
          <a:xfrm>
            <a:off x="920750" y="746125"/>
            <a:ext cx="4965700" cy="3725863"/>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0720" y="4721186"/>
            <a:ext cx="5445760" cy="4472702"/>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6" name="Footer Placeholder 5"/>
          <p:cNvSpPr>
            <a:spLocks noGrp="1"/>
          </p:cNvSpPr>
          <p:nvPr>
            <p:ph type="ftr" sz="quarter" idx="4"/>
          </p:nvPr>
        </p:nvSpPr>
        <p:spPr>
          <a:xfrm>
            <a:off x="1" y="9440646"/>
            <a:ext cx="2949787" cy="496967"/>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55838" y="9440646"/>
            <a:ext cx="2949787" cy="496967"/>
          </a:xfrm>
          <a:prstGeom prst="rect">
            <a:avLst/>
          </a:prstGeom>
        </p:spPr>
        <p:txBody>
          <a:bodyPr vert="horz" lIns="91440" tIns="45720" rIns="91440" bIns="45720" rtlCol="0" anchor="b"/>
          <a:lstStyle>
            <a:lvl1pPr algn="r">
              <a:defRPr sz="1200"/>
            </a:lvl1pPr>
          </a:lstStyle>
          <a:p>
            <a:fld id="{8A32A9F4-2494-481F-A9A5-D428DB0A0EBB}" type="slidenum">
              <a:rPr lang="en-AU" smtClean="0"/>
              <a:t>‹#›</a:t>
            </a:fld>
            <a:endParaRPr lang="en-AU"/>
          </a:p>
        </p:txBody>
      </p:sp>
    </p:spTree>
    <p:extLst>
      <p:ext uri="{BB962C8B-B14F-4D97-AF65-F5344CB8AC3E}">
        <p14:creationId xmlns:p14="http://schemas.microsoft.com/office/powerpoint/2010/main" val="27260953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8A32A9F4-2494-481F-A9A5-D428DB0A0EBB}" type="slidenum">
              <a:rPr lang="en-AU" smtClean="0"/>
              <a:t>1</a:t>
            </a:fld>
            <a:endParaRPr lang="en-AU"/>
          </a:p>
        </p:txBody>
      </p:sp>
    </p:spTree>
    <p:extLst>
      <p:ext uri="{BB962C8B-B14F-4D97-AF65-F5344CB8AC3E}">
        <p14:creationId xmlns:p14="http://schemas.microsoft.com/office/powerpoint/2010/main" val="8140544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4D62D32-2410-4DA5-AD9E-2957BA4DEBB7}" type="slidenum">
              <a:rPr lang="en-US" smtClean="0">
                <a:solidFill>
                  <a:prstClr val="black"/>
                </a:solidFill>
              </a:rPr>
              <a:pPr/>
              <a:t>2</a:t>
            </a:fld>
            <a:endParaRPr lang="en-US" dirty="0">
              <a:solidFill>
                <a:prstClr val="black"/>
              </a:solidFill>
            </a:endParaRPr>
          </a:p>
        </p:txBody>
      </p:sp>
    </p:spTree>
    <p:extLst>
      <p:ext uri="{BB962C8B-B14F-4D97-AF65-F5344CB8AC3E}">
        <p14:creationId xmlns:p14="http://schemas.microsoft.com/office/powerpoint/2010/main" val="8573137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8A32A9F4-2494-481F-A9A5-D428DB0A0EBB}" type="slidenum">
              <a:rPr lang="en-AU" smtClean="0"/>
              <a:t>3</a:t>
            </a:fld>
            <a:endParaRPr lang="en-AU"/>
          </a:p>
        </p:txBody>
      </p:sp>
    </p:spTree>
    <p:extLst>
      <p:ext uri="{BB962C8B-B14F-4D97-AF65-F5344CB8AC3E}">
        <p14:creationId xmlns:p14="http://schemas.microsoft.com/office/powerpoint/2010/main" val="32108866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8A32A9F4-2494-481F-A9A5-D428DB0A0EBB}" type="slidenum">
              <a:rPr lang="en-AU" smtClean="0"/>
              <a:t>9</a:t>
            </a:fld>
            <a:endParaRPr lang="en-AU"/>
          </a:p>
        </p:txBody>
      </p:sp>
    </p:spTree>
    <p:extLst>
      <p:ext uri="{BB962C8B-B14F-4D97-AF65-F5344CB8AC3E}">
        <p14:creationId xmlns:p14="http://schemas.microsoft.com/office/powerpoint/2010/main" val="32108866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8A32A9F4-2494-481F-A9A5-D428DB0A0EBB}" type="slidenum">
              <a:rPr lang="en-AU" smtClean="0"/>
              <a:t>12</a:t>
            </a:fld>
            <a:endParaRPr lang="en-AU"/>
          </a:p>
        </p:txBody>
      </p:sp>
    </p:spTree>
    <p:extLst>
      <p:ext uri="{BB962C8B-B14F-4D97-AF65-F5344CB8AC3E}">
        <p14:creationId xmlns:p14="http://schemas.microsoft.com/office/powerpoint/2010/main" val="32108866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8A32A9F4-2494-481F-A9A5-D428DB0A0EBB}" type="slidenum">
              <a:rPr lang="en-AU" smtClean="0"/>
              <a:t>15</a:t>
            </a:fld>
            <a:endParaRPr lang="en-AU"/>
          </a:p>
        </p:txBody>
      </p:sp>
    </p:spTree>
    <p:extLst>
      <p:ext uri="{BB962C8B-B14F-4D97-AF65-F5344CB8AC3E}">
        <p14:creationId xmlns:p14="http://schemas.microsoft.com/office/powerpoint/2010/main" val="18871714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8A32A9F4-2494-481F-A9A5-D428DB0A0EBB}" type="slidenum">
              <a:rPr lang="en-AU" smtClean="0"/>
              <a:t>16</a:t>
            </a:fld>
            <a:endParaRPr lang="en-AU"/>
          </a:p>
        </p:txBody>
      </p:sp>
    </p:spTree>
    <p:extLst>
      <p:ext uri="{BB962C8B-B14F-4D97-AF65-F5344CB8AC3E}">
        <p14:creationId xmlns:p14="http://schemas.microsoft.com/office/powerpoint/2010/main" val="18871714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8A32A9F4-2494-481F-A9A5-D428DB0A0EBB}" type="slidenum">
              <a:rPr lang="en-AU" smtClean="0"/>
              <a:t>17</a:t>
            </a:fld>
            <a:endParaRPr lang="en-AU"/>
          </a:p>
        </p:txBody>
      </p:sp>
    </p:spTree>
    <p:extLst>
      <p:ext uri="{BB962C8B-B14F-4D97-AF65-F5344CB8AC3E}">
        <p14:creationId xmlns:p14="http://schemas.microsoft.com/office/powerpoint/2010/main" val="18871714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8A32A9F4-2494-481F-A9A5-D428DB0A0EBB}" type="slidenum">
              <a:rPr lang="en-AU" smtClean="0"/>
              <a:t>18</a:t>
            </a:fld>
            <a:endParaRPr lang="en-AU"/>
          </a:p>
        </p:txBody>
      </p:sp>
    </p:spTree>
    <p:extLst>
      <p:ext uri="{BB962C8B-B14F-4D97-AF65-F5344CB8AC3E}">
        <p14:creationId xmlns:p14="http://schemas.microsoft.com/office/powerpoint/2010/main" val="18871714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8A32A9F4-2494-481F-A9A5-D428DB0A0EBB}" type="slidenum">
              <a:rPr lang="en-AU" smtClean="0"/>
              <a:t>19</a:t>
            </a:fld>
            <a:endParaRPr lang="en-AU"/>
          </a:p>
        </p:txBody>
      </p:sp>
    </p:spTree>
    <p:extLst>
      <p:ext uri="{BB962C8B-B14F-4D97-AF65-F5344CB8AC3E}">
        <p14:creationId xmlns:p14="http://schemas.microsoft.com/office/powerpoint/2010/main" val="18871714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8A32A9F4-2494-481F-A9A5-D428DB0A0EBB}" type="slidenum">
              <a:rPr lang="en-AU" smtClean="0"/>
              <a:t>20</a:t>
            </a:fld>
            <a:endParaRPr lang="en-AU"/>
          </a:p>
        </p:txBody>
      </p:sp>
    </p:spTree>
    <p:extLst>
      <p:ext uri="{BB962C8B-B14F-4D97-AF65-F5344CB8AC3E}">
        <p14:creationId xmlns:p14="http://schemas.microsoft.com/office/powerpoint/2010/main" val="321088666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smtClean="0"/>
          </a:p>
          <a:p>
            <a:r>
              <a:rPr lang="en-AU" dirty="0" smtClean="0"/>
              <a:t>Although the bottom line reconciles to K643m, there are some slight variance in the following:</a:t>
            </a:r>
          </a:p>
          <a:p>
            <a:endParaRPr lang="en-AU" dirty="0"/>
          </a:p>
          <a:p>
            <a:pPr marL="171450" indent="-171450">
              <a:buFont typeface="Arial" pitchFamily="34" charset="0"/>
              <a:buChar char="•"/>
            </a:pPr>
            <a:r>
              <a:rPr lang="en-AU" dirty="0" smtClean="0"/>
              <a:t> Net Interest income from prospectus of K1,107.7 </a:t>
            </a:r>
            <a:r>
              <a:rPr lang="en-AU" dirty="0" err="1" smtClean="0"/>
              <a:t>vs</a:t>
            </a:r>
            <a:r>
              <a:rPr lang="en-AU" dirty="0" smtClean="0"/>
              <a:t> K1,108.7 in investor pack.  </a:t>
            </a:r>
          </a:p>
          <a:p>
            <a:pPr marL="171450" indent="-171450">
              <a:buFont typeface="Arial" pitchFamily="34" charset="0"/>
              <a:buChar char="•"/>
            </a:pPr>
            <a:endParaRPr lang="en-AU" dirty="0"/>
          </a:p>
        </p:txBody>
      </p:sp>
      <p:sp>
        <p:nvSpPr>
          <p:cNvPr id="4" name="Slide Number Placeholder 3"/>
          <p:cNvSpPr>
            <a:spLocks noGrp="1"/>
          </p:cNvSpPr>
          <p:nvPr>
            <p:ph type="sldNum" sz="quarter" idx="10"/>
          </p:nvPr>
        </p:nvSpPr>
        <p:spPr/>
        <p:txBody>
          <a:bodyPr/>
          <a:lstStyle/>
          <a:p>
            <a:fld id="{8A32A9F4-2494-481F-A9A5-D428DB0A0EBB}" type="slidenum">
              <a:rPr lang="en-AU" smtClean="0"/>
              <a:t>21</a:t>
            </a:fld>
            <a:endParaRPr lang="en-AU"/>
          </a:p>
        </p:txBody>
      </p:sp>
    </p:spTree>
    <p:extLst>
      <p:ext uri="{BB962C8B-B14F-4D97-AF65-F5344CB8AC3E}">
        <p14:creationId xmlns:p14="http://schemas.microsoft.com/office/powerpoint/2010/main" val="404472989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PE</a:t>
            </a:r>
            <a:r>
              <a:rPr lang="en-AU" baseline="0" dirty="0" smtClean="0"/>
              <a:t> Ratio = Price per share/EPS</a:t>
            </a:r>
          </a:p>
          <a:p>
            <a:r>
              <a:rPr lang="en-AU" baseline="0" dirty="0" smtClean="0"/>
              <a:t>EPS= Net income – dividends on </a:t>
            </a:r>
            <a:r>
              <a:rPr lang="en-AU" baseline="0" dirty="0" err="1" smtClean="0"/>
              <a:t>preffered</a:t>
            </a:r>
            <a:r>
              <a:rPr lang="en-AU" baseline="0" dirty="0" smtClean="0"/>
              <a:t> stock /Average outstanding shares</a:t>
            </a:r>
          </a:p>
          <a:p>
            <a:r>
              <a:rPr lang="en-AU" baseline="0" dirty="0" smtClean="0"/>
              <a:t>	= 643,451m/467,322m</a:t>
            </a:r>
          </a:p>
          <a:p>
            <a:r>
              <a:rPr lang="en-AU" dirty="0" smtClean="0"/>
              <a:t>	 = 1.38</a:t>
            </a:r>
          </a:p>
          <a:p>
            <a:r>
              <a:rPr lang="en-AU" dirty="0" smtClean="0"/>
              <a:t>PE 	= 9/1.38</a:t>
            </a:r>
            <a:r>
              <a:rPr lang="en-AU" baseline="0" dirty="0" smtClean="0"/>
              <a:t>= 6.5 times</a:t>
            </a:r>
          </a:p>
          <a:p>
            <a:endParaRPr lang="en-AU" baseline="0" dirty="0" smtClean="0"/>
          </a:p>
          <a:p>
            <a:r>
              <a:rPr lang="en-AU" baseline="0" dirty="0" smtClean="0"/>
              <a:t>Dividend Yield = Annual Dividends/Price per share</a:t>
            </a:r>
          </a:p>
          <a:p>
            <a:r>
              <a:rPr lang="en-AU" baseline="0" dirty="0" smtClean="0"/>
              <a:t>	 = .88/9 * 100 = 9.8%</a:t>
            </a:r>
          </a:p>
          <a:p>
            <a:endParaRPr lang="en-AU" baseline="0" dirty="0" smtClean="0"/>
          </a:p>
          <a:p>
            <a:endParaRPr lang="en-AU" baseline="0" dirty="0" smtClean="0"/>
          </a:p>
          <a:p>
            <a:endParaRPr lang="en-AU" dirty="0"/>
          </a:p>
        </p:txBody>
      </p:sp>
      <p:sp>
        <p:nvSpPr>
          <p:cNvPr id="4" name="Slide Number Placeholder 3"/>
          <p:cNvSpPr>
            <a:spLocks noGrp="1"/>
          </p:cNvSpPr>
          <p:nvPr>
            <p:ph type="sldNum" sz="quarter" idx="10"/>
          </p:nvPr>
        </p:nvSpPr>
        <p:spPr/>
        <p:txBody>
          <a:bodyPr/>
          <a:lstStyle/>
          <a:p>
            <a:fld id="{8A32A9F4-2494-481F-A9A5-D428DB0A0EBB}" type="slidenum">
              <a:rPr lang="en-AU" smtClean="0"/>
              <a:t>26</a:t>
            </a:fld>
            <a:endParaRPr lang="en-AU"/>
          </a:p>
        </p:txBody>
      </p:sp>
    </p:spTree>
    <p:extLst>
      <p:ext uri="{BB962C8B-B14F-4D97-AF65-F5344CB8AC3E}">
        <p14:creationId xmlns:p14="http://schemas.microsoft.com/office/powerpoint/2010/main" val="851467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smtClean="0"/>
              <a:t>Click to edit Master title style</a:t>
            </a:r>
            <a:endParaRPr lang="en-AU"/>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AU"/>
          </a:p>
        </p:txBody>
      </p:sp>
      <p:sp>
        <p:nvSpPr>
          <p:cNvPr id="4" name="Date Placeholder 3"/>
          <p:cNvSpPr>
            <a:spLocks noGrp="1"/>
          </p:cNvSpPr>
          <p:nvPr>
            <p:ph type="dt" sz="half" idx="10"/>
          </p:nvPr>
        </p:nvSpPr>
        <p:spPr/>
        <p:txBody>
          <a:bodyPr/>
          <a:lstStyle/>
          <a:p>
            <a:fld id="{6A297A51-9832-4A2C-A790-69D3517CEE7A}" type="datetimeFigureOut">
              <a:rPr lang="en-AU" smtClean="0"/>
              <a:t>6/03/2017</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BBDAF11E-F71F-4BB1-83D4-B38CC5433EDF}" type="slidenum">
              <a:rPr lang="en-AU" smtClean="0"/>
              <a:t>‹#›</a:t>
            </a:fld>
            <a:endParaRPr lang="en-AU"/>
          </a:p>
        </p:txBody>
      </p:sp>
    </p:spTree>
    <p:extLst>
      <p:ext uri="{BB962C8B-B14F-4D97-AF65-F5344CB8AC3E}">
        <p14:creationId xmlns:p14="http://schemas.microsoft.com/office/powerpoint/2010/main" val="4037536063"/>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1520" y="692696"/>
            <a:ext cx="8229600" cy="1143000"/>
          </a:xfrm>
          <a:prstGeom prst="rect">
            <a:avLst/>
          </a:prstGeom>
        </p:spPr>
        <p:txBody>
          <a:bodyPr/>
          <a:lstStyle/>
          <a:p>
            <a:r>
              <a:rPr lang="en-US" smtClean="0"/>
              <a:t>Click to edit Master title style</a:t>
            </a:r>
            <a:endParaRPr lang="en-AU"/>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6A297A51-9832-4A2C-A790-69D3517CEE7A}" type="datetimeFigureOut">
              <a:rPr lang="en-AU" smtClean="0"/>
              <a:t>6/03/2017</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BBDAF11E-F71F-4BB1-83D4-B38CC5433EDF}" type="slidenum">
              <a:rPr lang="en-AU" smtClean="0"/>
              <a:t>‹#›</a:t>
            </a:fld>
            <a:endParaRPr lang="en-AU"/>
          </a:p>
        </p:txBody>
      </p:sp>
    </p:spTree>
    <p:extLst>
      <p:ext uri="{BB962C8B-B14F-4D97-AF65-F5344CB8AC3E}">
        <p14:creationId xmlns:p14="http://schemas.microsoft.com/office/powerpoint/2010/main" val="4217561912"/>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smtClean="0"/>
              <a:t>Click to edit Master title style</a:t>
            </a:r>
            <a:endParaRPr lang="en-AU"/>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A297A51-9832-4A2C-A790-69D3517CEE7A}" type="datetimeFigureOut">
              <a:rPr lang="en-AU" smtClean="0"/>
              <a:t>6/03/2017</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BBDAF11E-F71F-4BB1-83D4-B38CC5433EDF}" type="slidenum">
              <a:rPr lang="en-AU" smtClean="0"/>
              <a:t>‹#›</a:t>
            </a:fld>
            <a:endParaRPr lang="en-AU"/>
          </a:p>
        </p:txBody>
      </p:sp>
    </p:spTree>
    <p:extLst>
      <p:ext uri="{BB962C8B-B14F-4D97-AF65-F5344CB8AC3E}">
        <p14:creationId xmlns:p14="http://schemas.microsoft.com/office/powerpoint/2010/main" val="10672214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251520" y="692696"/>
            <a:ext cx="8229600" cy="1143000"/>
          </a:xfrm>
          <a:prstGeom prst="rect">
            <a:avLst/>
          </a:prstGeom>
        </p:spPr>
        <p:txBody>
          <a:bodyPr/>
          <a:lstStyle/>
          <a:p>
            <a:r>
              <a:rPr lang="en-US" smtClean="0"/>
              <a:t>Click to edit Master title style</a:t>
            </a:r>
            <a:endParaRPr lang="en-AU"/>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Date Placeholder 4"/>
          <p:cNvSpPr>
            <a:spLocks noGrp="1"/>
          </p:cNvSpPr>
          <p:nvPr>
            <p:ph type="dt" sz="half" idx="10"/>
          </p:nvPr>
        </p:nvSpPr>
        <p:spPr/>
        <p:txBody>
          <a:bodyPr/>
          <a:lstStyle/>
          <a:p>
            <a:fld id="{6A297A51-9832-4A2C-A790-69D3517CEE7A}" type="datetimeFigureOut">
              <a:rPr lang="en-AU" smtClean="0"/>
              <a:t>6/03/2017</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BBDAF11E-F71F-4BB1-83D4-B38CC5433EDF}" type="slidenum">
              <a:rPr lang="en-AU" smtClean="0"/>
              <a:t>‹#›</a:t>
            </a:fld>
            <a:endParaRPr lang="en-AU"/>
          </a:p>
        </p:txBody>
      </p:sp>
    </p:spTree>
    <p:extLst>
      <p:ext uri="{BB962C8B-B14F-4D97-AF65-F5344CB8AC3E}">
        <p14:creationId xmlns:p14="http://schemas.microsoft.com/office/powerpoint/2010/main" val="31375541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51520" y="692696"/>
            <a:ext cx="8229600" cy="1143000"/>
          </a:xfrm>
          <a:prstGeom prst="rect">
            <a:avLst/>
          </a:prstGeom>
        </p:spPr>
        <p:txBody>
          <a:bodyPr/>
          <a:lstStyle>
            <a:lvl1pPr>
              <a:defRPr/>
            </a:lvl1pPr>
          </a:lstStyle>
          <a:p>
            <a:r>
              <a:rPr lang="en-US" smtClean="0"/>
              <a:t>Click to edit Master title style</a:t>
            </a:r>
            <a:endParaRPr lang="en-AU"/>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7" name="Date Placeholder 6"/>
          <p:cNvSpPr>
            <a:spLocks noGrp="1"/>
          </p:cNvSpPr>
          <p:nvPr>
            <p:ph type="dt" sz="half" idx="10"/>
          </p:nvPr>
        </p:nvSpPr>
        <p:spPr/>
        <p:txBody>
          <a:bodyPr/>
          <a:lstStyle/>
          <a:p>
            <a:fld id="{6A297A51-9832-4A2C-A790-69D3517CEE7A}" type="datetimeFigureOut">
              <a:rPr lang="en-AU" smtClean="0"/>
              <a:t>6/03/2017</a:t>
            </a:fld>
            <a:endParaRPr lang="en-AU"/>
          </a:p>
        </p:txBody>
      </p:sp>
      <p:sp>
        <p:nvSpPr>
          <p:cNvPr id="8" name="Footer Placeholder 7"/>
          <p:cNvSpPr>
            <a:spLocks noGrp="1"/>
          </p:cNvSpPr>
          <p:nvPr>
            <p:ph type="ftr" sz="quarter" idx="11"/>
          </p:nvPr>
        </p:nvSpPr>
        <p:spPr/>
        <p:txBody>
          <a:bodyPr/>
          <a:lstStyle/>
          <a:p>
            <a:endParaRPr lang="en-AU"/>
          </a:p>
        </p:txBody>
      </p:sp>
      <p:sp>
        <p:nvSpPr>
          <p:cNvPr id="9" name="Slide Number Placeholder 8"/>
          <p:cNvSpPr>
            <a:spLocks noGrp="1"/>
          </p:cNvSpPr>
          <p:nvPr>
            <p:ph type="sldNum" sz="quarter" idx="12"/>
          </p:nvPr>
        </p:nvSpPr>
        <p:spPr/>
        <p:txBody>
          <a:bodyPr/>
          <a:lstStyle/>
          <a:p>
            <a:fld id="{BBDAF11E-F71F-4BB1-83D4-B38CC5433EDF}" type="slidenum">
              <a:rPr lang="en-AU" smtClean="0"/>
              <a:t>‹#›</a:t>
            </a:fld>
            <a:endParaRPr lang="en-AU"/>
          </a:p>
        </p:txBody>
      </p:sp>
    </p:spTree>
    <p:extLst>
      <p:ext uri="{BB962C8B-B14F-4D97-AF65-F5344CB8AC3E}">
        <p14:creationId xmlns:p14="http://schemas.microsoft.com/office/powerpoint/2010/main" val="2904680423"/>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251520" y="692696"/>
            <a:ext cx="8229600" cy="1143000"/>
          </a:xfrm>
          <a:prstGeom prst="rect">
            <a:avLst/>
          </a:prstGeom>
        </p:spPr>
        <p:txBody>
          <a:bodyPr/>
          <a:lstStyle/>
          <a:p>
            <a:r>
              <a:rPr lang="en-US" smtClean="0"/>
              <a:t>Click to edit Master title style</a:t>
            </a:r>
            <a:endParaRPr lang="en-AU"/>
          </a:p>
        </p:txBody>
      </p:sp>
      <p:sp>
        <p:nvSpPr>
          <p:cNvPr id="3" name="Date Placeholder 2"/>
          <p:cNvSpPr>
            <a:spLocks noGrp="1"/>
          </p:cNvSpPr>
          <p:nvPr>
            <p:ph type="dt" sz="half" idx="10"/>
          </p:nvPr>
        </p:nvSpPr>
        <p:spPr/>
        <p:txBody>
          <a:bodyPr/>
          <a:lstStyle/>
          <a:p>
            <a:fld id="{6A297A51-9832-4A2C-A790-69D3517CEE7A}" type="datetimeFigureOut">
              <a:rPr lang="en-AU" smtClean="0"/>
              <a:t>6/03/2017</a:t>
            </a:fld>
            <a:endParaRPr lang="en-AU"/>
          </a:p>
        </p:txBody>
      </p:sp>
      <p:sp>
        <p:nvSpPr>
          <p:cNvPr id="4" name="Footer Placeholder 3"/>
          <p:cNvSpPr>
            <a:spLocks noGrp="1"/>
          </p:cNvSpPr>
          <p:nvPr>
            <p:ph type="ftr" sz="quarter" idx="11"/>
          </p:nvPr>
        </p:nvSpPr>
        <p:spPr/>
        <p:txBody>
          <a:bodyPr/>
          <a:lstStyle/>
          <a:p>
            <a:endParaRPr lang="en-AU"/>
          </a:p>
        </p:txBody>
      </p:sp>
      <p:sp>
        <p:nvSpPr>
          <p:cNvPr id="5" name="Slide Number Placeholder 4"/>
          <p:cNvSpPr>
            <a:spLocks noGrp="1"/>
          </p:cNvSpPr>
          <p:nvPr>
            <p:ph type="sldNum" sz="quarter" idx="12"/>
          </p:nvPr>
        </p:nvSpPr>
        <p:spPr/>
        <p:txBody>
          <a:bodyPr/>
          <a:lstStyle/>
          <a:p>
            <a:fld id="{BBDAF11E-F71F-4BB1-83D4-B38CC5433EDF}" type="slidenum">
              <a:rPr lang="en-AU" smtClean="0"/>
              <a:t>‹#›</a:t>
            </a:fld>
            <a:endParaRPr lang="en-AU"/>
          </a:p>
        </p:txBody>
      </p:sp>
    </p:spTree>
    <p:extLst>
      <p:ext uri="{BB962C8B-B14F-4D97-AF65-F5344CB8AC3E}">
        <p14:creationId xmlns:p14="http://schemas.microsoft.com/office/powerpoint/2010/main" val="2017241561"/>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A297A51-9832-4A2C-A790-69D3517CEE7A}" type="datetimeFigureOut">
              <a:rPr lang="en-AU" smtClean="0"/>
              <a:t>6/03/2017</a:t>
            </a:fld>
            <a:endParaRPr lang="en-AU"/>
          </a:p>
        </p:txBody>
      </p:sp>
      <p:sp>
        <p:nvSpPr>
          <p:cNvPr id="3" name="Footer Placeholder 2"/>
          <p:cNvSpPr>
            <a:spLocks noGrp="1"/>
          </p:cNvSpPr>
          <p:nvPr>
            <p:ph type="ftr" sz="quarter" idx="11"/>
          </p:nvPr>
        </p:nvSpPr>
        <p:spPr/>
        <p:txBody>
          <a:bodyPr/>
          <a:lstStyle/>
          <a:p>
            <a:endParaRPr lang="en-AU"/>
          </a:p>
        </p:txBody>
      </p:sp>
      <p:sp>
        <p:nvSpPr>
          <p:cNvPr id="4" name="Slide Number Placeholder 3"/>
          <p:cNvSpPr>
            <a:spLocks noGrp="1"/>
          </p:cNvSpPr>
          <p:nvPr>
            <p:ph type="sldNum" sz="quarter" idx="12"/>
          </p:nvPr>
        </p:nvSpPr>
        <p:spPr/>
        <p:txBody>
          <a:bodyPr/>
          <a:lstStyle/>
          <a:p>
            <a:fld id="{BBDAF11E-F71F-4BB1-83D4-B38CC5433EDF}" type="slidenum">
              <a:rPr lang="en-AU" smtClean="0"/>
              <a:t>‹#›</a:t>
            </a:fld>
            <a:endParaRPr lang="en-AU"/>
          </a:p>
        </p:txBody>
      </p:sp>
    </p:spTree>
    <p:extLst>
      <p:ext uri="{BB962C8B-B14F-4D97-AF65-F5344CB8AC3E}">
        <p14:creationId xmlns:p14="http://schemas.microsoft.com/office/powerpoint/2010/main" val="1227733955"/>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AU"/>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A297A51-9832-4A2C-A790-69D3517CEE7A}" type="datetimeFigureOut">
              <a:rPr lang="en-AU" smtClean="0"/>
              <a:t>6/03/2017</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BBDAF11E-F71F-4BB1-83D4-B38CC5433EDF}" type="slidenum">
              <a:rPr lang="en-AU" smtClean="0"/>
              <a:t>‹#›</a:t>
            </a:fld>
            <a:endParaRPr lang="en-AU"/>
          </a:p>
        </p:txBody>
      </p:sp>
    </p:spTree>
    <p:extLst>
      <p:ext uri="{BB962C8B-B14F-4D97-AF65-F5344CB8AC3E}">
        <p14:creationId xmlns:p14="http://schemas.microsoft.com/office/powerpoint/2010/main" val="1755500711"/>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smtClean="0"/>
              <a:t>Click to edit Master title style</a:t>
            </a:r>
            <a:endParaRPr lang="en-AU"/>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A297A51-9832-4A2C-A790-69D3517CEE7A}" type="datetimeFigureOut">
              <a:rPr lang="en-AU" smtClean="0"/>
              <a:t>6/03/2017</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BBDAF11E-F71F-4BB1-83D4-B38CC5433EDF}" type="slidenum">
              <a:rPr lang="en-AU" smtClean="0"/>
              <a:t>‹#›</a:t>
            </a:fld>
            <a:endParaRPr lang="en-AU"/>
          </a:p>
        </p:txBody>
      </p:sp>
    </p:spTree>
    <p:extLst>
      <p:ext uri="{BB962C8B-B14F-4D97-AF65-F5344CB8AC3E}">
        <p14:creationId xmlns:p14="http://schemas.microsoft.com/office/powerpoint/2010/main" val="9990844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251520" y="692696"/>
            <a:ext cx="8229600" cy="1143000"/>
          </a:xfrm>
          <a:prstGeom prst="rect">
            <a:avLst/>
          </a:prstGeom>
        </p:spPr>
        <p:txBody>
          <a:bodyPr/>
          <a:lstStyle/>
          <a:p>
            <a:r>
              <a:rPr lang="en-US" smtClean="0"/>
              <a:t>Click to edit Master title style</a:t>
            </a:r>
            <a:endParaRPr lang="en-AU"/>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6A297A51-9832-4A2C-A790-69D3517CEE7A}" type="datetimeFigureOut">
              <a:rPr lang="en-AU" smtClean="0"/>
              <a:t>6/03/2017</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BBDAF11E-F71F-4BB1-83D4-B38CC5433EDF}" type="slidenum">
              <a:rPr lang="en-AU" smtClean="0"/>
              <a:t>‹#›</a:t>
            </a:fld>
            <a:endParaRPr lang="en-AU"/>
          </a:p>
        </p:txBody>
      </p:sp>
    </p:spTree>
    <p:extLst>
      <p:ext uri="{BB962C8B-B14F-4D97-AF65-F5344CB8AC3E}">
        <p14:creationId xmlns:p14="http://schemas.microsoft.com/office/powerpoint/2010/main" val="9498852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smtClean="0"/>
              <a:t>Click to edit Master title style</a:t>
            </a:r>
            <a:endParaRPr lang="en-AU"/>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6A297A51-9832-4A2C-A790-69D3517CEE7A}" type="datetimeFigureOut">
              <a:rPr lang="en-AU" smtClean="0"/>
              <a:t>6/03/2017</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BBDAF11E-F71F-4BB1-83D4-B38CC5433EDF}" type="slidenum">
              <a:rPr lang="en-AU" smtClean="0"/>
              <a:t>‹#›</a:t>
            </a:fld>
            <a:endParaRPr lang="en-AU"/>
          </a:p>
        </p:txBody>
      </p:sp>
    </p:spTree>
    <p:extLst>
      <p:ext uri="{BB962C8B-B14F-4D97-AF65-F5344CB8AC3E}">
        <p14:creationId xmlns:p14="http://schemas.microsoft.com/office/powerpoint/2010/main" val="2355036228"/>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251520" y="692696"/>
            <a:ext cx="8229600" cy="1143000"/>
          </a:xfrm>
          <a:prstGeom prst="rect">
            <a:avLst/>
          </a:prstGeom>
        </p:spPr>
        <p:txBody>
          <a:bodyPr/>
          <a:lstStyle/>
          <a:p>
            <a:r>
              <a:rPr lang="en-US" smtClean="0"/>
              <a:t>Click to edit Master title style</a:t>
            </a:r>
            <a:endParaRPr lang="en-AU"/>
          </a:p>
        </p:txBody>
      </p:sp>
      <p:sp>
        <p:nvSpPr>
          <p:cNvPr id="3" name="Date Placeholder 2"/>
          <p:cNvSpPr>
            <a:spLocks noGrp="1"/>
          </p:cNvSpPr>
          <p:nvPr>
            <p:ph type="dt" sz="half" idx="10"/>
          </p:nvPr>
        </p:nvSpPr>
        <p:spPr/>
        <p:txBody>
          <a:bodyPr/>
          <a:lstStyle/>
          <a:p>
            <a:fld id="{6A297A51-9832-4A2C-A790-69D3517CEE7A}" type="datetimeFigureOut">
              <a:rPr lang="en-AU" smtClean="0"/>
              <a:t>6/03/2017</a:t>
            </a:fld>
            <a:endParaRPr lang="en-AU"/>
          </a:p>
        </p:txBody>
      </p:sp>
      <p:sp>
        <p:nvSpPr>
          <p:cNvPr id="4" name="Footer Placeholder 3"/>
          <p:cNvSpPr>
            <a:spLocks noGrp="1"/>
          </p:cNvSpPr>
          <p:nvPr>
            <p:ph type="ftr" sz="quarter" idx="11"/>
          </p:nvPr>
        </p:nvSpPr>
        <p:spPr/>
        <p:txBody>
          <a:bodyPr/>
          <a:lstStyle/>
          <a:p>
            <a:endParaRPr lang="en-AU"/>
          </a:p>
        </p:txBody>
      </p:sp>
      <p:sp>
        <p:nvSpPr>
          <p:cNvPr id="5" name="Slide Number Placeholder 4"/>
          <p:cNvSpPr>
            <a:spLocks noGrp="1"/>
          </p:cNvSpPr>
          <p:nvPr>
            <p:ph type="sldNum" sz="quarter" idx="12"/>
          </p:nvPr>
        </p:nvSpPr>
        <p:spPr/>
        <p:txBody>
          <a:bodyPr/>
          <a:lstStyle/>
          <a:p>
            <a:fld id="{BBDAF11E-F71F-4BB1-83D4-B38CC5433EDF}" type="slidenum">
              <a:rPr lang="en-AU" smtClean="0"/>
              <a:t>‹#›</a:t>
            </a:fld>
            <a:endParaRPr lang="en-AU"/>
          </a:p>
        </p:txBody>
      </p:sp>
    </p:spTree>
    <p:extLst>
      <p:ext uri="{BB962C8B-B14F-4D97-AF65-F5344CB8AC3E}">
        <p14:creationId xmlns:p14="http://schemas.microsoft.com/office/powerpoint/2010/main" val="2044740801"/>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AU"/>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AU"/>
          </a:p>
        </p:txBody>
      </p:sp>
      <p:sp>
        <p:nvSpPr>
          <p:cNvPr id="4" name="Date Placeholder 3"/>
          <p:cNvSpPr>
            <a:spLocks noGrp="1"/>
          </p:cNvSpPr>
          <p:nvPr>
            <p:ph type="dt" sz="half" idx="10"/>
          </p:nvPr>
        </p:nvSpPr>
        <p:spPr/>
        <p:txBody>
          <a:bodyPr/>
          <a:lstStyle/>
          <a:p>
            <a:fld id="{91E40438-0EAF-46BC-AD0B-5284CAF08D41}" type="datetimeFigureOut">
              <a:rPr lang="en-AU" smtClean="0"/>
              <a:t>6/03/2017</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EE2FE5B4-C64B-47D4-9F6E-944C570C5CD0}" type="slidenum">
              <a:rPr lang="en-AU" smtClean="0"/>
              <a:t>‹#›</a:t>
            </a:fld>
            <a:endParaRPr lang="en-AU"/>
          </a:p>
        </p:txBody>
      </p:sp>
    </p:spTree>
    <p:extLst>
      <p:ext uri="{BB962C8B-B14F-4D97-AF65-F5344CB8AC3E}">
        <p14:creationId xmlns:p14="http://schemas.microsoft.com/office/powerpoint/2010/main" val="121893333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91E40438-0EAF-46BC-AD0B-5284CAF08D41}" type="datetimeFigureOut">
              <a:rPr lang="en-AU" smtClean="0"/>
              <a:t>6/03/2017</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EE2FE5B4-C64B-47D4-9F6E-944C570C5CD0}" type="slidenum">
              <a:rPr lang="en-AU" smtClean="0"/>
              <a:t>‹#›</a:t>
            </a:fld>
            <a:endParaRPr lang="en-AU"/>
          </a:p>
        </p:txBody>
      </p:sp>
    </p:spTree>
    <p:extLst>
      <p:ext uri="{BB962C8B-B14F-4D97-AF65-F5344CB8AC3E}">
        <p14:creationId xmlns:p14="http://schemas.microsoft.com/office/powerpoint/2010/main" val="203476261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AU"/>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1E40438-0EAF-46BC-AD0B-5284CAF08D41}" type="datetimeFigureOut">
              <a:rPr lang="en-AU" smtClean="0"/>
              <a:t>6/03/2017</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EE2FE5B4-C64B-47D4-9F6E-944C570C5CD0}" type="slidenum">
              <a:rPr lang="en-AU" smtClean="0"/>
              <a:t>‹#›</a:t>
            </a:fld>
            <a:endParaRPr lang="en-AU"/>
          </a:p>
        </p:txBody>
      </p:sp>
    </p:spTree>
    <p:extLst>
      <p:ext uri="{BB962C8B-B14F-4D97-AF65-F5344CB8AC3E}">
        <p14:creationId xmlns:p14="http://schemas.microsoft.com/office/powerpoint/2010/main" val="102864677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Date Placeholder 4"/>
          <p:cNvSpPr>
            <a:spLocks noGrp="1"/>
          </p:cNvSpPr>
          <p:nvPr>
            <p:ph type="dt" sz="half" idx="10"/>
          </p:nvPr>
        </p:nvSpPr>
        <p:spPr/>
        <p:txBody>
          <a:bodyPr/>
          <a:lstStyle/>
          <a:p>
            <a:fld id="{91E40438-0EAF-46BC-AD0B-5284CAF08D41}" type="datetimeFigureOut">
              <a:rPr lang="en-AU" smtClean="0"/>
              <a:t>6/03/2017</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EE2FE5B4-C64B-47D4-9F6E-944C570C5CD0}" type="slidenum">
              <a:rPr lang="en-AU" smtClean="0"/>
              <a:t>‹#›</a:t>
            </a:fld>
            <a:endParaRPr lang="en-AU"/>
          </a:p>
        </p:txBody>
      </p:sp>
    </p:spTree>
    <p:extLst>
      <p:ext uri="{BB962C8B-B14F-4D97-AF65-F5344CB8AC3E}">
        <p14:creationId xmlns:p14="http://schemas.microsoft.com/office/powerpoint/2010/main" val="298816490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AU"/>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7" name="Date Placeholder 6"/>
          <p:cNvSpPr>
            <a:spLocks noGrp="1"/>
          </p:cNvSpPr>
          <p:nvPr>
            <p:ph type="dt" sz="half" idx="10"/>
          </p:nvPr>
        </p:nvSpPr>
        <p:spPr/>
        <p:txBody>
          <a:bodyPr/>
          <a:lstStyle/>
          <a:p>
            <a:fld id="{91E40438-0EAF-46BC-AD0B-5284CAF08D41}" type="datetimeFigureOut">
              <a:rPr lang="en-AU" smtClean="0"/>
              <a:t>6/03/2017</a:t>
            </a:fld>
            <a:endParaRPr lang="en-AU"/>
          </a:p>
        </p:txBody>
      </p:sp>
      <p:sp>
        <p:nvSpPr>
          <p:cNvPr id="8" name="Footer Placeholder 7"/>
          <p:cNvSpPr>
            <a:spLocks noGrp="1"/>
          </p:cNvSpPr>
          <p:nvPr>
            <p:ph type="ftr" sz="quarter" idx="11"/>
          </p:nvPr>
        </p:nvSpPr>
        <p:spPr/>
        <p:txBody>
          <a:bodyPr/>
          <a:lstStyle/>
          <a:p>
            <a:endParaRPr lang="en-AU"/>
          </a:p>
        </p:txBody>
      </p:sp>
      <p:sp>
        <p:nvSpPr>
          <p:cNvPr id="9" name="Slide Number Placeholder 8"/>
          <p:cNvSpPr>
            <a:spLocks noGrp="1"/>
          </p:cNvSpPr>
          <p:nvPr>
            <p:ph type="sldNum" sz="quarter" idx="12"/>
          </p:nvPr>
        </p:nvSpPr>
        <p:spPr/>
        <p:txBody>
          <a:bodyPr/>
          <a:lstStyle/>
          <a:p>
            <a:fld id="{EE2FE5B4-C64B-47D4-9F6E-944C570C5CD0}" type="slidenum">
              <a:rPr lang="en-AU" smtClean="0"/>
              <a:t>‹#›</a:t>
            </a:fld>
            <a:endParaRPr lang="en-AU"/>
          </a:p>
        </p:txBody>
      </p:sp>
    </p:spTree>
    <p:extLst>
      <p:ext uri="{BB962C8B-B14F-4D97-AF65-F5344CB8AC3E}">
        <p14:creationId xmlns:p14="http://schemas.microsoft.com/office/powerpoint/2010/main" val="89821256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Date Placeholder 2"/>
          <p:cNvSpPr>
            <a:spLocks noGrp="1"/>
          </p:cNvSpPr>
          <p:nvPr>
            <p:ph type="dt" sz="half" idx="10"/>
          </p:nvPr>
        </p:nvSpPr>
        <p:spPr/>
        <p:txBody>
          <a:bodyPr/>
          <a:lstStyle/>
          <a:p>
            <a:fld id="{91E40438-0EAF-46BC-AD0B-5284CAF08D41}" type="datetimeFigureOut">
              <a:rPr lang="en-AU" smtClean="0"/>
              <a:t>6/03/2017</a:t>
            </a:fld>
            <a:endParaRPr lang="en-AU"/>
          </a:p>
        </p:txBody>
      </p:sp>
      <p:sp>
        <p:nvSpPr>
          <p:cNvPr id="4" name="Footer Placeholder 3"/>
          <p:cNvSpPr>
            <a:spLocks noGrp="1"/>
          </p:cNvSpPr>
          <p:nvPr>
            <p:ph type="ftr" sz="quarter" idx="11"/>
          </p:nvPr>
        </p:nvSpPr>
        <p:spPr/>
        <p:txBody>
          <a:bodyPr/>
          <a:lstStyle/>
          <a:p>
            <a:endParaRPr lang="en-AU"/>
          </a:p>
        </p:txBody>
      </p:sp>
      <p:sp>
        <p:nvSpPr>
          <p:cNvPr id="5" name="Slide Number Placeholder 4"/>
          <p:cNvSpPr>
            <a:spLocks noGrp="1"/>
          </p:cNvSpPr>
          <p:nvPr>
            <p:ph type="sldNum" sz="quarter" idx="12"/>
          </p:nvPr>
        </p:nvSpPr>
        <p:spPr/>
        <p:txBody>
          <a:bodyPr/>
          <a:lstStyle/>
          <a:p>
            <a:fld id="{EE2FE5B4-C64B-47D4-9F6E-944C570C5CD0}" type="slidenum">
              <a:rPr lang="en-AU" smtClean="0"/>
              <a:t>‹#›</a:t>
            </a:fld>
            <a:endParaRPr lang="en-AU"/>
          </a:p>
        </p:txBody>
      </p:sp>
    </p:spTree>
    <p:extLst>
      <p:ext uri="{BB962C8B-B14F-4D97-AF65-F5344CB8AC3E}">
        <p14:creationId xmlns:p14="http://schemas.microsoft.com/office/powerpoint/2010/main" val="341725394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1E40438-0EAF-46BC-AD0B-5284CAF08D41}" type="datetimeFigureOut">
              <a:rPr lang="en-AU" smtClean="0"/>
              <a:t>6/03/2017</a:t>
            </a:fld>
            <a:endParaRPr lang="en-AU"/>
          </a:p>
        </p:txBody>
      </p:sp>
      <p:sp>
        <p:nvSpPr>
          <p:cNvPr id="3" name="Footer Placeholder 2"/>
          <p:cNvSpPr>
            <a:spLocks noGrp="1"/>
          </p:cNvSpPr>
          <p:nvPr>
            <p:ph type="ftr" sz="quarter" idx="11"/>
          </p:nvPr>
        </p:nvSpPr>
        <p:spPr/>
        <p:txBody>
          <a:bodyPr/>
          <a:lstStyle/>
          <a:p>
            <a:endParaRPr lang="en-AU"/>
          </a:p>
        </p:txBody>
      </p:sp>
      <p:sp>
        <p:nvSpPr>
          <p:cNvPr id="4" name="Slide Number Placeholder 3"/>
          <p:cNvSpPr>
            <a:spLocks noGrp="1"/>
          </p:cNvSpPr>
          <p:nvPr>
            <p:ph type="sldNum" sz="quarter" idx="12"/>
          </p:nvPr>
        </p:nvSpPr>
        <p:spPr/>
        <p:txBody>
          <a:bodyPr/>
          <a:lstStyle/>
          <a:p>
            <a:fld id="{EE2FE5B4-C64B-47D4-9F6E-944C570C5CD0}" type="slidenum">
              <a:rPr lang="en-AU" smtClean="0"/>
              <a:t>‹#›</a:t>
            </a:fld>
            <a:endParaRPr lang="en-AU"/>
          </a:p>
        </p:txBody>
      </p:sp>
    </p:spTree>
    <p:extLst>
      <p:ext uri="{BB962C8B-B14F-4D97-AF65-F5344CB8AC3E}">
        <p14:creationId xmlns:p14="http://schemas.microsoft.com/office/powerpoint/2010/main" val="258103338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AU"/>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1E40438-0EAF-46BC-AD0B-5284CAF08D41}" type="datetimeFigureOut">
              <a:rPr lang="en-AU" smtClean="0"/>
              <a:t>6/03/2017</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EE2FE5B4-C64B-47D4-9F6E-944C570C5CD0}" type="slidenum">
              <a:rPr lang="en-AU" smtClean="0"/>
              <a:t>‹#›</a:t>
            </a:fld>
            <a:endParaRPr lang="en-AU"/>
          </a:p>
        </p:txBody>
      </p:sp>
    </p:spTree>
    <p:extLst>
      <p:ext uri="{BB962C8B-B14F-4D97-AF65-F5344CB8AC3E}">
        <p14:creationId xmlns:p14="http://schemas.microsoft.com/office/powerpoint/2010/main" val="302323622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AU"/>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1E40438-0EAF-46BC-AD0B-5284CAF08D41}" type="datetimeFigureOut">
              <a:rPr lang="en-AU" smtClean="0"/>
              <a:t>6/03/2017</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EE2FE5B4-C64B-47D4-9F6E-944C570C5CD0}" type="slidenum">
              <a:rPr lang="en-AU" smtClean="0"/>
              <a:t>‹#›</a:t>
            </a:fld>
            <a:endParaRPr lang="en-AU"/>
          </a:p>
        </p:txBody>
      </p:sp>
    </p:spTree>
    <p:extLst>
      <p:ext uri="{BB962C8B-B14F-4D97-AF65-F5344CB8AC3E}">
        <p14:creationId xmlns:p14="http://schemas.microsoft.com/office/powerpoint/2010/main" val="303184825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91E40438-0EAF-46BC-AD0B-5284CAF08D41}" type="datetimeFigureOut">
              <a:rPr lang="en-AU" smtClean="0"/>
              <a:t>6/03/2017</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EE2FE5B4-C64B-47D4-9F6E-944C570C5CD0}" type="slidenum">
              <a:rPr lang="en-AU" smtClean="0"/>
              <a:t>‹#›</a:t>
            </a:fld>
            <a:endParaRPr lang="en-AU"/>
          </a:p>
        </p:txBody>
      </p:sp>
    </p:spTree>
    <p:extLst>
      <p:ext uri="{BB962C8B-B14F-4D97-AF65-F5344CB8AC3E}">
        <p14:creationId xmlns:p14="http://schemas.microsoft.com/office/powerpoint/2010/main" val="318071203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AU"/>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91E40438-0EAF-46BC-AD0B-5284CAF08D41}" type="datetimeFigureOut">
              <a:rPr lang="en-AU" smtClean="0"/>
              <a:t>6/03/2017</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EE2FE5B4-C64B-47D4-9F6E-944C570C5CD0}" type="slidenum">
              <a:rPr lang="en-AU" smtClean="0"/>
              <a:t>‹#›</a:t>
            </a:fld>
            <a:endParaRPr lang="en-AU"/>
          </a:p>
        </p:txBody>
      </p:sp>
    </p:spTree>
    <p:extLst>
      <p:ext uri="{BB962C8B-B14F-4D97-AF65-F5344CB8AC3E}">
        <p14:creationId xmlns:p14="http://schemas.microsoft.com/office/powerpoint/2010/main" val="109443224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6A297A51-9832-4A2C-A790-69D3517CEE7A}" type="datetimeFigureOut">
              <a:rPr lang="en-AU" smtClean="0">
                <a:solidFill>
                  <a:prstClr val="black">
                    <a:tint val="75000"/>
                  </a:prstClr>
                </a:solidFill>
              </a:rPr>
              <a:pPr/>
              <a:t>6/03/2017</a:t>
            </a:fld>
            <a:endParaRPr lang="en-AU"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AU"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BBDAF11E-F71F-4BB1-83D4-B38CC5433EDF}" type="slidenum">
              <a:rPr lang="en-AU" smtClean="0">
                <a:solidFill>
                  <a:prstClr val="black">
                    <a:tint val="75000"/>
                  </a:prstClr>
                </a:solidFill>
              </a:rPr>
              <a:pPr/>
              <a:t>‹#›</a:t>
            </a:fld>
            <a:endParaRPr lang="en-AU" dirty="0">
              <a:solidFill>
                <a:prstClr val="black">
                  <a:tint val="75000"/>
                </a:prstClr>
              </a:solidFill>
            </a:endParaRPr>
          </a:p>
        </p:txBody>
      </p:sp>
      <p:pic>
        <p:nvPicPr>
          <p:cNvPr id="7" name="Picture 3" descr="\\bsp.pg.internal\dfs\Departments\Marketing and Public Relations\Group Directory\=DESIGN, GRAPHICS &amp; ARTWORK=\-=2016=-\ARTWORK\Retail Banking\_We are BSP\Powerpoint\Jpegs\Powerpoint-2_PINs.jpg"/>
          <p:cNvPicPr>
            <a:picLocks noChangeAspect="1" noChangeArrowheads="1"/>
          </p:cNvPicPr>
          <p:nvPr userDrawn="1"/>
        </p:nvPicPr>
        <p:blipFill>
          <a:blip r:embed="rId2">
            <a:extLst>
              <a:ext uri="{28A0092B-C50C-407E-A947-70E740481C1C}">
                <a14:useLocalDpi xmlns:a14="http://schemas.microsoft.com/office/drawing/2010/main" val="0"/>
              </a:ext>
            </a:extLst>
          </a:blip>
          <a:stretch>
            <a:fillRect/>
          </a:stretch>
        </p:blipFill>
        <p:spPr bwMode="auto">
          <a:xfrm>
            <a:off x="3845" y="-4260"/>
            <a:ext cx="9149680" cy="6862260"/>
          </a:xfrm>
          <a:prstGeom prst="rect">
            <a:avLst/>
          </a:prstGeom>
          <a:noFill/>
          <a:extLst>
            <a:ext uri="{909E8E84-426E-40DD-AFC4-6F175D3DCCD1}">
              <a14:hiddenFill xmlns:a14="http://schemas.microsoft.com/office/drawing/2010/main">
                <a:solidFill>
                  <a:srgbClr val="FFFFFF"/>
                </a:solidFill>
              </a14:hiddenFill>
            </a:ext>
          </a:extLst>
        </p:spPr>
      </p:pic>
      <p:grpSp>
        <p:nvGrpSpPr>
          <p:cNvPr id="8" name="Group 7"/>
          <p:cNvGrpSpPr/>
          <p:nvPr userDrawn="1"/>
        </p:nvGrpSpPr>
        <p:grpSpPr>
          <a:xfrm>
            <a:off x="-725061" y="355126"/>
            <a:ext cx="575232" cy="570172"/>
            <a:chOff x="396304" y="1222096"/>
            <a:chExt cx="575232" cy="570172"/>
          </a:xfrm>
        </p:grpSpPr>
        <p:sp>
          <p:nvSpPr>
            <p:cNvPr id="9" name="Rectangle 8"/>
            <p:cNvSpPr/>
            <p:nvPr userDrawn="1"/>
          </p:nvSpPr>
          <p:spPr bwMode="auto">
            <a:xfrm>
              <a:off x="422896" y="1237296"/>
              <a:ext cx="548640" cy="548640"/>
            </a:xfrm>
            <a:prstGeom prst="rect">
              <a:avLst/>
            </a:prstGeom>
            <a:solidFill>
              <a:schemeClr val="accent1"/>
            </a:solidFill>
            <a:ln w="9525" cap="flat" cmpd="sng" algn="ctr">
              <a:noFill/>
              <a:prstDash val="solid"/>
              <a:round/>
              <a:headEnd type="none" w="med" len="med"/>
              <a:tailEnd type="none" w="med" len="med"/>
            </a:ln>
            <a:effectLst/>
          </p:spPr>
          <p:txBody>
            <a:bodyPr vert="horz" wrap="none" lIns="0" tIns="0" rIns="0" bIns="0" numCol="1" rtlCol="0" anchor="ctr" anchorCtr="0" compatLnSpc="1">
              <a:prstTxWarp prst="textNoShape">
                <a:avLst/>
              </a:prstTxWarp>
              <a:noAutofit/>
            </a:bodyPr>
            <a:lstStyle/>
            <a:p>
              <a:pPr algn="ctr" defTabSz="820583" eaLnBrk="0" fontAlgn="base" hangingPunct="0">
                <a:spcBef>
                  <a:spcPct val="20000"/>
                </a:spcBef>
                <a:spcAft>
                  <a:spcPct val="0"/>
                </a:spcAft>
                <a:buClr>
                  <a:srgbClr val="4F6228"/>
                </a:buClr>
                <a:buSzPct val="90000"/>
              </a:pPr>
              <a:endParaRPr lang="en-US" dirty="0">
                <a:solidFill>
                  <a:prstClr val="black"/>
                </a:solidFill>
              </a:endParaRPr>
            </a:p>
          </p:txBody>
        </p:sp>
        <p:sp>
          <p:nvSpPr>
            <p:cNvPr id="10" name="TextBox 9"/>
            <p:cNvSpPr txBox="1"/>
            <p:nvPr userDrawn="1"/>
          </p:nvSpPr>
          <p:spPr>
            <a:xfrm>
              <a:off x="396304" y="1222096"/>
              <a:ext cx="436627" cy="570172"/>
            </a:xfrm>
            <a:prstGeom prst="rect">
              <a:avLst/>
            </a:prstGeom>
            <a:noFill/>
          </p:spPr>
          <p:txBody>
            <a:bodyPr wrap="none" lIns="82058" tIns="41029" rIns="82058" bIns="41029" rtlCol="0">
              <a:spAutoFit/>
            </a:bodyPr>
            <a:lstStyle/>
            <a:p>
              <a:pPr eaLnBrk="0" fontAlgn="base" hangingPunct="0">
                <a:spcBef>
                  <a:spcPts val="100"/>
                </a:spcBef>
                <a:spcAft>
                  <a:spcPct val="0"/>
                </a:spcAft>
              </a:pPr>
              <a:r>
                <a:rPr lang="en-US" sz="1000" b="1" dirty="0" smtClean="0">
                  <a:solidFill>
                    <a:prstClr val="white"/>
                  </a:solidFill>
                </a:rPr>
                <a:t>R 79 </a:t>
              </a:r>
              <a:endParaRPr lang="en-US" sz="1000" b="1" dirty="0">
                <a:solidFill>
                  <a:prstClr val="white"/>
                </a:solidFill>
              </a:endParaRPr>
            </a:p>
            <a:p>
              <a:pPr eaLnBrk="0" fontAlgn="base" hangingPunct="0">
                <a:spcBef>
                  <a:spcPts val="100"/>
                </a:spcBef>
                <a:spcAft>
                  <a:spcPct val="0"/>
                </a:spcAft>
              </a:pPr>
              <a:r>
                <a:rPr lang="en-US" sz="1000" b="1" dirty="0" smtClean="0">
                  <a:solidFill>
                    <a:prstClr val="white"/>
                  </a:solidFill>
                </a:rPr>
                <a:t>G 98</a:t>
              </a:r>
              <a:endParaRPr lang="en-US" sz="1000" b="1" dirty="0">
                <a:solidFill>
                  <a:prstClr val="white"/>
                </a:solidFill>
              </a:endParaRPr>
            </a:p>
            <a:p>
              <a:pPr eaLnBrk="0" fontAlgn="base" hangingPunct="0">
                <a:spcBef>
                  <a:spcPts val="100"/>
                </a:spcBef>
                <a:spcAft>
                  <a:spcPct val="0"/>
                </a:spcAft>
              </a:pPr>
              <a:r>
                <a:rPr lang="en-US" sz="1000" b="1" dirty="0" smtClean="0">
                  <a:solidFill>
                    <a:prstClr val="white"/>
                  </a:solidFill>
                </a:rPr>
                <a:t>B 40</a:t>
              </a:r>
              <a:endParaRPr lang="en-US" sz="1000" b="1" dirty="0">
                <a:solidFill>
                  <a:prstClr val="white"/>
                </a:solidFill>
              </a:endParaRPr>
            </a:p>
          </p:txBody>
        </p:sp>
      </p:grpSp>
      <p:grpSp>
        <p:nvGrpSpPr>
          <p:cNvPr id="11" name="Group 10"/>
          <p:cNvGrpSpPr/>
          <p:nvPr userDrawn="1"/>
        </p:nvGrpSpPr>
        <p:grpSpPr>
          <a:xfrm>
            <a:off x="-725061" y="1113661"/>
            <a:ext cx="565201" cy="570172"/>
            <a:chOff x="1904194" y="1222096"/>
            <a:chExt cx="565201" cy="570172"/>
          </a:xfrm>
        </p:grpSpPr>
        <p:sp>
          <p:nvSpPr>
            <p:cNvPr id="12" name="Rectangle 11"/>
            <p:cNvSpPr/>
            <p:nvPr userDrawn="1"/>
          </p:nvSpPr>
          <p:spPr bwMode="auto">
            <a:xfrm>
              <a:off x="1920755" y="1237296"/>
              <a:ext cx="548640" cy="548640"/>
            </a:xfrm>
            <a:prstGeom prst="rect">
              <a:avLst/>
            </a:prstGeom>
            <a:solidFill>
              <a:schemeClr val="accent2"/>
            </a:solidFill>
            <a:ln w="9525" cap="flat" cmpd="sng" algn="ctr">
              <a:noFill/>
              <a:prstDash val="solid"/>
              <a:round/>
              <a:headEnd type="none" w="med" len="med"/>
              <a:tailEnd type="none" w="med" len="med"/>
            </a:ln>
            <a:effectLst/>
          </p:spPr>
          <p:txBody>
            <a:bodyPr vert="horz" wrap="none" lIns="0" tIns="0" rIns="0" bIns="0" numCol="1" rtlCol="0" anchor="ctr" anchorCtr="0" compatLnSpc="1">
              <a:prstTxWarp prst="textNoShape">
                <a:avLst/>
              </a:prstTxWarp>
              <a:noAutofit/>
            </a:bodyPr>
            <a:lstStyle/>
            <a:p>
              <a:pPr algn="ctr" defTabSz="820583" eaLnBrk="0" fontAlgn="base" hangingPunct="0">
                <a:spcBef>
                  <a:spcPct val="20000"/>
                </a:spcBef>
                <a:spcAft>
                  <a:spcPct val="0"/>
                </a:spcAft>
                <a:buClr>
                  <a:srgbClr val="4F6228"/>
                </a:buClr>
                <a:buSzPct val="90000"/>
              </a:pPr>
              <a:endParaRPr lang="en-US" dirty="0">
                <a:solidFill>
                  <a:prstClr val="black"/>
                </a:solidFill>
              </a:endParaRPr>
            </a:p>
          </p:txBody>
        </p:sp>
        <p:sp>
          <p:nvSpPr>
            <p:cNvPr id="13" name="TextBox 12"/>
            <p:cNvSpPr txBox="1"/>
            <p:nvPr userDrawn="1"/>
          </p:nvSpPr>
          <p:spPr>
            <a:xfrm>
              <a:off x="1904194" y="1222096"/>
              <a:ext cx="502349" cy="570172"/>
            </a:xfrm>
            <a:prstGeom prst="rect">
              <a:avLst/>
            </a:prstGeom>
            <a:noFill/>
          </p:spPr>
          <p:txBody>
            <a:bodyPr wrap="none" lIns="82058" tIns="41029" rIns="82058" bIns="41029" rtlCol="0">
              <a:spAutoFit/>
            </a:bodyPr>
            <a:lstStyle/>
            <a:p>
              <a:pPr eaLnBrk="0" fontAlgn="base" hangingPunct="0">
                <a:spcBef>
                  <a:spcPts val="100"/>
                </a:spcBef>
                <a:spcAft>
                  <a:spcPct val="0"/>
                </a:spcAft>
              </a:pPr>
              <a:r>
                <a:rPr lang="en-US" sz="1000" b="1" dirty="0" smtClean="0">
                  <a:solidFill>
                    <a:prstClr val="white"/>
                  </a:solidFill>
                </a:rPr>
                <a:t>R 228 </a:t>
              </a:r>
              <a:endParaRPr lang="en-US" sz="1000" b="1" dirty="0">
                <a:solidFill>
                  <a:prstClr val="white"/>
                </a:solidFill>
              </a:endParaRPr>
            </a:p>
            <a:p>
              <a:pPr eaLnBrk="0" fontAlgn="base" hangingPunct="0">
                <a:spcBef>
                  <a:spcPts val="100"/>
                </a:spcBef>
                <a:spcAft>
                  <a:spcPct val="0"/>
                </a:spcAft>
              </a:pPr>
              <a:r>
                <a:rPr lang="en-US" sz="1000" b="1" dirty="0" smtClean="0">
                  <a:solidFill>
                    <a:prstClr val="white"/>
                  </a:solidFill>
                </a:rPr>
                <a:t>G 108 </a:t>
              </a:r>
              <a:endParaRPr lang="en-US" sz="1000" b="1" dirty="0">
                <a:solidFill>
                  <a:prstClr val="white"/>
                </a:solidFill>
              </a:endParaRPr>
            </a:p>
            <a:p>
              <a:pPr eaLnBrk="0" fontAlgn="base" hangingPunct="0">
                <a:spcBef>
                  <a:spcPts val="100"/>
                </a:spcBef>
                <a:spcAft>
                  <a:spcPct val="0"/>
                </a:spcAft>
              </a:pPr>
              <a:r>
                <a:rPr lang="en-US" sz="1000" b="1" dirty="0" smtClean="0">
                  <a:solidFill>
                    <a:prstClr val="white"/>
                  </a:solidFill>
                </a:rPr>
                <a:t>B 10 </a:t>
              </a:r>
              <a:endParaRPr lang="en-US" sz="1000" b="1" dirty="0">
                <a:solidFill>
                  <a:prstClr val="white"/>
                </a:solidFill>
              </a:endParaRPr>
            </a:p>
          </p:txBody>
        </p:sp>
      </p:grpSp>
      <p:grpSp>
        <p:nvGrpSpPr>
          <p:cNvPr id="14" name="Group 13"/>
          <p:cNvGrpSpPr/>
          <p:nvPr userDrawn="1"/>
        </p:nvGrpSpPr>
        <p:grpSpPr>
          <a:xfrm>
            <a:off x="-725061" y="1872196"/>
            <a:ext cx="585064" cy="570172"/>
            <a:chOff x="3382190" y="1222096"/>
            <a:chExt cx="585064" cy="570172"/>
          </a:xfrm>
        </p:grpSpPr>
        <p:sp>
          <p:nvSpPr>
            <p:cNvPr id="15" name="Rectangle 14"/>
            <p:cNvSpPr/>
            <p:nvPr userDrawn="1"/>
          </p:nvSpPr>
          <p:spPr bwMode="auto">
            <a:xfrm>
              <a:off x="3418614" y="1230899"/>
              <a:ext cx="548640" cy="548640"/>
            </a:xfrm>
            <a:prstGeom prst="rect">
              <a:avLst/>
            </a:prstGeom>
            <a:solidFill>
              <a:schemeClr val="accent3"/>
            </a:solidFill>
            <a:ln w="9525" cap="flat" cmpd="sng" algn="ctr">
              <a:noFill/>
              <a:prstDash val="solid"/>
              <a:round/>
              <a:headEnd type="none" w="med" len="med"/>
              <a:tailEnd type="none" w="med" len="med"/>
            </a:ln>
            <a:effectLst/>
          </p:spPr>
          <p:txBody>
            <a:bodyPr vert="horz" wrap="none" lIns="0" tIns="0" rIns="0" bIns="0" numCol="1" rtlCol="0" anchor="ctr" anchorCtr="0" compatLnSpc="1">
              <a:prstTxWarp prst="textNoShape">
                <a:avLst/>
              </a:prstTxWarp>
              <a:noAutofit/>
            </a:bodyPr>
            <a:lstStyle/>
            <a:p>
              <a:pPr algn="ctr" defTabSz="820583" eaLnBrk="0" fontAlgn="base" hangingPunct="0">
                <a:spcBef>
                  <a:spcPct val="20000"/>
                </a:spcBef>
                <a:spcAft>
                  <a:spcPct val="0"/>
                </a:spcAft>
                <a:buClr>
                  <a:srgbClr val="4F6228"/>
                </a:buClr>
                <a:buSzPct val="90000"/>
              </a:pPr>
              <a:endParaRPr lang="en-US" dirty="0">
                <a:solidFill>
                  <a:prstClr val="black"/>
                </a:solidFill>
              </a:endParaRPr>
            </a:p>
          </p:txBody>
        </p:sp>
        <p:sp>
          <p:nvSpPr>
            <p:cNvPr id="16" name="TextBox 15"/>
            <p:cNvSpPr txBox="1"/>
            <p:nvPr userDrawn="1"/>
          </p:nvSpPr>
          <p:spPr>
            <a:xfrm>
              <a:off x="3382190" y="1222096"/>
              <a:ext cx="473495" cy="570172"/>
            </a:xfrm>
            <a:prstGeom prst="rect">
              <a:avLst/>
            </a:prstGeom>
            <a:noFill/>
          </p:spPr>
          <p:txBody>
            <a:bodyPr wrap="none" lIns="82058" tIns="41029" rIns="82058" bIns="41029" rtlCol="0">
              <a:spAutoFit/>
            </a:bodyPr>
            <a:lstStyle/>
            <a:p>
              <a:pPr eaLnBrk="0" fontAlgn="base" hangingPunct="0">
                <a:spcBef>
                  <a:spcPts val="100"/>
                </a:spcBef>
                <a:spcAft>
                  <a:spcPct val="0"/>
                </a:spcAft>
              </a:pPr>
              <a:r>
                <a:rPr lang="en-US" sz="1000" b="1" dirty="0" smtClean="0">
                  <a:solidFill>
                    <a:prstClr val="white"/>
                  </a:solidFill>
                </a:rPr>
                <a:t>R 0 </a:t>
              </a:r>
              <a:endParaRPr lang="en-US" sz="1000" b="1" dirty="0">
                <a:solidFill>
                  <a:prstClr val="white"/>
                </a:solidFill>
              </a:endParaRPr>
            </a:p>
            <a:p>
              <a:pPr eaLnBrk="0" fontAlgn="base" hangingPunct="0">
                <a:spcBef>
                  <a:spcPts val="100"/>
                </a:spcBef>
                <a:spcAft>
                  <a:spcPct val="0"/>
                </a:spcAft>
              </a:pPr>
              <a:r>
                <a:rPr lang="en-US" sz="1000" b="1" dirty="0">
                  <a:solidFill>
                    <a:prstClr val="white"/>
                  </a:solidFill>
                </a:rPr>
                <a:t>G </a:t>
              </a:r>
              <a:r>
                <a:rPr lang="en-US" sz="1000" b="1" dirty="0" smtClean="0">
                  <a:solidFill>
                    <a:prstClr val="white"/>
                  </a:solidFill>
                </a:rPr>
                <a:t>176</a:t>
              </a:r>
              <a:endParaRPr lang="en-US" sz="1000" b="1" dirty="0">
                <a:solidFill>
                  <a:prstClr val="white"/>
                </a:solidFill>
              </a:endParaRPr>
            </a:p>
            <a:p>
              <a:pPr eaLnBrk="0" fontAlgn="base" hangingPunct="0">
                <a:spcBef>
                  <a:spcPts val="100"/>
                </a:spcBef>
                <a:spcAft>
                  <a:spcPct val="0"/>
                </a:spcAft>
              </a:pPr>
              <a:r>
                <a:rPr lang="en-US" sz="1000" b="1" dirty="0" smtClean="0">
                  <a:solidFill>
                    <a:prstClr val="white"/>
                  </a:solidFill>
                </a:rPr>
                <a:t>B 240</a:t>
              </a:r>
              <a:endParaRPr lang="en-US" sz="1000" b="1" dirty="0">
                <a:solidFill>
                  <a:prstClr val="white"/>
                </a:solidFill>
              </a:endParaRPr>
            </a:p>
          </p:txBody>
        </p:sp>
      </p:grpSp>
      <p:grpSp>
        <p:nvGrpSpPr>
          <p:cNvPr id="17" name="Group 16"/>
          <p:cNvGrpSpPr/>
          <p:nvPr userDrawn="1"/>
        </p:nvGrpSpPr>
        <p:grpSpPr>
          <a:xfrm>
            <a:off x="-725061" y="2630731"/>
            <a:ext cx="564907" cy="570172"/>
            <a:chOff x="4890595" y="1222096"/>
            <a:chExt cx="564907" cy="570172"/>
          </a:xfrm>
        </p:grpSpPr>
        <p:sp>
          <p:nvSpPr>
            <p:cNvPr id="18" name="Rectangle 17"/>
            <p:cNvSpPr/>
            <p:nvPr userDrawn="1"/>
          </p:nvSpPr>
          <p:spPr bwMode="auto">
            <a:xfrm>
              <a:off x="4906862" y="1237296"/>
              <a:ext cx="548640" cy="548640"/>
            </a:xfrm>
            <a:prstGeom prst="rect">
              <a:avLst/>
            </a:prstGeom>
            <a:solidFill>
              <a:schemeClr val="accent4"/>
            </a:solidFill>
            <a:ln w="9525" cap="flat" cmpd="sng" algn="ctr">
              <a:noFill/>
              <a:prstDash val="solid"/>
              <a:round/>
              <a:headEnd type="none" w="med" len="med"/>
              <a:tailEnd type="none" w="med" len="med"/>
            </a:ln>
            <a:effectLst/>
          </p:spPr>
          <p:txBody>
            <a:bodyPr vert="horz" wrap="none" lIns="0" tIns="0" rIns="0" bIns="0" numCol="1" rtlCol="0" anchor="ctr" anchorCtr="0" compatLnSpc="1">
              <a:prstTxWarp prst="textNoShape">
                <a:avLst/>
              </a:prstTxWarp>
              <a:noAutofit/>
            </a:bodyPr>
            <a:lstStyle/>
            <a:p>
              <a:pPr algn="ctr" defTabSz="820583" eaLnBrk="0" fontAlgn="base" hangingPunct="0">
                <a:spcBef>
                  <a:spcPct val="20000"/>
                </a:spcBef>
                <a:spcAft>
                  <a:spcPct val="0"/>
                </a:spcAft>
                <a:buClr>
                  <a:srgbClr val="4F6228"/>
                </a:buClr>
                <a:buSzPct val="90000"/>
              </a:pPr>
              <a:endParaRPr lang="en-US" dirty="0">
                <a:solidFill>
                  <a:prstClr val="black"/>
                </a:solidFill>
              </a:endParaRPr>
            </a:p>
          </p:txBody>
        </p:sp>
        <p:sp>
          <p:nvSpPr>
            <p:cNvPr id="19" name="TextBox 18"/>
            <p:cNvSpPr txBox="1"/>
            <p:nvPr userDrawn="1"/>
          </p:nvSpPr>
          <p:spPr>
            <a:xfrm>
              <a:off x="4890595" y="1222096"/>
              <a:ext cx="492731" cy="570172"/>
            </a:xfrm>
            <a:prstGeom prst="rect">
              <a:avLst/>
            </a:prstGeom>
            <a:noFill/>
          </p:spPr>
          <p:txBody>
            <a:bodyPr wrap="none" lIns="82058" tIns="41029" rIns="82058" bIns="41029" rtlCol="0">
              <a:spAutoFit/>
            </a:bodyPr>
            <a:lstStyle/>
            <a:p>
              <a:pPr eaLnBrk="0" fontAlgn="base" hangingPunct="0">
                <a:spcBef>
                  <a:spcPts val="100"/>
                </a:spcBef>
                <a:spcAft>
                  <a:spcPct val="0"/>
                </a:spcAft>
              </a:pPr>
              <a:r>
                <a:rPr lang="en-US" sz="1000" b="1" dirty="0" smtClean="0">
                  <a:solidFill>
                    <a:prstClr val="white"/>
                  </a:solidFill>
                </a:rPr>
                <a:t>R 128 </a:t>
              </a:r>
              <a:endParaRPr lang="en-US" sz="1000" b="1" dirty="0">
                <a:solidFill>
                  <a:prstClr val="white"/>
                </a:solidFill>
              </a:endParaRPr>
            </a:p>
            <a:p>
              <a:pPr eaLnBrk="0" fontAlgn="base" hangingPunct="0">
                <a:spcBef>
                  <a:spcPts val="100"/>
                </a:spcBef>
                <a:spcAft>
                  <a:spcPct val="0"/>
                </a:spcAft>
              </a:pPr>
              <a:r>
                <a:rPr lang="en-US" sz="1000" b="1" dirty="0">
                  <a:solidFill>
                    <a:prstClr val="white"/>
                  </a:solidFill>
                </a:rPr>
                <a:t>G </a:t>
              </a:r>
              <a:r>
                <a:rPr lang="en-US" sz="1000" b="1" dirty="0" smtClean="0">
                  <a:solidFill>
                    <a:prstClr val="white"/>
                  </a:solidFill>
                </a:rPr>
                <a:t>100</a:t>
              </a:r>
              <a:endParaRPr lang="en-US" sz="1000" b="1" dirty="0">
                <a:solidFill>
                  <a:prstClr val="white"/>
                </a:solidFill>
              </a:endParaRPr>
            </a:p>
            <a:p>
              <a:pPr eaLnBrk="0" fontAlgn="base" hangingPunct="0">
                <a:spcBef>
                  <a:spcPts val="100"/>
                </a:spcBef>
                <a:spcAft>
                  <a:spcPct val="0"/>
                </a:spcAft>
              </a:pPr>
              <a:r>
                <a:rPr lang="en-US" sz="1000" b="1" dirty="0" smtClean="0">
                  <a:solidFill>
                    <a:prstClr val="white"/>
                  </a:solidFill>
                </a:rPr>
                <a:t>B 162</a:t>
              </a:r>
              <a:endParaRPr lang="en-US" sz="1000" b="1" dirty="0">
                <a:solidFill>
                  <a:prstClr val="white"/>
                </a:solidFill>
              </a:endParaRPr>
            </a:p>
          </p:txBody>
        </p:sp>
      </p:grpSp>
      <p:grpSp>
        <p:nvGrpSpPr>
          <p:cNvPr id="20" name="Group 19"/>
          <p:cNvGrpSpPr/>
          <p:nvPr userDrawn="1"/>
        </p:nvGrpSpPr>
        <p:grpSpPr>
          <a:xfrm>
            <a:off x="-725061" y="3389266"/>
            <a:ext cx="548640" cy="570172"/>
            <a:chOff x="6224351" y="1222096"/>
            <a:chExt cx="548640" cy="570172"/>
          </a:xfrm>
        </p:grpSpPr>
        <p:sp>
          <p:nvSpPr>
            <p:cNvPr id="21" name="Rectangle 20"/>
            <p:cNvSpPr/>
            <p:nvPr userDrawn="1"/>
          </p:nvSpPr>
          <p:spPr bwMode="auto">
            <a:xfrm>
              <a:off x="6224351" y="1237296"/>
              <a:ext cx="548640" cy="548640"/>
            </a:xfrm>
            <a:prstGeom prst="rect">
              <a:avLst/>
            </a:prstGeom>
            <a:solidFill>
              <a:schemeClr val="accent5"/>
            </a:solidFill>
            <a:ln w="9525" cap="flat" cmpd="sng" algn="ctr">
              <a:noFill/>
              <a:prstDash val="solid"/>
              <a:round/>
              <a:headEnd type="none" w="med" len="med"/>
              <a:tailEnd type="none" w="med" len="med"/>
            </a:ln>
            <a:effectLst/>
          </p:spPr>
          <p:txBody>
            <a:bodyPr vert="horz" wrap="none" lIns="0" tIns="0" rIns="0" bIns="0" numCol="1" rtlCol="0" anchor="ctr" anchorCtr="0" compatLnSpc="1">
              <a:prstTxWarp prst="textNoShape">
                <a:avLst/>
              </a:prstTxWarp>
              <a:noAutofit/>
            </a:bodyPr>
            <a:lstStyle/>
            <a:p>
              <a:pPr algn="ctr" defTabSz="820583" eaLnBrk="0" fontAlgn="base" hangingPunct="0">
                <a:spcBef>
                  <a:spcPct val="20000"/>
                </a:spcBef>
                <a:spcAft>
                  <a:spcPct val="0"/>
                </a:spcAft>
                <a:buClr>
                  <a:srgbClr val="4F6228"/>
                </a:buClr>
                <a:buSzPct val="90000"/>
              </a:pPr>
              <a:endParaRPr lang="en-US" dirty="0">
                <a:solidFill>
                  <a:prstClr val="black"/>
                </a:solidFill>
              </a:endParaRPr>
            </a:p>
          </p:txBody>
        </p:sp>
        <p:sp>
          <p:nvSpPr>
            <p:cNvPr id="22" name="TextBox 21"/>
            <p:cNvSpPr txBox="1"/>
            <p:nvPr userDrawn="1"/>
          </p:nvSpPr>
          <p:spPr>
            <a:xfrm>
              <a:off x="6229276" y="1222096"/>
              <a:ext cx="492731" cy="570172"/>
            </a:xfrm>
            <a:prstGeom prst="rect">
              <a:avLst/>
            </a:prstGeom>
            <a:noFill/>
          </p:spPr>
          <p:txBody>
            <a:bodyPr wrap="none" lIns="82058" tIns="41029" rIns="82058" bIns="41029" rtlCol="0">
              <a:spAutoFit/>
            </a:bodyPr>
            <a:lstStyle/>
            <a:p>
              <a:pPr eaLnBrk="0" fontAlgn="base" hangingPunct="0">
                <a:spcBef>
                  <a:spcPts val="100"/>
                </a:spcBef>
                <a:spcAft>
                  <a:spcPct val="0"/>
                </a:spcAft>
              </a:pPr>
              <a:r>
                <a:rPr lang="en-US" sz="1000" b="1" dirty="0" smtClean="0">
                  <a:solidFill>
                    <a:prstClr val="white"/>
                  </a:solidFill>
                </a:rPr>
                <a:t>R 255 </a:t>
              </a:r>
              <a:endParaRPr lang="en-US" sz="1000" b="1" dirty="0">
                <a:solidFill>
                  <a:prstClr val="white"/>
                </a:solidFill>
              </a:endParaRPr>
            </a:p>
            <a:p>
              <a:pPr eaLnBrk="0" fontAlgn="base" hangingPunct="0">
                <a:spcBef>
                  <a:spcPts val="100"/>
                </a:spcBef>
                <a:spcAft>
                  <a:spcPct val="0"/>
                </a:spcAft>
              </a:pPr>
              <a:r>
                <a:rPr lang="en-US" sz="1000" b="1" dirty="0">
                  <a:solidFill>
                    <a:prstClr val="white"/>
                  </a:solidFill>
                </a:rPr>
                <a:t>G </a:t>
              </a:r>
              <a:r>
                <a:rPr lang="en-US" sz="1000" b="1" dirty="0" smtClean="0">
                  <a:solidFill>
                    <a:prstClr val="white"/>
                  </a:solidFill>
                </a:rPr>
                <a:t>0</a:t>
              </a:r>
              <a:endParaRPr lang="en-US" sz="1000" b="1" dirty="0">
                <a:solidFill>
                  <a:prstClr val="white"/>
                </a:solidFill>
              </a:endParaRPr>
            </a:p>
            <a:p>
              <a:pPr eaLnBrk="0" fontAlgn="base" hangingPunct="0">
                <a:spcBef>
                  <a:spcPts val="100"/>
                </a:spcBef>
                <a:spcAft>
                  <a:spcPct val="0"/>
                </a:spcAft>
              </a:pPr>
              <a:r>
                <a:rPr lang="en-US" sz="1000" b="1" dirty="0">
                  <a:solidFill>
                    <a:prstClr val="white"/>
                  </a:solidFill>
                </a:rPr>
                <a:t>B </a:t>
              </a:r>
              <a:r>
                <a:rPr lang="en-US" sz="1000" b="1" dirty="0" smtClean="0">
                  <a:solidFill>
                    <a:prstClr val="white"/>
                  </a:solidFill>
                </a:rPr>
                <a:t>0</a:t>
              </a:r>
              <a:endParaRPr lang="en-US" sz="1000" b="1" dirty="0">
                <a:solidFill>
                  <a:prstClr val="white"/>
                </a:solidFill>
              </a:endParaRPr>
            </a:p>
          </p:txBody>
        </p:sp>
      </p:grpSp>
      <p:grpSp>
        <p:nvGrpSpPr>
          <p:cNvPr id="23" name="Group 22"/>
          <p:cNvGrpSpPr/>
          <p:nvPr userDrawn="1"/>
        </p:nvGrpSpPr>
        <p:grpSpPr>
          <a:xfrm>
            <a:off x="-725061" y="4147801"/>
            <a:ext cx="559160" cy="570172"/>
            <a:chOff x="7641110" y="1222096"/>
            <a:chExt cx="559160" cy="570172"/>
          </a:xfrm>
        </p:grpSpPr>
        <p:sp>
          <p:nvSpPr>
            <p:cNvPr id="24" name="Rectangle 23"/>
            <p:cNvSpPr/>
            <p:nvPr userDrawn="1"/>
          </p:nvSpPr>
          <p:spPr bwMode="auto">
            <a:xfrm>
              <a:off x="7651630" y="1237296"/>
              <a:ext cx="548640" cy="548640"/>
            </a:xfrm>
            <a:prstGeom prst="rect">
              <a:avLst/>
            </a:prstGeom>
            <a:solidFill>
              <a:schemeClr val="accent6"/>
            </a:solidFill>
            <a:ln w="9525" cap="flat" cmpd="sng" algn="ctr">
              <a:noFill/>
              <a:prstDash val="solid"/>
              <a:round/>
              <a:headEnd type="none" w="med" len="med"/>
              <a:tailEnd type="none" w="med" len="med"/>
            </a:ln>
            <a:effectLst/>
          </p:spPr>
          <p:txBody>
            <a:bodyPr vert="horz" wrap="none" lIns="0" tIns="0" rIns="0" bIns="0" numCol="1" rtlCol="0" anchor="ctr" anchorCtr="0" compatLnSpc="1">
              <a:prstTxWarp prst="textNoShape">
                <a:avLst/>
              </a:prstTxWarp>
              <a:noAutofit/>
            </a:bodyPr>
            <a:lstStyle/>
            <a:p>
              <a:pPr algn="ctr" defTabSz="820583" eaLnBrk="0" fontAlgn="base" hangingPunct="0">
                <a:spcBef>
                  <a:spcPct val="20000"/>
                </a:spcBef>
                <a:spcAft>
                  <a:spcPct val="0"/>
                </a:spcAft>
                <a:buClr>
                  <a:srgbClr val="4F6228"/>
                </a:buClr>
                <a:buSzPct val="90000"/>
              </a:pPr>
              <a:endParaRPr lang="en-US" dirty="0">
                <a:solidFill>
                  <a:prstClr val="black"/>
                </a:solidFill>
              </a:endParaRPr>
            </a:p>
          </p:txBody>
        </p:sp>
        <p:sp>
          <p:nvSpPr>
            <p:cNvPr id="25" name="TextBox 24"/>
            <p:cNvSpPr txBox="1"/>
            <p:nvPr userDrawn="1"/>
          </p:nvSpPr>
          <p:spPr>
            <a:xfrm>
              <a:off x="7641110" y="1222096"/>
              <a:ext cx="492731" cy="570172"/>
            </a:xfrm>
            <a:prstGeom prst="rect">
              <a:avLst/>
            </a:prstGeom>
            <a:noFill/>
          </p:spPr>
          <p:txBody>
            <a:bodyPr wrap="none" lIns="82058" tIns="41029" rIns="82058" bIns="41029" rtlCol="0">
              <a:spAutoFit/>
            </a:bodyPr>
            <a:lstStyle/>
            <a:p>
              <a:pPr eaLnBrk="0" fontAlgn="base" hangingPunct="0">
                <a:spcBef>
                  <a:spcPts val="100"/>
                </a:spcBef>
                <a:spcAft>
                  <a:spcPct val="0"/>
                </a:spcAft>
              </a:pPr>
              <a:r>
                <a:rPr lang="en-US" sz="1000" b="1" dirty="0" smtClean="0">
                  <a:solidFill>
                    <a:prstClr val="white"/>
                  </a:solidFill>
                </a:rPr>
                <a:t>R 152 </a:t>
              </a:r>
              <a:endParaRPr lang="en-US" sz="1000" b="1" dirty="0">
                <a:solidFill>
                  <a:prstClr val="white"/>
                </a:solidFill>
              </a:endParaRPr>
            </a:p>
            <a:p>
              <a:pPr eaLnBrk="0" fontAlgn="base" hangingPunct="0">
                <a:spcBef>
                  <a:spcPts val="100"/>
                </a:spcBef>
                <a:spcAft>
                  <a:spcPct val="0"/>
                </a:spcAft>
              </a:pPr>
              <a:r>
                <a:rPr lang="en-US" sz="1000" b="1" dirty="0">
                  <a:solidFill>
                    <a:prstClr val="white"/>
                  </a:solidFill>
                </a:rPr>
                <a:t>G </a:t>
              </a:r>
              <a:r>
                <a:rPr lang="en-US" sz="1000" b="1" dirty="0" smtClean="0">
                  <a:solidFill>
                    <a:prstClr val="white"/>
                  </a:solidFill>
                </a:rPr>
                <a:t>182</a:t>
              </a:r>
              <a:endParaRPr lang="en-US" sz="1000" b="1" dirty="0">
                <a:solidFill>
                  <a:prstClr val="white"/>
                </a:solidFill>
              </a:endParaRPr>
            </a:p>
            <a:p>
              <a:pPr eaLnBrk="0" fontAlgn="base" hangingPunct="0">
                <a:spcBef>
                  <a:spcPts val="100"/>
                </a:spcBef>
                <a:spcAft>
                  <a:spcPct val="0"/>
                </a:spcAft>
              </a:pPr>
              <a:r>
                <a:rPr lang="en-US" sz="1000" b="1" dirty="0" smtClean="0">
                  <a:solidFill>
                    <a:prstClr val="white"/>
                  </a:solidFill>
                </a:rPr>
                <a:t>B 84</a:t>
              </a:r>
              <a:endParaRPr lang="en-US" sz="1000" b="1" dirty="0">
                <a:solidFill>
                  <a:prstClr val="white"/>
                </a:solidFill>
              </a:endParaRPr>
            </a:p>
          </p:txBody>
        </p:sp>
      </p:grpSp>
      <p:grpSp>
        <p:nvGrpSpPr>
          <p:cNvPr id="26" name="Group 25"/>
          <p:cNvGrpSpPr/>
          <p:nvPr userDrawn="1"/>
        </p:nvGrpSpPr>
        <p:grpSpPr>
          <a:xfrm>
            <a:off x="-725061" y="4906336"/>
            <a:ext cx="559160" cy="570172"/>
            <a:chOff x="-704589" y="4893773"/>
            <a:chExt cx="559160" cy="570172"/>
          </a:xfrm>
        </p:grpSpPr>
        <p:sp>
          <p:nvSpPr>
            <p:cNvPr id="27" name="Rectangle 26"/>
            <p:cNvSpPr/>
            <p:nvPr userDrawn="1"/>
          </p:nvSpPr>
          <p:spPr bwMode="auto">
            <a:xfrm>
              <a:off x="-694069" y="4908973"/>
              <a:ext cx="548640" cy="548640"/>
            </a:xfrm>
            <a:prstGeom prst="rect">
              <a:avLst/>
            </a:prstGeom>
            <a:solidFill>
              <a:schemeClr val="bg2"/>
            </a:solidFill>
            <a:ln w="9525" cap="flat" cmpd="sng" algn="ctr">
              <a:noFill/>
              <a:prstDash val="solid"/>
              <a:round/>
              <a:headEnd type="none" w="med" len="med"/>
              <a:tailEnd type="none" w="med" len="med"/>
            </a:ln>
            <a:effectLst/>
          </p:spPr>
          <p:txBody>
            <a:bodyPr vert="horz" wrap="none" lIns="0" tIns="0" rIns="0" bIns="0" numCol="1" rtlCol="0" anchor="ctr" anchorCtr="0" compatLnSpc="1">
              <a:prstTxWarp prst="textNoShape">
                <a:avLst/>
              </a:prstTxWarp>
              <a:noAutofit/>
            </a:bodyPr>
            <a:lstStyle/>
            <a:p>
              <a:pPr algn="ctr" defTabSz="820583" eaLnBrk="0" fontAlgn="base" hangingPunct="0">
                <a:spcBef>
                  <a:spcPct val="20000"/>
                </a:spcBef>
                <a:spcAft>
                  <a:spcPct val="0"/>
                </a:spcAft>
                <a:buClr>
                  <a:srgbClr val="4F6228"/>
                </a:buClr>
                <a:buSzPct val="90000"/>
              </a:pPr>
              <a:endParaRPr lang="en-US" dirty="0">
                <a:solidFill>
                  <a:prstClr val="black"/>
                </a:solidFill>
              </a:endParaRPr>
            </a:p>
          </p:txBody>
        </p:sp>
        <p:sp>
          <p:nvSpPr>
            <p:cNvPr id="28" name="TextBox 27"/>
            <p:cNvSpPr txBox="1"/>
            <p:nvPr userDrawn="1"/>
          </p:nvSpPr>
          <p:spPr>
            <a:xfrm>
              <a:off x="-704589" y="4893773"/>
              <a:ext cx="492731" cy="570172"/>
            </a:xfrm>
            <a:prstGeom prst="rect">
              <a:avLst/>
            </a:prstGeom>
            <a:noFill/>
          </p:spPr>
          <p:txBody>
            <a:bodyPr wrap="none" lIns="82058" tIns="41029" rIns="82058" bIns="41029" rtlCol="0">
              <a:spAutoFit/>
            </a:bodyPr>
            <a:lstStyle/>
            <a:p>
              <a:pPr eaLnBrk="0" fontAlgn="base" hangingPunct="0">
                <a:spcBef>
                  <a:spcPts val="100"/>
                </a:spcBef>
                <a:spcAft>
                  <a:spcPct val="0"/>
                </a:spcAft>
              </a:pPr>
              <a:r>
                <a:rPr lang="en-US" sz="1000" b="1" dirty="0" smtClean="0">
                  <a:solidFill>
                    <a:prstClr val="black"/>
                  </a:solidFill>
                </a:rPr>
                <a:t>R 238 </a:t>
              </a:r>
              <a:endParaRPr lang="en-US" sz="1000" b="1" dirty="0">
                <a:solidFill>
                  <a:prstClr val="black"/>
                </a:solidFill>
              </a:endParaRPr>
            </a:p>
            <a:p>
              <a:pPr eaLnBrk="0" fontAlgn="base" hangingPunct="0">
                <a:spcBef>
                  <a:spcPts val="100"/>
                </a:spcBef>
                <a:spcAft>
                  <a:spcPct val="0"/>
                </a:spcAft>
              </a:pPr>
              <a:r>
                <a:rPr lang="en-US" sz="1000" b="1" dirty="0">
                  <a:solidFill>
                    <a:prstClr val="black"/>
                  </a:solidFill>
                </a:rPr>
                <a:t>G </a:t>
              </a:r>
              <a:r>
                <a:rPr lang="en-US" sz="1000" b="1" dirty="0" smtClean="0">
                  <a:solidFill>
                    <a:prstClr val="black"/>
                  </a:solidFill>
                </a:rPr>
                <a:t>236</a:t>
              </a:r>
              <a:endParaRPr lang="en-US" sz="1000" b="1" dirty="0">
                <a:solidFill>
                  <a:prstClr val="black"/>
                </a:solidFill>
              </a:endParaRPr>
            </a:p>
            <a:p>
              <a:pPr eaLnBrk="0" fontAlgn="base" hangingPunct="0">
                <a:spcBef>
                  <a:spcPts val="100"/>
                </a:spcBef>
                <a:spcAft>
                  <a:spcPct val="0"/>
                </a:spcAft>
              </a:pPr>
              <a:r>
                <a:rPr lang="en-US" sz="1000" b="1" dirty="0">
                  <a:solidFill>
                    <a:prstClr val="black"/>
                  </a:solidFill>
                </a:rPr>
                <a:t>B </a:t>
              </a:r>
              <a:r>
                <a:rPr lang="en-US" sz="1000" b="1" dirty="0" smtClean="0">
                  <a:solidFill>
                    <a:prstClr val="black"/>
                  </a:solidFill>
                </a:rPr>
                <a:t>225 </a:t>
              </a:r>
              <a:endParaRPr lang="en-US" sz="1000" b="1" dirty="0">
                <a:solidFill>
                  <a:prstClr val="black"/>
                </a:solidFill>
              </a:endParaRPr>
            </a:p>
          </p:txBody>
        </p:sp>
      </p:grpSp>
      <p:grpSp>
        <p:nvGrpSpPr>
          <p:cNvPr id="29" name="Group 28"/>
          <p:cNvGrpSpPr/>
          <p:nvPr userDrawn="1"/>
        </p:nvGrpSpPr>
        <p:grpSpPr>
          <a:xfrm>
            <a:off x="-725061" y="5664872"/>
            <a:ext cx="559160" cy="570172"/>
            <a:chOff x="-725061" y="5664872"/>
            <a:chExt cx="559160" cy="570172"/>
          </a:xfrm>
        </p:grpSpPr>
        <p:sp>
          <p:nvSpPr>
            <p:cNvPr id="30" name="Rectangle 29"/>
            <p:cNvSpPr/>
            <p:nvPr userDrawn="1"/>
          </p:nvSpPr>
          <p:spPr bwMode="auto">
            <a:xfrm>
              <a:off x="-714541" y="5680072"/>
              <a:ext cx="548640" cy="548640"/>
            </a:xfrm>
            <a:prstGeom prst="rect">
              <a:avLst/>
            </a:prstGeom>
            <a:solidFill>
              <a:schemeClr val="tx2"/>
            </a:solidFill>
            <a:ln w="9525" cap="flat" cmpd="sng" algn="ctr">
              <a:noFill/>
              <a:prstDash val="solid"/>
              <a:round/>
              <a:headEnd type="none" w="med" len="med"/>
              <a:tailEnd type="none" w="med" len="med"/>
            </a:ln>
            <a:effectLst/>
          </p:spPr>
          <p:txBody>
            <a:bodyPr vert="horz" wrap="none" lIns="0" tIns="0" rIns="0" bIns="0" numCol="1" rtlCol="0" anchor="ctr" anchorCtr="0" compatLnSpc="1">
              <a:prstTxWarp prst="textNoShape">
                <a:avLst/>
              </a:prstTxWarp>
              <a:noAutofit/>
            </a:bodyPr>
            <a:lstStyle/>
            <a:p>
              <a:pPr algn="ctr" defTabSz="820583" eaLnBrk="0" fontAlgn="base" hangingPunct="0">
                <a:spcBef>
                  <a:spcPct val="20000"/>
                </a:spcBef>
                <a:spcAft>
                  <a:spcPct val="0"/>
                </a:spcAft>
                <a:buClr>
                  <a:srgbClr val="4F6228"/>
                </a:buClr>
                <a:buSzPct val="90000"/>
              </a:pPr>
              <a:endParaRPr lang="en-US" dirty="0">
                <a:solidFill>
                  <a:prstClr val="black"/>
                </a:solidFill>
              </a:endParaRPr>
            </a:p>
          </p:txBody>
        </p:sp>
        <p:sp>
          <p:nvSpPr>
            <p:cNvPr id="31" name="TextBox 30"/>
            <p:cNvSpPr txBox="1"/>
            <p:nvPr userDrawn="1"/>
          </p:nvSpPr>
          <p:spPr>
            <a:xfrm>
              <a:off x="-725061" y="5664872"/>
              <a:ext cx="463877" cy="570172"/>
            </a:xfrm>
            <a:prstGeom prst="rect">
              <a:avLst/>
            </a:prstGeom>
            <a:noFill/>
          </p:spPr>
          <p:txBody>
            <a:bodyPr wrap="none" lIns="82058" tIns="41029" rIns="82058" bIns="41029" rtlCol="0">
              <a:spAutoFit/>
            </a:bodyPr>
            <a:lstStyle/>
            <a:p>
              <a:pPr eaLnBrk="0" fontAlgn="base" hangingPunct="0">
                <a:spcBef>
                  <a:spcPts val="100"/>
                </a:spcBef>
                <a:spcAft>
                  <a:spcPct val="0"/>
                </a:spcAft>
              </a:pPr>
              <a:r>
                <a:rPr lang="en-US" sz="1000" b="1" dirty="0" smtClean="0">
                  <a:solidFill>
                    <a:prstClr val="white"/>
                  </a:solidFill>
                </a:rPr>
                <a:t>R 31 </a:t>
              </a:r>
              <a:endParaRPr lang="en-US" sz="1000" b="1" dirty="0">
                <a:solidFill>
                  <a:prstClr val="white"/>
                </a:solidFill>
              </a:endParaRPr>
            </a:p>
            <a:p>
              <a:pPr eaLnBrk="0" fontAlgn="base" hangingPunct="0">
                <a:spcBef>
                  <a:spcPts val="100"/>
                </a:spcBef>
                <a:spcAft>
                  <a:spcPct val="0"/>
                </a:spcAft>
              </a:pPr>
              <a:r>
                <a:rPr lang="en-US" sz="1000" b="1" dirty="0">
                  <a:solidFill>
                    <a:prstClr val="white"/>
                  </a:solidFill>
                </a:rPr>
                <a:t>G </a:t>
              </a:r>
              <a:r>
                <a:rPr lang="en-US" sz="1000" b="1" dirty="0" smtClean="0">
                  <a:solidFill>
                    <a:prstClr val="white"/>
                  </a:solidFill>
                </a:rPr>
                <a:t>73</a:t>
              </a:r>
              <a:endParaRPr lang="en-US" sz="1000" b="1" dirty="0">
                <a:solidFill>
                  <a:prstClr val="white"/>
                </a:solidFill>
              </a:endParaRPr>
            </a:p>
            <a:p>
              <a:pPr eaLnBrk="0" fontAlgn="base" hangingPunct="0">
                <a:spcBef>
                  <a:spcPts val="100"/>
                </a:spcBef>
                <a:spcAft>
                  <a:spcPct val="0"/>
                </a:spcAft>
              </a:pPr>
              <a:r>
                <a:rPr lang="en-US" sz="1000" b="1" dirty="0">
                  <a:solidFill>
                    <a:prstClr val="white"/>
                  </a:solidFill>
                </a:rPr>
                <a:t>B </a:t>
              </a:r>
              <a:r>
                <a:rPr lang="en-US" sz="1000" b="1" dirty="0" smtClean="0">
                  <a:solidFill>
                    <a:prstClr val="white"/>
                  </a:solidFill>
                </a:rPr>
                <a:t>125</a:t>
              </a:r>
              <a:endParaRPr lang="en-US" sz="1000" b="1" dirty="0">
                <a:solidFill>
                  <a:prstClr val="white"/>
                </a:solidFill>
              </a:endParaRPr>
            </a:p>
          </p:txBody>
        </p:sp>
      </p:grpSp>
    </p:spTree>
    <p:extLst>
      <p:ext uri="{BB962C8B-B14F-4D97-AF65-F5344CB8AC3E}">
        <p14:creationId xmlns:p14="http://schemas.microsoft.com/office/powerpoint/2010/main" val="2411949865"/>
      </p:ext>
    </p:extLst>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1520" y="692696"/>
            <a:ext cx="8229600" cy="1143000"/>
          </a:xfrm>
          <a:prstGeom prst="rect">
            <a:avLst/>
          </a:prstGeom>
        </p:spPr>
        <p:txBody>
          <a:bodyPr/>
          <a:lstStyle/>
          <a:p>
            <a:r>
              <a:rPr lang="en-US" smtClean="0"/>
              <a:t>Click to edit Master title style</a:t>
            </a:r>
            <a:endParaRPr lang="en-AU"/>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6A297A51-9832-4A2C-A790-69D3517CEE7A}" type="datetimeFigureOut">
              <a:rPr lang="en-AU" smtClean="0">
                <a:solidFill>
                  <a:prstClr val="black">
                    <a:tint val="75000"/>
                  </a:prstClr>
                </a:solidFill>
              </a:rPr>
              <a:pPr/>
              <a:t>6/03/2017</a:t>
            </a:fld>
            <a:endParaRPr lang="en-AU"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AU"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BBDAF11E-F71F-4BB1-83D4-B38CC5433EDF}" type="slidenum">
              <a:rPr lang="en-AU" smtClean="0">
                <a:solidFill>
                  <a:prstClr val="black">
                    <a:tint val="75000"/>
                  </a:prstClr>
                </a:solidFill>
              </a:rPr>
              <a:pPr/>
              <a:t>‹#›</a:t>
            </a:fld>
            <a:endParaRPr lang="en-AU" dirty="0">
              <a:solidFill>
                <a:prstClr val="black">
                  <a:tint val="75000"/>
                </a:prstClr>
              </a:solidFill>
            </a:endParaRPr>
          </a:p>
        </p:txBody>
      </p:sp>
    </p:spTree>
    <p:extLst>
      <p:ext uri="{BB962C8B-B14F-4D97-AF65-F5344CB8AC3E}">
        <p14:creationId xmlns:p14="http://schemas.microsoft.com/office/powerpoint/2010/main" val="3279548810"/>
      </p:ext>
    </p:extLst>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smtClean="0"/>
              <a:t>Click to edit Master title style</a:t>
            </a:r>
            <a:endParaRPr lang="en-AU"/>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A297A51-9832-4A2C-A790-69D3517CEE7A}" type="datetimeFigureOut">
              <a:rPr lang="en-AU" smtClean="0">
                <a:solidFill>
                  <a:prstClr val="black">
                    <a:tint val="75000"/>
                  </a:prstClr>
                </a:solidFill>
              </a:rPr>
              <a:pPr/>
              <a:t>6/03/2017</a:t>
            </a:fld>
            <a:endParaRPr lang="en-AU"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AU"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BBDAF11E-F71F-4BB1-83D4-B38CC5433EDF}" type="slidenum">
              <a:rPr lang="en-AU" smtClean="0">
                <a:solidFill>
                  <a:prstClr val="black">
                    <a:tint val="75000"/>
                  </a:prstClr>
                </a:solidFill>
              </a:rPr>
              <a:pPr/>
              <a:t>‹#›</a:t>
            </a:fld>
            <a:endParaRPr lang="en-AU" dirty="0">
              <a:solidFill>
                <a:prstClr val="black">
                  <a:tint val="75000"/>
                </a:prstClr>
              </a:solidFill>
            </a:endParaRPr>
          </a:p>
        </p:txBody>
      </p:sp>
    </p:spTree>
    <p:extLst>
      <p:ext uri="{BB962C8B-B14F-4D97-AF65-F5344CB8AC3E}">
        <p14:creationId xmlns:p14="http://schemas.microsoft.com/office/powerpoint/2010/main" val="856074119"/>
      </p:ext>
    </p:extLst>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251520" y="692696"/>
            <a:ext cx="8229600" cy="1143000"/>
          </a:xfrm>
          <a:prstGeom prst="rect">
            <a:avLst/>
          </a:prstGeom>
        </p:spPr>
        <p:txBody>
          <a:bodyPr/>
          <a:lstStyle/>
          <a:p>
            <a:r>
              <a:rPr lang="en-US" smtClean="0"/>
              <a:t>Click to edit Master title style</a:t>
            </a:r>
            <a:endParaRPr lang="en-AU"/>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Date Placeholder 4"/>
          <p:cNvSpPr>
            <a:spLocks noGrp="1"/>
          </p:cNvSpPr>
          <p:nvPr>
            <p:ph type="dt" sz="half" idx="10"/>
          </p:nvPr>
        </p:nvSpPr>
        <p:spPr/>
        <p:txBody>
          <a:bodyPr/>
          <a:lstStyle/>
          <a:p>
            <a:fld id="{6A297A51-9832-4A2C-A790-69D3517CEE7A}" type="datetimeFigureOut">
              <a:rPr lang="en-AU" smtClean="0">
                <a:solidFill>
                  <a:prstClr val="black">
                    <a:tint val="75000"/>
                  </a:prstClr>
                </a:solidFill>
              </a:rPr>
              <a:pPr/>
              <a:t>6/03/2017</a:t>
            </a:fld>
            <a:endParaRPr lang="en-AU"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AU"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BBDAF11E-F71F-4BB1-83D4-B38CC5433EDF}" type="slidenum">
              <a:rPr lang="en-AU" smtClean="0">
                <a:solidFill>
                  <a:prstClr val="black">
                    <a:tint val="75000"/>
                  </a:prstClr>
                </a:solidFill>
              </a:rPr>
              <a:pPr/>
              <a:t>‹#›</a:t>
            </a:fld>
            <a:endParaRPr lang="en-AU" dirty="0">
              <a:solidFill>
                <a:prstClr val="black">
                  <a:tint val="75000"/>
                </a:prstClr>
              </a:solidFill>
            </a:endParaRPr>
          </a:p>
        </p:txBody>
      </p:sp>
    </p:spTree>
    <p:extLst>
      <p:ext uri="{BB962C8B-B14F-4D97-AF65-F5344CB8AC3E}">
        <p14:creationId xmlns:p14="http://schemas.microsoft.com/office/powerpoint/2010/main" val="735836467"/>
      </p:ext>
    </p:extLst>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51520" y="692696"/>
            <a:ext cx="8229600" cy="1143000"/>
          </a:xfrm>
          <a:prstGeom prst="rect">
            <a:avLst/>
          </a:prstGeom>
        </p:spPr>
        <p:txBody>
          <a:bodyPr/>
          <a:lstStyle>
            <a:lvl1pPr>
              <a:defRPr/>
            </a:lvl1pPr>
          </a:lstStyle>
          <a:p>
            <a:r>
              <a:rPr lang="en-US" smtClean="0"/>
              <a:t>Click to edit Master title style</a:t>
            </a:r>
            <a:endParaRPr lang="en-AU"/>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7" name="Date Placeholder 6"/>
          <p:cNvSpPr>
            <a:spLocks noGrp="1"/>
          </p:cNvSpPr>
          <p:nvPr>
            <p:ph type="dt" sz="half" idx="10"/>
          </p:nvPr>
        </p:nvSpPr>
        <p:spPr/>
        <p:txBody>
          <a:bodyPr/>
          <a:lstStyle/>
          <a:p>
            <a:fld id="{6A297A51-9832-4A2C-A790-69D3517CEE7A}" type="datetimeFigureOut">
              <a:rPr lang="en-AU" smtClean="0">
                <a:solidFill>
                  <a:prstClr val="black">
                    <a:tint val="75000"/>
                  </a:prstClr>
                </a:solidFill>
              </a:rPr>
              <a:pPr/>
              <a:t>6/03/2017</a:t>
            </a:fld>
            <a:endParaRPr lang="en-AU"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AU"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BBDAF11E-F71F-4BB1-83D4-B38CC5433EDF}" type="slidenum">
              <a:rPr lang="en-AU" smtClean="0">
                <a:solidFill>
                  <a:prstClr val="black">
                    <a:tint val="75000"/>
                  </a:prstClr>
                </a:solidFill>
              </a:rPr>
              <a:pPr/>
              <a:t>‹#›</a:t>
            </a:fld>
            <a:endParaRPr lang="en-AU" dirty="0">
              <a:solidFill>
                <a:prstClr val="black">
                  <a:tint val="75000"/>
                </a:prstClr>
              </a:solidFill>
            </a:endParaRPr>
          </a:p>
        </p:txBody>
      </p:sp>
    </p:spTree>
    <p:extLst>
      <p:ext uri="{BB962C8B-B14F-4D97-AF65-F5344CB8AC3E}">
        <p14:creationId xmlns:p14="http://schemas.microsoft.com/office/powerpoint/2010/main" val="2678626810"/>
      </p:ext>
    </p:extLst>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251520" y="692696"/>
            <a:ext cx="8229600" cy="1143000"/>
          </a:xfrm>
          <a:prstGeom prst="rect">
            <a:avLst/>
          </a:prstGeom>
        </p:spPr>
        <p:txBody>
          <a:bodyPr/>
          <a:lstStyle/>
          <a:p>
            <a:r>
              <a:rPr lang="en-US" smtClean="0"/>
              <a:t>Click to edit Master title style</a:t>
            </a:r>
            <a:endParaRPr lang="en-AU"/>
          </a:p>
        </p:txBody>
      </p:sp>
      <p:sp>
        <p:nvSpPr>
          <p:cNvPr id="3" name="Date Placeholder 2"/>
          <p:cNvSpPr>
            <a:spLocks noGrp="1"/>
          </p:cNvSpPr>
          <p:nvPr>
            <p:ph type="dt" sz="half" idx="10"/>
          </p:nvPr>
        </p:nvSpPr>
        <p:spPr/>
        <p:txBody>
          <a:bodyPr/>
          <a:lstStyle/>
          <a:p>
            <a:fld id="{6A297A51-9832-4A2C-A790-69D3517CEE7A}" type="datetimeFigureOut">
              <a:rPr lang="en-AU" smtClean="0">
                <a:solidFill>
                  <a:prstClr val="black">
                    <a:tint val="75000"/>
                  </a:prstClr>
                </a:solidFill>
              </a:rPr>
              <a:pPr/>
              <a:t>6/03/2017</a:t>
            </a:fld>
            <a:endParaRPr lang="en-AU"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AU"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BBDAF11E-F71F-4BB1-83D4-B38CC5433EDF}" type="slidenum">
              <a:rPr lang="en-AU" smtClean="0">
                <a:solidFill>
                  <a:prstClr val="black">
                    <a:tint val="75000"/>
                  </a:prstClr>
                </a:solidFill>
              </a:rPr>
              <a:pPr/>
              <a:t>‹#›</a:t>
            </a:fld>
            <a:endParaRPr lang="en-AU" dirty="0">
              <a:solidFill>
                <a:prstClr val="black">
                  <a:tint val="75000"/>
                </a:prstClr>
              </a:solidFill>
            </a:endParaRPr>
          </a:p>
        </p:txBody>
      </p:sp>
      <p:grpSp>
        <p:nvGrpSpPr>
          <p:cNvPr id="7" name="Group 6"/>
          <p:cNvGrpSpPr/>
          <p:nvPr userDrawn="1"/>
        </p:nvGrpSpPr>
        <p:grpSpPr>
          <a:xfrm>
            <a:off x="-725061" y="355126"/>
            <a:ext cx="575232" cy="570172"/>
            <a:chOff x="396304" y="1222096"/>
            <a:chExt cx="575232" cy="570172"/>
          </a:xfrm>
        </p:grpSpPr>
        <p:sp>
          <p:nvSpPr>
            <p:cNvPr id="8" name="Rectangle 7"/>
            <p:cNvSpPr/>
            <p:nvPr userDrawn="1"/>
          </p:nvSpPr>
          <p:spPr bwMode="auto">
            <a:xfrm>
              <a:off x="422896" y="1237296"/>
              <a:ext cx="548640" cy="548640"/>
            </a:xfrm>
            <a:prstGeom prst="rect">
              <a:avLst/>
            </a:prstGeom>
            <a:solidFill>
              <a:schemeClr val="accent1"/>
            </a:solidFill>
            <a:ln w="9525" cap="flat" cmpd="sng" algn="ctr">
              <a:noFill/>
              <a:prstDash val="solid"/>
              <a:round/>
              <a:headEnd type="none" w="med" len="med"/>
              <a:tailEnd type="none" w="med" len="med"/>
            </a:ln>
            <a:effectLst/>
          </p:spPr>
          <p:txBody>
            <a:bodyPr vert="horz" wrap="none" lIns="0" tIns="0" rIns="0" bIns="0" numCol="1" rtlCol="0" anchor="ctr" anchorCtr="0" compatLnSpc="1">
              <a:prstTxWarp prst="textNoShape">
                <a:avLst/>
              </a:prstTxWarp>
              <a:noAutofit/>
            </a:bodyPr>
            <a:lstStyle/>
            <a:p>
              <a:pPr algn="ctr" defTabSz="820583" eaLnBrk="0" fontAlgn="base" hangingPunct="0">
                <a:spcBef>
                  <a:spcPct val="20000"/>
                </a:spcBef>
                <a:spcAft>
                  <a:spcPct val="0"/>
                </a:spcAft>
                <a:buClr>
                  <a:srgbClr val="4F6228"/>
                </a:buClr>
                <a:buSzPct val="90000"/>
              </a:pPr>
              <a:endParaRPr lang="en-US" dirty="0">
                <a:solidFill>
                  <a:prstClr val="black"/>
                </a:solidFill>
              </a:endParaRPr>
            </a:p>
          </p:txBody>
        </p:sp>
        <p:sp>
          <p:nvSpPr>
            <p:cNvPr id="9" name="TextBox 8"/>
            <p:cNvSpPr txBox="1"/>
            <p:nvPr userDrawn="1"/>
          </p:nvSpPr>
          <p:spPr>
            <a:xfrm>
              <a:off x="396304" y="1222096"/>
              <a:ext cx="436627" cy="570172"/>
            </a:xfrm>
            <a:prstGeom prst="rect">
              <a:avLst/>
            </a:prstGeom>
            <a:noFill/>
          </p:spPr>
          <p:txBody>
            <a:bodyPr wrap="none" lIns="82058" tIns="41029" rIns="82058" bIns="41029" rtlCol="0">
              <a:spAutoFit/>
            </a:bodyPr>
            <a:lstStyle/>
            <a:p>
              <a:pPr eaLnBrk="0" fontAlgn="base" hangingPunct="0">
                <a:spcBef>
                  <a:spcPts val="100"/>
                </a:spcBef>
                <a:spcAft>
                  <a:spcPct val="0"/>
                </a:spcAft>
              </a:pPr>
              <a:r>
                <a:rPr lang="en-US" sz="1000" b="1" dirty="0" smtClean="0">
                  <a:solidFill>
                    <a:prstClr val="white"/>
                  </a:solidFill>
                </a:rPr>
                <a:t>R 79 </a:t>
              </a:r>
              <a:endParaRPr lang="en-US" sz="1000" b="1" dirty="0">
                <a:solidFill>
                  <a:prstClr val="white"/>
                </a:solidFill>
              </a:endParaRPr>
            </a:p>
            <a:p>
              <a:pPr eaLnBrk="0" fontAlgn="base" hangingPunct="0">
                <a:spcBef>
                  <a:spcPts val="100"/>
                </a:spcBef>
                <a:spcAft>
                  <a:spcPct val="0"/>
                </a:spcAft>
              </a:pPr>
              <a:r>
                <a:rPr lang="en-US" sz="1000" b="1" dirty="0" smtClean="0">
                  <a:solidFill>
                    <a:prstClr val="white"/>
                  </a:solidFill>
                </a:rPr>
                <a:t>G 98</a:t>
              </a:r>
              <a:endParaRPr lang="en-US" sz="1000" b="1" dirty="0">
                <a:solidFill>
                  <a:prstClr val="white"/>
                </a:solidFill>
              </a:endParaRPr>
            </a:p>
            <a:p>
              <a:pPr eaLnBrk="0" fontAlgn="base" hangingPunct="0">
                <a:spcBef>
                  <a:spcPts val="100"/>
                </a:spcBef>
                <a:spcAft>
                  <a:spcPct val="0"/>
                </a:spcAft>
              </a:pPr>
              <a:r>
                <a:rPr lang="en-US" sz="1000" b="1" dirty="0" smtClean="0">
                  <a:solidFill>
                    <a:prstClr val="white"/>
                  </a:solidFill>
                </a:rPr>
                <a:t>B 40</a:t>
              </a:r>
              <a:endParaRPr lang="en-US" sz="1000" b="1" dirty="0">
                <a:solidFill>
                  <a:prstClr val="white"/>
                </a:solidFill>
              </a:endParaRPr>
            </a:p>
          </p:txBody>
        </p:sp>
      </p:grpSp>
      <p:grpSp>
        <p:nvGrpSpPr>
          <p:cNvPr id="10" name="Group 9"/>
          <p:cNvGrpSpPr/>
          <p:nvPr userDrawn="1"/>
        </p:nvGrpSpPr>
        <p:grpSpPr>
          <a:xfrm>
            <a:off x="-725061" y="1113661"/>
            <a:ext cx="565201" cy="570172"/>
            <a:chOff x="1904194" y="1222096"/>
            <a:chExt cx="565201" cy="570172"/>
          </a:xfrm>
        </p:grpSpPr>
        <p:sp>
          <p:nvSpPr>
            <p:cNvPr id="11" name="Rectangle 10"/>
            <p:cNvSpPr/>
            <p:nvPr userDrawn="1"/>
          </p:nvSpPr>
          <p:spPr bwMode="auto">
            <a:xfrm>
              <a:off x="1920755" y="1237296"/>
              <a:ext cx="548640" cy="548640"/>
            </a:xfrm>
            <a:prstGeom prst="rect">
              <a:avLst/>
            </a:prstGeom>
            <a:solidFill>
              <a:schemeClr val="accent2"/>
            </a:solidFill>
            <a:ln w="9525" cap="flat" cmpd="sng" algn="ctr">
              <a:noFill/>
              <a:prstDash val="solid"/>
              <a:round/>
              <a:headEnd type="none" w="med" len="med"/>
              <a:tailEnd type="none" w="med" len="med"/>
            </a:ln>
            <a:effectLst/>
          </p:spPr>
          <p:txBody>
            <a:bodyPr vert="horz" wrap="none" lIns="0" tIns="0" rIns="0" bIns="0" numCol="1" rtlCol="0" anchor="ctr" anchorCtr="0" compatLnSpc="1">
              <a:prstTxWarp prst="textNoShape">
                <a:avLst/>
              </a:prstTxWarp>
              <a:noAutofit/>
            </a:bodyPr>
            <a:lstStyle/>
            <a:p>
              <a:pPr algn="ctr" defTabSz="820583" eaLnBrk="0" fontAlgn="base" hangingPunct="0">
                <a:spcBef>
                  <a:spcPct val="20000"/>
                </a:spcBef>
                <a:spcAft>
                  <a:spcPct val="0"/>
                </a:spcAft>
                <a:buClr>
                  <a:srgbClr val="4F6228"/>
                </a:buClr>
                <a:buSzPct val="90000"/>
              </a:pPr>
              <a:endParaRPr lang="en-US" dirty="0">
                <a:solidFill>
                  <a:prstClr val="black"/>
                </a:solidFill>
              </a:endParaRPr>
            </a:p>
          </p:txBody>
        </p:sp>
        <p:sp>
          <p:nvSpPr>
            <p:cNvPr id="12" name="TextBox 11"/>
            <p:cNvSpPr txBox="1"/>
            <p:nvPr userDrawn="1"/>
          </p:nvSpPr>
          <p:spPr>
            <a:xfrm>
              <a:off x="1904194" y="1222096"/>
              <a:ext cx="502349" cy="570172"/>
            </a:xfrm>
            <a:prstGeom prst="rect">
              <a:avLst/>
            </a:prstGeom>
            <a:noFill/>
          </p:spPr>
          <p:txBody>
            <a:bodyPr wrap="none" lIns="82058" tIns="41029" rIns="82058" bIns="41029" rtlCol="0">
              <a:spAutoFit/>
            </a:bodyPr>
            <a:lstStyle/>
            <a:p>
              <a:pPr eaLnBrk="0" fontAlgn="base" hangingPunct="0">
                <a:spcBef>
                  <a:spcPts val="100"/>
                </a:spcBef>
                <a:spcAft>
                  <a:spcPct val="0"/>
                </a:spcAft>
              </a:pPr>
              <a:r>
                <a:rPr lang="en-US" sz="1000" b="1" dirty="0" smtClean="0">
                  <a:solidFill>
                    <a:prstClr val="white"/>
                  </a:solidFill>
                </a:rPr>
                <a:t>R 228 </a:t>
              </a:r>
              <a:endParaRPr lang="en-US" sz="1000" b="1" dirty="0">
                <a:solidFill>
                  <a:prstClr val="white"/>
                </a:solidFill>
              </a:endParaRPr>
            </a:p>
            <a:p>
              <a:pPr eaLnBrk="0" fontAlgn="base" hangingPunct="0">
                <a:spcBef>
                  <a:spcPts val="100"/>
                </a:spcBef>
                <a:spcAft>
                  <a:spcPct val="0"/>
                </a:spcAft>
              </a:pPr>
              <a:r>
                <a:rPr lang="en-US" sz="1000" b="1" dirty="0" smtClean="0">
                  <a:solidFill>
                    <a:prstClr val="white"/>
                  </a:solidFill>
                </a:rPr>
                <a:t>G 108 </a:t>
              </a:r>
              <a:endParaRPr lang="en-US" sz="1000" b="1" dirty="0">
                <a:solidFill>
                  <a:prstClr val="white"/>
                </a:solidFill>
              </a:endParaRPr>
            </a:p>
            <a:p>
              <a:pPr eaLnBrk="0" fontAlgn="base" hangingPunct="0">
                <a:spcBef>
                  <a:spcPts val="100"/>
                </a:spcBef>
                <a:spcAft>
                  <a:spcPct val="0"/>
                </a:spcAft>
              </a:pPr>
              <a:r>
                <a:rPr lang="en-US" sz="1000" b="1" dirty="0" smtClean="0">
                  <a:solidFill>
                    <a:prstClr val="white"/>
                  </a:solidFill>
                </a:rPr>
                <a:t>B 10 </a:t>
              </a:r>
              <a:endParaRPr lang="en-US" sz="1000" b="1" dirty="0">
                <a:solidFill>
                  <a:prstClr val="white"/>
                </a:solidFill>
              </a:endParaRPr>
            </a:p>
          </p:txBody>
        </p:sp>
      </p:grpSp>
      <p:grpSp>
        <p:nvGrpSpPr>
          <p:cNvPr id="13" name="Group 12"/>
          <p:cNvGrpSpPr/>
          <p:nvPr userDrawn="1"/>
        </p:nvGrpSpPr>
        <p:grpSpPr>
          <a:xfrm>
            <a:off x="-725061" y="1872196"/>
            <a:ext cx="585064" cy="570172"/>
            <a:chOff x="3382190" y="1222096"/>
            <a:chExt cx="585064" cy="570172"/>
          </a:xfrm>
        </p:grpSpPr>
        <p:sp>
          <p:nvSpPr>
            <p:cNvPr id="14" name="Rectangle 13"/>
            <p:cNvSpPr/>
            <p:nvPr userDrawn="1"/>
          </p:nvSpPr>
          <p:spPr bwMode="auto">
            <a:xfrm>
              <a:off x="3418614" y="1230899"/>
              <a:ext cx="548640" cy="548640"/>
            </a:xfrm>
            <a:prstGeom prst="rect">
              <a:avLst/>
            </a:prstGeom>
            <a:solidFill>
              <a:schemeClr val="accent3"/>
            </a:solidFill>
            <a:ln w="9525" cap="flat" cmpd="sng" algn="ctr">
              <a:noFill/>
              <a:prstDash val="solid"/>
              <a:round/>
              <a:headEnd type="none" w="med" len="med"/>
              <a:tailEnd type="none" w="med" len="med"/>
            </a:ln>
            <a:effectLst/>
          </p:spPr>
          <p:txBody>
            <a:bodyPr vert="horz" wrap="none" lIns="0" tIns="0" rIns="0" bIns="0" numCol="1" rtlCol="0" anchor="ctr" anchorCtr="0" compatLnSpc="1">
              <a:prstTxWarp prst="textNoShape">
                <a:avLst/>
              </a:prstTxWarp>
              <a:noAutofit/>
            </a:bodyPr>
            <a:lstStyle/>
            <a:p>
              <a:pPr algn="ctr" defTabSz="820583" eaLnBrk="0" fontAlgn="base" hangingPunct="0">
                <a:spcBef>
                  <a:spcPct val="20000"/>
                </a:spcBef>
                <a:spcAft>
                  <a:spcPct val="0"/>
                </a:spcAft>
                <a:buClr>
                  <a:srgbClr val="4F6228"/>
                </a:buClr>
                <a:buSzPct val="90000"/>
              </a:pPr>
              <a:endParaRPr lang="en-US" dirty="0">
                <a:solidFill>
                  <a:prstClr val="black"/>
                </a:solidFill>
              </a:endParaRPr>
            </a:p>
          </p:txBody>
        </p:sp>
        <p:sp>
          <p:nvSpPr>
            <p:cNvPr id="15" name="TextBox 14"/>
            <p:cNvSpPr txBox="1"/>
            <p:nvPr userDrawn="1"/>
          </p:nvSpPr>
          <p:spPr>
            <a:xfrm>
              <a:off x="3382190" y="1222096"/>
              <a:ext cx="473495" cy="570172"/>
            </a:xfrm>
            <a:prstGeom prst="rect">
              <a:avLst/>
            </a:prstGeom>
            <a:noFill/>
          </p:spPr>
          <p:txBody>
            <a:bodyPr wrap="none" lIns="82058" tIns="41029" rIns="82058" bIns="41029" rtlCol="0">
              <a:spAutoFit/>
            </a:bodyPr>
            <a:lstStyle/>
            <a:p>
              <a:pPr eaLnBrk="0" fontAlgn="base" hangingPunct="0">
                <a:spcBef>
                  <a:spcPts val="100"/>
                </a:spcBef>
                <a:spcAft>
                  <a:spcPct val="0"/>
                </a:spcAft>
              </a:pPr>
              <a:r>
                <a:rPr lang="en-US" sz="1000" b="1" dirty="0" smtClean="0">
                  <a:solidFill>
                    <a:prstClr val="white"/>
                  </a:solidFill>
                </a:rPr>
                <a:t>R 0 </a:t>
              </a:r>
              <a:endParaRPr lang="en-US" sz="1000" b="1" dirty="0">
                <a:solidFill>
                  <a:prstClr val="white"/>
                </a:solidFill>
              </a:endParaRPr>
            </a:p>
            <a:p>
              <a:pPr eaLnBrk="0" fontAlgn="base" hangingPunct="0">
                <a:spcBef>
                  <a:spcPts val="100"/>
                </a:spcBef>
                <a:spcAft>
                  <a:spcPct val="0"/>
                </a:spcAft>
              </a:pPr>
              <a:r>
                <a:rPr lang="en-US" sz="1000" b="1" dirty="0">
                  <a:solidFill>
                    <a:prstClr val="white"/>
                  </a:solidFill>
                </a:rPr>
                <a:t>G </a:t>
              </a:r>
              <a:r>
                <a:rPr lang="en-US" sz="1000" b="1" dirty="0" smtClean="0">
                  <a:solidFill>
                    <a:prstClr val="white"/>
                  </a:solidFill>
                </a:rPr>
                <a:t>176</a:t>
              </a:r>
              <a:endParaRPr lang="en-US" sz="1000" b="1" dirty="0">
                <a:solidFill>
                  <a:prstClr val="white"/>
                </a:solidFill>
              </a:endParaRPr>
            </a:p>
            <a:p>
              <a:pPr eaLnBrk="0" fontAlgn="base" hangingPunct="0">
                <a:spcBef>
                  <a:spcPts val="100"/>
                </a:spcBef>
                <a:spcAft>
                  <a:spcPct val="0"/>
                </a:spcAft>
              </a:pPr>
              <a:r>
                <a:rPr lang="en-US" sz="1000" b="1" dirty="0" smtClean="0">
                  <a:solidFill>
                    <a:prstClr val="white"/>
                  </a:solidFill>
                </a:rPr>
                <a:t>B 240</a:t>
              </a:r>
              <a:endParaRPr lang="en-US" sz="1000" b="1" dirty="0">
                <a:solidFill>
                  <a:prstClr val="white"/>
                </a:solidFill>
              </a:endParaRPr>
            </a:p>
          </p:txBody>
        </p:sp>
      </p:grpSp>
      <p:grpSp>
        <p:nvGrpSpPr>
          <p:cNvPr id="16" name="Group 15"/>
          <p:cNvGrpSpPr/>
          <p:nvPr userDrawn="1"/>
        </p:nvGrpSpPr>
        <p:grpSpPr>
          <a:xfrm>
            <a:off x="-725061" y="2630731"/>
            <a:ext cx="564907" cy="570172"/>
            <a:chOff x="4890595" y="1222096"/>
            <a:chExt cx="564907" cy="570172"/>
          </a:xfrm>
        </p:grpSpPr>
        <p:sp>
          <p:nvSpPr>
            <p:cNvPr id="17" name="Rectangle 16"/>
            <p:cNvSpPr/>
            <p:nvPr userDrawn="1"/>
          </p:nvSpPr>
          <p:spPr bwMode="auto">
            <a:xfrm>
              <a:off x="4906862" y="1237296"/>
              <a:ext cx="548640" cy="548640"/>
            </a:xfrm>
            <a:prstGeom prst="rect">
              <a:avLst/>
            </a:prstGeom>
            <a:solidFill>
              <a:schemeClr val="accent4"/>
            </a:solidFill>
            <a:ln w="9525" cap="flat" cmpd="sng" algn="ctr">
              <a:noFill/>
              <a:prstDash val="solid"/>
              <a:round/>
              <a:headEnd type="none" w="med" len="med"/>
              <a:tailEnd type="none" w="med" len="med"/>
            </a:ln>
            <a:effectLst/>
          </p:spPr>
          <p:txBody>
            <a:bodyPr vert="horz" wrap="none" lIns="0" tIns="0" rIns="0" bIns="0" numCol="1" rtlCol="0" anchor="ctr" anchorCtr="0" compatLnSpc="1">
              <a:prstTxWarp prst="textNoShape">
                <a:avLst/>
              </a:prstTxWarp>
              <a:noAutofit/>
            </a:bodyPr>
            <a:lstStyle/>
            <a:p>
              <a:pPr algn="ctr" defTabSz="820583" eaLnBrk="0" fontAlgn="base" hangingPunct="0">
                <a:spcBef>
                  <a:spcPct val="20000"/>
                </a:spcBef>
                <a:spcAft>
                  <a:spcPct val="0"/>
                </a:spcAft>
                <a:buClr>
                  <a:srgbClr val="4F6228"/>
                </a:buClr>
                <a:buSzPct val="90000"/>
              </a:pPr>
              <a:endParaRPr lang="en-US" dirty="0">
                <a:solidFill>
                  <a:prstClr val="black"/>
                </a:solidFill>
              </a:endParaRPr>
            </a:p>
          </p:txBody>
        </p:sp>
        <p:sp>
          <p:nvSpPr>
            <p:cNvPr id="18" name="TextBox 17"/>
            <p:cNvSpPr txBox="1"/>
            <p:nvPr userDrawn="1"/>
          </p:nvSpPr>
          <p:spPr>
            <a:xfrm>
              <a:off x="4890595" y="1222096"/>
              <a:ext cx="492731" cy="570172"/>
            </a:xfrm>
            <a:prstGeom prst="rect">
              <a:avLst/>
            </a:prstGeom>
            <a:noFill/>
          </p:spPr>
          <p:txBody>
            <a:bodyPr wrap="none" lIns="82058" tIns="41029" rIns="82058" bIns="41029" rtlCol="0">
              <a:spAutoFit/>
            </a:bodyPr>
            <a:lstStyle/>
            <a:p>
              <a:pPr eaLnBrk="0" fontAlgn="base" hangingPunct="0">
                <a:spcBef>
                  <a:spcPts val="100"/>
                </a:spcBef>
                <a:spcAft>
                  <a:spcPct val="0"/>
                </a:spcAft>
              </a:pPr>
              <a:r>
                <a:rPr lang="en-US" sz="1000" b="1" dirty="0" smtClean="0">
                  <a:solidFill>
                    <a:prstClr val="white"/>
                  </a:solidFill>
                </a:rPr>
                <a:t>R 128 </a:t>
              </a:r>
              <a:endParaRPr lang="en-US" sz="1000" b="1" dirty="0">
                <a:solidFill>
                  <a:prstClr val="white"/>
                </a:solidFill>
              </a:endParaRPr>
            </a:p>
            <a:p>
              <a:pPr eaLnBrk="0" fontAlgn="base" hangingPunct="0">
                <a:spcBef>
                  <a:spcPts val="100"/>
                </a:spcBef>
                <a:spcAft>
                  <a:spcPct val="0"/>
                </a:spcAft>
              </a:pPr>
              <a:r>
                <a:rPr lang="en-US" sz="1000" b="1" dirty="0">
                  <a:solidFill>
                    <a:prstClr val="white"/>
                  </a:solidFill>
                </a:rPr>
                <a:t>G </a:t>
              </a:r>
              <a:r>
                <a:rPr lang="en-US" sz="1000" b="1" dirty="0" smtClean="0">
                  <a:solidFill>
                    <a:prstClr val="white"/>
                  </a:solidFill>
                </a:rPr>
                <a:t>100</a:t>
              </a:r>
              <a:endParaRPr lang="en-US" sz="1000" b="1" dirty="0">
                <a:solidFill>
                  <a:prstClr val="white"/>
                </a:solidFill>
              </a:endParaRPr>
            </a:p>
            <a:p>
              <a:pPr eaLnBrk="0" fontAlgn="base" hangingPunct="0">
                <a:spcBef>
                  <a:spcPts val="100"/>
                </a:spcBef>
                <a:spcAft>
                  <a:spcPct val="0"/>
                </a:spcAft>
              </a:pPr>
              <a:r>
                <a:rPr lang="en-US" sz="1000" b="1" dirty="0" smtClean="0">
                  <a:solidFill>
                    <a:prstClr val="white"/>
                  </a:solidFill>
                </a:rPr>
                <a:t>B 162</a:t>
              </a:r>
              <a:endParaRPr lang="en-US" sz="1000" b="1" dirty="0">
                <a:solidFill>
                  <a:prstClr val="white"/>
                </a:solidFill>
              </a:endParaRPr>
            </a:p>
          </p:txBody>
        </p:sp>
      </p:grpSp>
      <p:grpSp>
        <p:nvGrpSpPr>
          <p:cNvPr id="19" name="Group 18"/>
          <p:cNvGrpSpPr/>
          <p:nvPr userDrawn="1"/>
        </p:nvGrpSpPr>
        <p:grpSpPr>
          <a:xfrm>
            <a:off x="-725061" y="3389266"/>
            <a:ext cx="548640" cy="570172"/>
            <a:chOff x="6224351" y="1222096"/>
            <a:chExt cx="548640" cy="570172"/>
          </a:xfrm>
        </p:grpSpPr>
        <p:sp>
          <p:nvSpPr>
            <p:cNvPr id="20" name="Rectangle 19"/>
            <p:cNvSpPr/>
            <p:nvPr userDrawn="1"/>
          </p:nvSpPr>
          <p:spPr bwMode="auto">
            <a:xfrm>
              <a:off x="6224351" y="1237296"/>
              <a:ext cx="548640" cy="548640"/>
            </a:xfrm>
            <a:prstGeom prst="rect">
              <a:avLst/>
            </a:prstGeom>
            <a:solidFill>
              <a:schemeClr val="accent5"/>
            </a:solidFill>
            <a:ln w="9525" cap="flat" cmpd="sng" algn="ctr">
              <a:noFill/>
              <a:prstDash val="solid"/>
              <a:round/>
              <a:headEnd type="none" w="med" len="med"/>
              <a:tailEnd type="none" w="med" len="med"/>
            </a:ln>
            <a:effectLst/>
          </p:spPr>
          <p:txBody>
            <a:bodyPr vert="horz" wrap="none" lIns="0" tIns="0" rIns="0" bIns="0" numCol="1" rtlCol="0" anchor="ctr" anchorCtr="0" compatLnSpc="1">
              <a:prstTxWarp prst="textNoShape">
                <a:avLst/>
              </a:prstTxWarp>
              <a:noAutofit/>
            </a:bodyPr>
            <a:lstStyle/>
            <a:p>
              <a:pPr algn="ctr" defTabSz="820583" eaLnBrk="0" fontAlgn="base" hangingPunct="0">
                <a:spcBef>
                  <a:spcPct val="20000"/>
                </a:spcBef>
                <a:spcAft>
                  <a:spcPct val="0"/>
                </a:spcAft>
                <a:buClr>
                  <a:srgbClr val="4F6228"/>
                </a:buClr>
                <a:buSzPct val="90000"/>
              </a:pPr>
              <a:endParaRPr lang="en-US" dirty="0">
                <a:solidFill>
                  <a:prstClr val="black"/>
                </a:solidFill>
              </a:endParaRPr>
            </a:p>
          </p:txBody>
        </p:sp>
        <p:sp>
          <p:nvSpPr>
            <p:cNvPr id="21" name="TextBox 20"/>
            <p:cNvSpPr txBox="1"/>
            <p:nvPr userDrawn="1"/>
          </p:nvSpPr>
          <p:spPr>
            <a:xfrm>
              <a:off x="6229276" y="1222096"/>
              <a:ext cx="492731" cy="570172"/>
            </a:xfrm>
            <a:prstGeom prst="rect">
              <a:avLst/>
            </a:prstGeom>
            <a:noFill/>
          </p:spPr>
          <p:txBody>
            <a:bodyPr wrap="none" lIns="82058" tIns="41029" rIns="82058" bIns="41029" rtlCol="0">
              <a:spAutoFit/>
            </a:bodyPr>
            <a:lstStyle/>
            <a:p>
              <a:pPr eaLnBrk="0" fontAlgn="base" hangingPunct="0">
                <a:spcBef>
                  <a:spcPts val="100"/>
                </a:spcBef>
                <a:spcAft>
                  <a:spcPct val="0"/>
                </a:spcAft>
              </a:pPr>
              <a:r>
                <a:rPr lang="en-US" sz="1000" b="1" dirty="0" smtClean="0">
                  <a:solidFill>
                    <a:prstClr val="white"/>
                  </a:solidFill>
                </a:rPr>
                <a:t>R 255 </a:t>
              </a:r>
              <a:endParaRPr lang="en-US" sz="1000" b="1" dirty="0">
                <a:solidFill>
                  <a:prstClr val="white"/>
                </a:solidFill>
              </a:endParaRPr>
            </a:p>
            <a:p>
              <a:pPr eaLnBrk="0" fontAlgn="base" hangingPunct="0">
                <a:spcBef>
                  <a:spcPts val="100"/>
                </a:spcBef>
                <a:spcAft>
                  <a:spcPct val="0"/>
                </a:spcAft>
              </a:pPr>
              <a:r>
                <a:rPr lang="en-US" sz="1000" b="1" dirty="0">
                  <a:solidFill>
                    <a:prstClr val="white"/>
                  </a:solidFill>
                </a:rPr>
                <a:t>G </a:t>
              </a:r>
              <a:r>
                <a:rPr lang="en-US" sz="1000" b="1" dirty="0" smtClean="0">
                  <a:solidFill>
                    <a:prstClr val="white"/>
                  </a:solidFill>
                </a:rPr>
                <a:t>0</a:t>
              </a:r>
              <a:endParaRPr lang="en-US" sz="1000" b="1" dirty="0">
                <a:solidFill>
                  <a:prstClr val="white"/>
                </a:solidFill>
              </a:endParaRPr>
            </a:p>
            <a:p>
              <a:pPr eaLnBrk="0" fontAlgn="base" hangingPunct="0">
                <a:spcBef>
                  <a:spcPts val="100"/>
                </a:spcBef>
                <a:spcAft>
                  <a:spcPct val="0"/>
                </a:spcAft>
              </a:pPr>
              <a:r>
                <a:rPr lang="en-US" sz="1000" b="1" dirty="0">
                  <a:solidFill>
                    <a:prstClr val="white"/>
                  </a:solidFill>
                </a:rPr>
                <a:t>B </a:t>
              </a:r>
              <a:r>
                <a:rPr lang="en-US" sz="1000" b="1" dirty="0" smtClean="0">
                  <a:solidFill>
                    <a:prstClr val="white"/>
                  </a:solidFill>
                </a:rPr>
                <a:t>0</a:t>
              </a:r>
              <a:endParaRPr lang="en-US" sz="1000" b="1" dirty="0">
                <a:solidFill>
                  <a:prstClr val="white"/>
                </a:solidFill>
              </a:endParaRPr>
            </a:p>
          </p:txBody>
        </p:sp>
      </p:grpSp>
      <p:grpSp>
        <p:nvGrpSpPr>
          <p:cNvPr id="22" name="Group 21"/>
          <p:cNvGrpSpPr/>
          <p:nvPr userDrawn="1"/>
        </p:nvGrpSpPr>
        <p:grpSpPr>
          <a:xfrm>
            <a:off x="-725061" y="4147801"/>
            <a:ext cx="559160" cy="570172"/>
            <a:chOff x="7641110" y="1222096"/>
            <a:chExt cx="559160" cy="570172"/>
          </a:xfrm>
        </p:grpSpPr>
        <p:sp>
          <p:nvSpPr>
            <p:cNvPr id="23" name="Rectangle 22"/>
            <p:cNvSpPr/>
            <p:nvPr userDrawn="1"/>
          </p:nvSpPr>
          <p:spPr bwMode="auto">
            <a:xfrm>
              <a:off x="7651630" y="1237296"/>
              <a:ext cx="548640" cy="548640"/>
            </a:xfrm>
            <a:prstGeom prst="rect">
              <a:avLst/>
            </a:prstGeom>
            <a:solidFill>
              <a:schemeClr val="accent6"/>
            </a:solidFill>
            <a:ln w="9525" cap="flat" cmpd="sng" algn="ctr">
              <a:noFill/>
              <a:prstDash val="solid"/>
              <a:round/>
              <a:headEnd type="none" w="med" len="med"/>
              <a:tailEnd type="none" w="med" len="med"/>
            </a:ln>
            <a:effectLst/>
          </p:spPr>
          <p:txBody>
            <a:bodyPr vert="horz" wrap="none" lIns="0" tIns="0" rIns="0" bIns="0" numCol="1" rtlCol="0" anchor="ctr" anchorCtr="0" compatLnSpc="1">
              <a:prstTxWarp prst="textNoShape">
                <a:avLst/>
              </a:prstTxWarp>
              <a:noAutofit/>
            </a:bodyPr>
            <a:lstStyle/>
            <a:p>
              <a:pPr algn="ctr" defTabSz="820583" eaLnBrk="0" fontAlgn="base" hangingPunct="0">
                <a:spcBef>
                  <a:spcPct val="20000"/>
                </a:spcBef>
                <a:spcAft>
                  <a:spcPct val="0"/>
                </a:spcAft>
                <a:buClr>
                  <a:srgbClr val="4F6228"/>
                </a:buClr>
                <a:buSzPct val="90000"/>
              </a:pPr>
              <a:endParaRPr lang="en-US" dirty="0">
                <a:solidFill>
                  <a:prstClr val="black"/>
                </a:solidFill>
              </a:endParaRPr>
            </a:p>
          </p:txBody>
        </p:sp>
        <p:sp>
          <p:nvSpPr>
            <p:cNvPr id="24" name="TextBox 23"/>
            <p:cNvSpPr txBox="1"/>
            <p:nvPr userDrawn="1"/>
          </p:nvSpPr>
          <p:spPr>
            <a:xfrm>
              <a:off x="7641110" y="1222096"/>
              <a:ext cx="492731" cy="570172"/>
            </a:xfrm>
            <a:prstGeom prst="rect">
              <a:avLst/>
            </a:prstGeom>
            <a:noFill/>
          </p:spPr>
          <p:txBody>
            <a:bodyPr wrap="none" lIns="82058" tIns="41029" rIns="82058" bIns="41029" rtlCol="0">
              <a:spAutoFit/>
            </a:bodyPr>
            <a:lstStyle/>
            <a:p>
              <a:pPr eaLnBrk="0" fontAlgn="base" hangingPunct="0">
                <a:spcBef>
                  <a:spcPts val="100"/>
                </a:spcBef>
                <a:spcAft>
                  <a:spcPct val="0"/>
                </a:spcAft>
              </a:pPr>
              <a:r>
                <a:rPr lang="en-US" sz="1000" b="1" dirty="0" smtClean="0">
                  <a:solidFill>
                    <a:prstClr val="white"/>
                  </a:solidFill>
                </a:rPr>
                <a:t>R 152 </a:t>
              </a:r>
              <a:endParaRPr lang="en-US" sz="1000" b="1" dirty="0">
                <a:solidFill>
                  <a:prstClr val="white"/>
                </a:solidFill>
              </a:endParaRPr>
            </a:p>
            <a:p>
              <a:pPr eaLnBrk="0" fontAlgn="base" hangingPunct="0">
                <a:spcBef>
                  <a:spcPts val="100"/>
                </a:spcBef>
                <a:spcAft>
                  <a:spcPct val="0"/>
                </a:spcAft>
              </a:pPr>
              <a:r>
                <a:rPr lang="en-US" sz="1000" b="1" dirty="0">
                  <a:solidFill>
                    <a:prstClr val="white"/>
                  </a:solidFill>
                </a:rPr>
                <a:t>G </a:t>
              </a:r>
              <a:r>
                <a:rPr lang="en-US" sz="1000" b="1" dirty="0" smtClean="0">
                  <a:solidFill>
                    <a:prstClr val="white"/>
                  </a:solidFill>
                </a:rPr>
                <a:t>182</a:t>
              </a:r>
              <a:endParaRPr lang="en-US" sz="1000" b="1" dirty="0">
                <a:solidFill>
                  <a:prstClr val="white"/>
                </a:solidFill>
              </a:endParaRPr>
            </a:p>
            <a:p>
              <a:pPr eaLnBrk="0" fontAlgn="base" hangingPunct="0">
                <a:spcBef>
                  <a:spcPts val="100"/>
                </a:spcBef>
                <a:spcAft>
                  <a:spcPct val="0"/>
                </a:spcAft>
              </a:pPr>
              <a:r>
                <a:rPr lang="en-US" sz="1000" b="1" dirty="0" smtClean="0">
                  <a:solidFill>
                    <a:prstClr val="white"/>
                  </a:solidFill>
                </a:rPr>
                <a:t>B 84</a:t>
              </a:r>
              <a:endParaRPr lang="en-US" sz="1000" b="1" dirty="0">
                <a:solidFill>
                  <a:prstClr val="white"/>
                </a:solidFill>
              </a:endParaRPr>
            </a:p>
          </p:txBody>
        </p:sp>
      </p:grpSp>
      <p:grpSp>
        <p:nvGrpSpPr>
          <p:cNvPr id="25" name="Group 24"/>
          <p:cNvGrpSpPr/>
          <p:nvPr userDrawn="1"/>
        </p:nvGrpSpPr>
        <p:grpSpPr>
          <a:xfrm>
            <a:off x="-725061" y="4906336"/>
            <a:ext cx="559160" cy="570172"/>
            <a:chOff x="-704589" y="4893773"/>
            <a:chExt cx="559160" cy="570172"/>
          </a:xfrm>
        </p:grpSpPr>
        <p:sp>
          <p:nvSpPr>
            <p:cNvPr id="26" name="Rectangle 25"/>
            <p:cNvSpPr/>
            <p:nvPr userDrawn="1"/>
          </p:nvSpPr>
          <p:spPr bwMode="auto">
            <a:xfrm>
              <a:off x="-694069" y="4908973"/>
              <a:ext cx="548640" cy="548640"/>
            </a:xfrm>
            <a:prstGeom prst="rect">
              <a:avLst/>
            </a:prstGeom>
            <a:solidFill>
              <a:schemeClr val="bg2"/>
            </a:solidFill>
            <a:ln w="9525" cap="flat" cmpd="sng" algn="ctr">
              <a:noFill/>
              <a:prstDash val="solid"/>
              <a:round/>
              <a:headEnd type="none" w="med" len="med"/>
              <a:tailEnd type="none" w="med" len="med"/>
            </a:ln>
            <a:effectLst/>
          </p:spPr>
          <p:txBody>
            <a:bodyPr vert="horz" wrap="none" lIns="0" tIns="0" rIns="0" bIns="0" numCol="1" rtlCol="0" anchor="ctr" anchorCtr="0" compatLnSpc="1">
              <a:prstTxWarp prst="textNoShape">
                <a:avLst/>
              </a:prstTxWarp>
              <a:noAutofit/>
            </a:bodyPr>
            <a:lstStyle/>
            <a:p>
              <a:pPr algn="ctr" defTabSz="820583" eaLnBrk="0" fontAlgn="base" hangingPunct="0">
                <a:spcBef>
                  <a:spcPct val="20000"/>
                </a:spcBef>
                <a:spcAft>
                  <a:spcPct val="0"/>
                </a:spcAft>
                <a:buClr>
                  <a:srgbClr val="4F6228"/>
                </a:buClr>
                <a:buSzPct val="90000"/>
              </a:pPr>
              <a:endParaRPr lang="en-US" dirty="0">
                <a:solidFill>
                  <a:prstClr val="black"/>
                </a:solidFill>
              </a:endParaRPr>
            </a:p>
          </p:txBody>
        </p:sp>
        <p:sp>
          <p:nvSpPr>
            <p:cNvPr id="27" name="TextBox 26"/>
            <p:cNvSpPr txBox="1"/>
            <p:nvPr userDrawn="1"/>
          </p:nvSpPr>
          <p:spPr>
            <a:xfrm>
              <a:off x="-704589" y="4893773"/>
              <a:ext cx="492731" cy="570172"/>
            </a:xfrm>
            <a:prstGeom prst="rect">
              <a:avLst/>
            </a:prstGeom>
            <a:noFill/>
          </p:spPr>
          <p:txBody>
            <a:bodyPr wrap="none" lIns="82058" tIns="41029" rIns="82058" bIns="41029" rtlCol="0">
              <a:spAutoFit/>
            </a:bodyPr>
            <a:lstStyle/>
            <a:p>
              <a:pPr eaLnBrk="0" fontAlgn="base" hangingPunct="0">
                <a:spcBef>
                  <a:spcPts val="100"/>
                </a:spcBef>
                <a:spcAft>
                  <a:spcPct val="0"/>
                </a:spcAft>
              </a:pPr>
              <a:r>
                <a:rPr lang="en-US" sz="1000" b="1" dirty="0" smtClean="0">
                  <a:solidFill>
                    <a:prstClr val="black"/>
                  </a:solidFill>
                </a:rPr>
                <a:t>R 238 </a:t>
              </a:r>
              <a:endParaRPr lang="en-US" sz="1000" b="1" dirty="0">
                <a:solidFill>
                  <a:prstClr val="black"/>
                </a:solidFill>
              </a:endParaRPr>
            </a:p>
            <a:p>
              <a:pPr eaLnBrk="0" fontAlgn="base" hangingPunct="0">
                <a:spcBef>
                  <a:spcPts val="100"/>
                </a:spcBef>
                <a:spcAft>
                  <a:spcPct val="0"/>
                </a:spcAft>
              </a:pPr>
              <a:r>
                <a:rPr lang="en-US" sz="1000" b="1" dirty="0">
                  <a:solidFill>
                    <a:prstClr val="black"/>
                  </a:solidFill>
                </a:rPr>
                <a:t>G </a:t>
              </a:r>
              <a:r>
                <a:rPr lang="en-US" sz="1000" b="1" dirty="0" smtClean="0">
                  <a:solidFill>
                    <a:prstClr val="black"/>
                  </a:solidFill>
                </a:rPr>
                <a:t>236</a:t>
              </a:r>
              <a:endParaRPr lang="en-US" sz="1000" b="1" dirty="0">
                <a:solidFill>
                  <a:prstClr val="black"/>
                </a:solidFill>
              </a:endParaRPr>
            </a:p>
            <a:p>
              <a:pPr eaLnBrk="0" fontAlgn="base" hangingPunct="0">
                <a:spcBef>
                  <a:spcPts val="100"/>
                </a:spcBef>
                <a:spcAft>
                  <a:spcPct val="0"/>
                </a:spcAft>
              </a:pPr>
              <a:r>
                <a:rPr lang="en-US" sz="1000" b="1" dirty="0">
                  <a:solidFill>
                    <a:prstClr val="black"/>
                  </a:solidFill>
                </a:rPr>
                <a:t>B </a:t>
              </a:r>
              <a:r>
                <a:rPr lang="en-US" sz="1000" b="1" dirty="0" smtClean="0">
                  <a:solidFill>
                    <a:prstClr val="black"/>
                  </a:solidFill>
                </a:rPr>
                <a:t>225 </a:t>
              </a:r>
              <a:endParaRPr lang="en-US" sz="1000" b="1" dirty="0">
                <a:solidFill>
                  <a:prstClr val="black"/>
                </a:solidFill>
              </a:endParaRPr>
            </a:p>
          </p:txBody>
        </p:sp>
      </p:grpSp>
      <p:grpSp>
        <p:nvGrpSpPr>
          <p:cNvPr id="28" name="Group 27"/>
          <p:cNvGrpSpPr/>
          <p:nvPr userDrawn="1"/>
        </p:nvGrpSpPr>
        <p:grpSpPr>
          <a:xfrm>
            <a:off x="-725061" y="5664872"/>
            <a:ext cx="559160" cy="570172"/>
            <a:chOff x="-725061" y="5664872"/>
            <a:chExt cx="559160" cy="570172"/>
          </a:xfrm>
        </p:grpSpPr>
        <p:sp>
          <p:nvSpPr>
            <p:cNvPr id="29" name="Rectangle 28"/>
            <p:cNvSpPr/>
            <p:nvPr userDrawn="1"/>
          </p:nvSpPr>
          <p:spPr bwMode="auto">
            <a:xfrm>
              <a:off x="-714541" y="5680072"/>
              <a:ext cx="548640" cy="548640"/>
            </a:xfrm>
            <a:prstGeom prst="rect">
              <a:avLst/>
            </a:prstGeom>
            <a:solidFill>
              <a:schemeClr val="tx2"/>
            </a:solidFill>
            <a:ln w="9525" cap="flat" cmpd="sng" algn="ctr">
              <a:noFill/>
              <a:prstDash val="solid"/>
              <a:round/>
              <a:headEnd type="none" w="med" len="med"/>
              <a:tailEnd type="none" w="med" len="med"/>
            </a:ln>
            <a:effectLst/>
          </p:spPr>
          <p:txBody>
            <a:bodyPr vert="horz" wrap="none" lIns="0" tIns="0" rIns="0" bIns="0" numCol="1" rtlCol="0" anchor="ctr" anchorCtr="0" compatLnSpc="1">
              <a:prstTxWarp prst="textNoShape">
                <a:avLst/>
              </a:prstTxWarp>
              <a:noAutofit/>
            </a:bodyPr>
            <a:lstStyle/>
            <a:p>
              <a:pPr algn="ctr" defTabSz="820583" eaLnBrk="0" fontAlgn="base" hangingPunct="0">
                <a:spcBef>
                  <a:spcPct val="20000"/>
                </a:spcBef>
                <a:spcAft>
                  <a:spcPct val="0"/>
                </a:spcAft>
                <a:buClr>
                  <a:srgbClr val="4F6228"/>
                </a:buClr>
                <a:buSzPct val="90000"/>
              </a:pPr>
              <a:endParaRPr lang="en-US" dirty="0">
                <a:solidFill>
                  <a:prstClr val="black"/>
                </a:solidFill>
              </a:endParaRPr>
            </a:p>
          </p:txBody>
        </p:sp>
        <p:sp>
          <p:nvSpPr>
            <p:cNvPr id="30" name="TextBox 29"/>
            <p:cNvSpPr txBox="1"/>
            <p:nvPr userDrawn="1"/>
          </p:nvSpPr>
          <p:spPr>
            <a:xfrm>
              <a:off x="-725061" y="5664872"/>
              <a:ext cx="463877" cy="570172"/>
            </a:xfrm>
            <a:prstGeom prst="rect">
              <a:avLst/>
            </a:prstGeom>
            <a:noFill/>
          </p:spPr>
          <p:txBody>
            <a:bodyPr wrap="none" lIns="82058" tIns="41029" rIns="82058" bIns="41029" rtlCol="0">
              <a:spAutoFit/>
            </a:bodyPr>
            <a:lstStyle/>
            <a:p>
              <a:pPr eaLnBrk="0" fontAlgn="base" hangingPunct="0">
                <a:spcBef>
                  <a:spcPts val="100"/>
                </a:spcBef>
                <a:spcAft>
                  <a:spcPct val="0"/>
                </a:spcAft>
              </a:pPr>
              <a:r>
                <a:rPr lang="en-US" sz="1000" b="1" dirty="0" smtClean="0">
                  <a:solidFill>
                    <a:prstClr val="white"/>
                  </a:solidFill>
                </a:rPr>
                <a:t>R 31 </a:t>
              </a:r>
              <a:endParaRPr lang="en-US" sz="1000" b="1" dirty="0">
                <a:solidFill>
                  <a:prstClr val="white"/>
                </a:solidFill>
              </a:endParaRPr>
            </a:p>
            <a:p>
              <a:pPr eaLnBrk="0" fontAlgn="base" hangingPunct="0">
                <a:spcBef>
                  <a:spcPts val="100"/>
                </a:spcBef>
                <a:spcAft>
                  <a:spcPct val="0"/>
                </a:spcAft>
              </a:pPr>
              <a:r>
                <a:rPr lang="en-US" sz="1000" b="1" dirty="0">
                  <a:solidFill>
                    <a:prstClr val="white"/>
                  </a:solidFill>
                </a:rPr>
                <a:t>G </a:t>
              </a:r>
              <a:r>
                <a:rPr lang="en-US" sz="1000" b="1" dirty="0" smtClean="0">
                  <a:solidFill>
                    <a:prstClr val="white"/>
                  </a:solidFill>
                </a:rPr>
                <a:t>73</a:t>
              </a:r>
              <a:endParaRPr lang="en-US" sz="1000" b="1" dirty="0">
                <a:solidFill>
                  <a:prstClr val="white"/>
                </a:solidFill>
              </a:endParaRPr>
            </a:p>
            <a:p>
              <a:pPr eaLnBrk="0" fontAlgn="base" hangingPunct="0">
                <a:spcBef>
                  <a:spcPts val="100"/>
                </a:spcBef>
                <a:spcAft>
                  <a:spcPct val="0"/>
                </a:spcAft>
              </a:pPr>
              <a:r>
                <a:rPr lang="en-US" sz="1000" b="1" dirty="0">
                  <a:solidFill>
                    <a:prstClr val="white"/>
                  </a:solidFill>
                </a:rPr>
                <a:t>B </a:t>
              </a:r>
              <a:r>
                <a:rPr lang="en-US" sz="1000" b="1" dirty="0" smtClean="0">
                  <a:solidFill>
                    <a:prstClr val="white"/>
                  </a:solidFill>
                </a:rPr>
                <a:t>125</a:t>
              </a:r>
              <a:endParaRPr lang="en-US" sz="1000" b="1" dirty="0">
                <a:solidFill>
                  <a:prstClr val="white"/>
                </a:solidFill>
              </a:endParaRPr>
            </a:p>
          </p:txBody>
        </p:sp>
      </p:grpSp>
    </p:spTree>
    <p:extLst>
      <p:ext uri="{BB962C8B-B14F-4D97-AF65-F5344CB8AC3E}">
        <p14:creationId xmlns:p14="http://schemas.microsoft.com/office/powerpoint/2010/main" val="352971169"/>
      </p:ext>
    </p:extLst>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Date Placeholder 1"/>
          <p:cNvSpPr>
            <a:spLocks noGrp="1"/>
          </p:cNvSpPr>
          <p:nvPr>
            <p:ph type="dt" sz="half" idx="10"/>
          </p:nvPr>
        </p:nvSpPr>
        <p:spPr/>
        <p:txBody>
          <a:bodyPr/>
          <a:lstStyle/>
          <a:p>
            <a:fld id="{6A297A51-9832-4A2C-A790-69D3517CEE7A}" type="datetimeFigureOut">
              <a:rPr lang="en-AU" smtClean="0">
                <a:solidFill>
                  <a:prstClr val="black">
                    <a:tint val="75000"/>
                  </a:prstClr>
                </a:solidFill>
              </a:rPr>
              <a:pPr/>
              <a:t>6/03/2017</a:t>
            </a:fld>
            <a:endParaRPr lang="en-AU"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AU"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BBDAF11E-F71F-4BB1-83D4-B38CC5433EDF}" type="slidenum">
              <a:rPr lang="en-AU" smtClean="0">
                <a:solidFill>
                  <a:prstClr val="black">
                    <a:tint val="75000"/>
                  </a:prstClr>
                </a:solidFill>
              </a:rPr>
              <a:pPr/>
              <a:t>‹#›</a:t>
            </a:fld>
            <a:endParaRPr lang="en-AU" dirty="0">
              <a:solidFill>
                <a:prstClr val="black">
                  <a:tint val="75000"/>
                </a:prstClr>
              </a:solidFill>
            </a:endParaRPr>
          </a:p>
        </p:txBody>
      </p:sp>
      <p:grpSp>
        <p:nvGrpSpPr>
          <p:cNvPr id="6" name="Group 5"/>
          <p:cNvGrpSpPr/>
          <p:nvPr userDrawn="1"/>
        </p:nvGrpSpPr>
        <p:grpSpPr>
          <a:xfrm>
            <a:off x="-725061" y="355126"/>
            <a:ext cx="575232" cy="570172"/>
            <a:chOff x="396304" y="1222096"/>
            <a:chExt cx="575232" cy="570172"/>
          </a:xfrm>
        </p:grpSpPr>
        <p:sp>
          <p:nvSpPr>
            <p:cNvPr id="7" name="Rectangle 6"/>
            <p:cNvSpPr/>
            <p:nvPr userDrawn="1"/>
          </p:nvSpPr>
          <p:spPr bwMode="auto">
            <a:xfrm>
              <a:off x="422896" y="1237296"/>
              <a:ext cx="548640" cy="548640"/>
            </a:xfrm>
            <a:prstGeom prst="rect">
              <a:avLst/>
            </a:prstGeom>
            <a:solidFill>
              <a:schemeClr val="accent1"/>
            </a:solidFill>
            <a:ln w="9525" cap="flat" cmpd="sng" algn="ctr">
              <a:noFill/>
              <a:prstDash val="solid"/>
              <a:round/>
              <a:headEnd type="none" w="med" len="med"/>
              <a:tailEnd type="none" w="med" len="med"/>
            </a:ln>
            <a:effectLst/>
          </p:spPr>
          <p:txBody>
            <a:bodyPr vert="horz" wrap="none" lIns="0" tIns="0" rIns="0" bIns="0" numCol="1" rtlCol="0" anchor="ctr" anchorCtr="0" compatLnSpc="1">
              <a:prstTxWarp prst="textNoShape">
                <a:avLst/>
              </a:prstTxWarp>
              <a:noAutofit/>
            </a:bodyPr>
            <a:lstStyle/>
            <a:p>
              <a:pPr algn="ctr" defTabSz="820583" eaLnBrk="0" fontAlgn="base" hangingPunct="0">
                <a:spcBef>
                  <a:spcPct val="20000"/>
                </a:spcBef>
                <a:spcAft>
                  <a:spcPct val="0"/>
                </a:spcAft>
                <a:buClr>
                  <a:srgbClr val="4F6228"/>
                </a:buClr>
                <a:buSzPct val="90000"/>
              </a:pPr>
              <a:endParaRPr lang="en-US" dirty="0">
                <a:solidFill>
                  <a:prstClr val="black"/>
                </a:solidFill>
              </a:endParaRPr>
            </a:p>
          </p:txBody>
        </p:sp>
        <p:sp>
          <p:nvSpPr>
            <p:cNvPr id="8" name="TextBox 7"/>
            <p:cNvSpPr txBox="1"/>
            <p:nvPr userDrawn="1"/>
          </p:nvSpPr>
          <p:spPr>
            <a:xfrm>
              <a:off x="396304" y="1222096"/>
              <a:ext cx="436627" cy="570172"/>
            </a:xfrm>
            <a:prstGeom prst="rect">
              <a:avLst/>
            </a:prstGeom>
            <a:noFill/>
          </p:spPr>
          <p:txBody>
            <a:bodyPr wrap="none" lIns="82058" tIns="41029" rIns="82058" bIns="41029" rtlCol="0">
              <a:spAutoFit/>
            </a:bodyPr>
            <a:lstStyle/>
            <a:p>
              <a:pPr eaLnBrk="0" fontAlgn="base" hangingPunct="0">
                <a:spcBef>
                  <a:spcPts val="100"/>
                </a:spcBef>
                <a:spcAft>
                  <a:spcPct val="0"/>
                </a:spcAft>
              </a:pPr>
              <a:r>
                <a:rPr lang="en-US" sz="1000" b="1" dirty="0" smtClean="0">
                  <a:solidFill>
                    <a:prstClr val="white"/>
                  </a:solidFill>
                </a:rPr>
                <a:t>R 79 </a:t>
              </a:r>
              <a:endParaRPr lang="en-US" sz="1000" b="1" dirty="0">
                <a:solidFill>
                  <a:prstClr val="white"/>
                </a:solidFill>
              </a:endParaRPr>
            </a:p>
            <a:p>
              <a:pPr eaLnBrk="0" fontAlgn="base" hangingPunct="0">
                <a:spcBef>
                  <a:spcPts val="100"/>
                </a:spcBef>
                <a:spcAft>
                  <a:spcPct val="0"/>
                </a:spcAft>
              </a:pPr>
              <a:r>
                <a:rPr lang="en-US" sz="1000" b="1" dirty="0" smtClean="0">
                  <a:solidFill>
                    <a:prstClr val="white"/>
                  </a:solidFill>
                </a:rPr>
                <a:t>G 98</a:t>
              </a:r>
              <a:endParaRPr lang="en-US" sz="1000" b="1" dirty="0">
                <a:solidFill>
                  <a:prstClr val="white"/>
                </a:solidFill>
              </a:endParaRPr>
            </a:p>
            <a:p>
              <a:pPr eaLnBrk="0" fontAlgn="base" hangingPunct="0">
                <a:spcBef>
                  <a:spcPts val="100"/>
                </a:spcBef>
                <a:spcAft>
                  <a:spcPct val="0"/>
                </a:spcAft>
              </a:pPr>
              <a:r>
                <a:rPr lang="en-US" sz="1000" b="1" dirty="0" smtClean="0">
                  <a:solidFill>
                    <a:prstClr val="white"/>
                  </a:solidFill>
                </a:rPr>
                <a:t>B 40</a:t>
              </a:r>
              <a:endParaRPr lang="en-US" sz="1000" b="1" dirty="0">
                <a:solidFill>
                  <a:prstClr val="white"/>
                </a:solidFill>
              </a:endParaRPr>
            </a:p>
          </p:txBody>
        </p:sp>
      </p:grpSp>
      <p:grpSp>
        <p:nvGrpSpPr>
          <p:cNvPr id="9" name="Group 8"/>
          <p:cNvGrpSpPr/>
          <p:nvPr userDrawn="1"/>
        </p:nvGrpSpPr>
        <p:grpSpPr>
          <a:xfrm>
            <a:off x="-725061" y="1113661"/>
            <a:ext cx="565201" cy="570172"/>
            <a:chOff x="1904194" y="1222096"/>
            <a:chExt cx="565201" cy="570172"/>
          </a:xfrm>
        </p:grpSpPr>
        <p:sp>
          <p:nvSpPr>
            <p:cNvPr id="10" name="Rectangle 9"/>
            <p:cNvSpPr/>
            <p:nvPr userDrawn="1"/>
          </p:nvSpPr>
          <p:spPr bwMode="auto">
            <a:xfrm>
              <a:off x="1920755" y="1237296"/>
              <a:ext cx="548640" cy="548640"/>
            </a:xfrm>
            <a:prstGeom prst="rect">
              <a:avLst/>
            </a:prstGeom>
            <a:solidFill>
              <a:schemeClr val="accent2"/>
            </a:solidFill>
            <a:ln w="9525" cap="flat" cmpd="sng" algn="ctr">
              <a:noFill/>
              <a:prstDash val="solid"/>
              <a:round/>
              <a:headEnd type="none" w="med" len="med"/>
              <a:tailEnd type="none" w="med" len="med"/>
            </a:ln>
            <a:effectLst/>
          </p:spPr>
          <p:txBody>
            <a:bodyPr vert="horz" wrap="none" lIns="0" tIns="0" rIns="0" bIns="0" numCol="1" rtlCol="0" anchor="ctr" anchorCtr="0" compatLnSpc="1">
              <a:prstTxWarp prst="textNoShape">
                <a:avLst/>
              </a:prstTxWarp>
              <a:noAutofit/>
            </a:bodyPr>
            <a:lstStyle/>
            <a:p>
              <a:pPr algn="ctr" defTabSz="820583" eaLnBrk="0" fontAlgn="base" hangingPunct="0">
                <a:spcBef>
                  <a:spcPct val="20000"/>
                </a:spcBef>
                <a:spcAft>
                  <a:spcPct val="0"/>
                </a:spcAft>
                <a:buClr>
                  <a:srgbClr val="4F6228"/>
                </a:buClr>
                <a:buSzPct val="90000"/>
              </a:pPr>
              <a:endParaRPr lang="en-US" dirty="0">
                <a:solidFill>
                  <a:prstClr val="black"/>
                </a:solidFill>
              </a:endParaRPr>
            </a:p>
          </p:txBody>
        </p:sp>
        <p:sp>
          <p:nvSpPr>
            <p:cNvPr id="11" name="TextBox 10"/>
            <p:cNvSpPr txBox="1"/>
            <p:nvPr userDrawn="1"/>
          </p:nvSpPr>
          <p:spPr>
            <a:xfrm>
              <a:off x="1904194" y="1222096"/>
              <a:ext cx="502349" cy="570172"/>
            </a:xfrm>
            <a:prstGeom prst="rect">
              <a:avLst/>
            </a:prstGeom>
            <a:noFill/>
          </p:spPr>
          <p:txBody>
            <a:bodyPr wrap="none" lIns="82058" tIns="41029" rIns="82058" bIns="41029" rtlCol="0">
              <a:spAutoFit/>
            </a:bodyPr>
            <a:lstStyle/>
            <a:p>
              <a:pPr eaLnBrk="0" fontAlgn="base" hangingPunct="0">
                <a:spcBef>
                  <a:spcPts val="100"/>
                </a:spcBef>
                <a:spcAft>
                  <a:spcPct val="0"/>
                </a:spcAft>
              </a:pPr>
              <a:r>
                <a:rPr lang="en-US" sz="1000" b="1" dirty="0" smtClean="0">
                  <a:solidFill>
                    <a:prstClr val="white"/>
                  </a:solidFill>
                </a:rPr>
                <a:t>R 228 </a:t>
              </a:r>
              <a:endParaRPr lang="en-US" sz="1000" b="1" dirty="0">
                <a:solidFill>
                  <a:prstClr val="white"/>
                </a:solidFill>
              </a:endParaRPr>
            </a:p>
            <a:p>
              <a:pPr eaLnBrk="0" fontAlgn="base" hangingPunct="0">
                <a:spcBef>
                  <a:spcPts val="100"/>
                </a:spcBef>
                <a:spcAft>
                  <a:spcPct val="0"/>
                </a:spcAft>
              </a:pPr>
              <a:r>
                <a:rPr lang="en-US" sz="1000" b="1" dirty="0" smtClean="0">
                  <a:solidFill>
                    <a:prstClr val="white"/>
                  </a:solidFill>
                </a:rPr>
                <a:t>G 108 </a:t>
              </a:r>
              <a:endParaRPr lang="en-US" sz="1000" b="1" dirty="0">
                <a:solidFill>
                  <a:prstClr val="white"/>
                </a:solidFill>
              </a:endParaRPr>
            </a:p>
            <a:p>
              <a:pPr eaLnBrk="0" fontAlgn="base" hangingPunct="0">
                <a:spcBef>
                  <a:spcPts val="100"/>
                </a:spcBef>
                <a:spcAft>
                  <a:spcPct val="0"/>
                </a:spcAft>
              </a:pPr>
              <a:r>
                <a:rPr lang="en-US" sz="1000" b="1" dirty="0" smtClean="0">
                  <a:solidFill>
                    <a:prstClr val="white"/>
                  </a:solidFill>
                </a:rPr>
                <a:t>B 10 </a:t>
              </a:r>
              <a:endParaRPr lang="en-US" sz="1000" b="1" dirty="0">
                <a:solidFill>
                  <a:prstClr val="white"/>
                </a:solidFill>
              </a:endParaRPr>
            </a:p>
          </p:txBody>
        </p:sp>
      </p:grpSp>
      <p:grpSp>
        <p:nvGrpSpPr>
          <p:cNvPr id="12" name="Group 11"/>
          <p:cNvGrpSpPr/>
          <p:nvPr userDrawn="1"/>
        </p:nvGrpSpPr>
        <p:grpSpPr>
          <a:xfrm>
            <a:off x="-725061" y="1872196"/>
            <a:ext cx="585064" cy="570172"/>
            <a:chOff x="3382190" y="1222096"/>
            <a:chExt cx="585064" cy="570172"/>
          </a:xfrm>
        </p:grpSpPr>
        <p:sp>
          <p:nvSpPr>
            <p:cNvPr id="13" name="Rectangle 12"/>
            <p:cNvSpPr/>
            <p:nvPr userDrawn="1"/>
          </p:nvSpPr>
          <p:spPr bwMode="auto">
            <a:xfrm>
              <a:off x="3418614" y="1230899"/>
              <a:ext cx="548640" cy="548640"/>
            </a:xfrm>
            <a:prstGeom prst="rect">
              <a:avLst/>
            </a:prstGeom>
            <a:solidFill>
              <a:schemeClr val="accent3"/>
            </a:solidFill>
            <a:ln w="9525" cap="flat" cmpd="sng" algn="ctr">
              <a:noFill/>
              <a:prstDash val="solid"/>
              <a:round/>
              <a:headEnd type="none" w="med" len="med"/>
              <a:tailEnd type="none" w="med" len="med"/>
            </a:ln>
            <a:effectLst/>
          </p:spPr>
          <p:txBody>
            <a:bodyPr vert="horz" wrap="none" lIns="0" tIns="0" rIns="0" bIns="0" numCol="1" rtlCol="0" anchor="ctr" anchorCtr="0" compatLnSpc="1">
              <a:prstTxWarp prst="textNoShape">
                <a:avLst/>
              </a:prstTxWarp>
              <a:noAutofit/>
            </a:bodyPr>
            <a:lstStyle/>
            <a:p>
              <a:pPr algn="ctr" defTabSz="820583" eaLnBrk="0" fontAlgn="base" hangingPunct="0">
                <a:spcBef>
                  <a:spcPct val="20000"/>
                </a:spcBef>
                <a:spcAft>
                  <a:spcPct val="0"/>
                </a:spcAft>
                <a:buClr>
                  <a:srgbClr val="4F6228"/>
                </a:buClr>
                <a:buSzPct val="90000"/>
              </a:pPr>
              <a:endParaRPr lang="en-US" dirty="0">
                <a:solidFill>
                  <a:prstClr val="black"/>
                </a:solidFill>
              </a:endParaRPr>
            </a:p>
          </p:txBody>
        </p:sp>
        <p:sp>
          <p:nvSpPr>
            <p:cNvPr id="14" name="TextBox 13"/>
            <p:cNvSpPr txBox="1"/>
            <p:nvPr userDrawn="1"/>
          </p:nvSpPr>
          <p:spPr>
            <a:xfrm>
              <a:off x="3382190" y="1222096"/>
              <a:ext cx="473495" cy="570172"/>
            </a:xfrm>
            <a:prstGeom prst="rect">
              <a:avLst/>
            </a:prstGeom>
            <a:noFill/>
          </p:spPr>
          <p:txBody>
            <a:bodyPr wrap="none" lIns="82058" tIns="41029" rIns="82058" bIns="41029" rtlCol="0">
              <a:spAutoFit/>
            </a:bodyPr>
            <a:lstStyle/>
            <a:p>
              <a:pPr eaLnBrk="0" fontAlgn="base" hangingPunct="0">
                <a:spcBef>
                  <a:spcPts val="100"/>
                </a:spcBef>
                <a:spcAft>
                  <a:spcPct val="0"/>
                </a:spcAft>
              </a:pPr>
              <a:r>
                <a:rPr lang="en-US" sz="1000" b="1" dirty="0" smtClean="0">
                  <a:solidFill>
                    <a:prstClr val="white"/>
                  </a:solidFill>
                </a:rPr>
                <a:t>R 0 </a:t>
              </a:r>
              <a:endParaRPr lang="en-US" sz="1000" b="1" dirty="0">
                <a:solidFill>
                  <a:prstClr val="white"/>
                </a:solidFill>
              </a:endParaRPr>
            </a:p>
            <a:p>
              <a:pPr eaLnBrk="0" fontAlgn="base" hangingPunct="0">
                <a:spcBef>
                  <a:spcPts val="100"/>
                </a:spcBef>
                <a:spcAft>
                  <a:spcPct val="0"/>
                </a:spcAft>
              </a:pPr>
              <a:r>
                <a:rPr lang="en-US" sz="1000" b="1" dirty="0">
                  <a:solidFill>
                    <a:prstClr val="white"/>
                  </a:solidFill>
                </a:rPr>
                <a:t>G </a:t>
              </a:r>
              <a:r>
                <a:rPr lang="en-US" sz="1000" b="1" dirty="0" smtClean="0">
                  <a:solidFill>
                    <a:prstClr val="white"/>
                  </a:solidFill>
                </a:rPr>
                <a:t>176</a:t>
              </a:r>
              <a:endParaRPr lang="en-US" sz="1000" b="1" dirty="0">
                <a:solidFill>
                  <a:prstClr val="white"/>
                </a:solidFill>
              </a:endParaRPr>
            </a:p>
            <a:p>
              <a:pPr eaLnBrk="0" fontAlgn="base" hangingPunct="0">
                <a:spcBef>
                  <a:spcPts val="100"/>
                </a:spcBef>
                <a:spcAft>
                  <a:spcPct val="0"/>
                </a:spcAft>
              </a:pPr>
              <a:r>
                <a:rPr lang="en-US" sz="1000" b="1" dirty="0" smtClean="0">
                  <a:solidFill>
                    <a:prstClr val="white"/>
                  </a:solidFill>
                </a:rPr>
                <a:t>B 240</a:t>
              </a:r>
              <a:endParaRPr lang="en-US" sz="1000" b="1" dirty="0">
                <a:solidFill>
                  <a:prstClr val="white"/>
                </a:solidFill>
              </a:endParaRPr>
            </a:p>
          </p:txBody>
        </p:sp>
      </p:grpSp>
      <p:grpSp>
        <p:nvGrpSpPr>
          <p:cNvPr id="15" name="Group 14"/>
          <p:cNvGrpSpPr/>
          <p:nvPr userDrawn="1"/>
        </p:nvGrpSpPr>
        <p:grpSpPr>
          <a:xfrm>
            <a:off x="-725061" y="2630731"/>
            <a:ext cx="564907" cy="570172"/>
            <a:chOff x="4890595" y="1222096"/>
            <a:chExt cx="564907" cy="570172"/>
          </a:xfrm>
        </p:grpSpPr>
        <p:sp>
          <p:nvSpPr>
            <p:cNvPr id="16" name="Rectangle 15"/>
            <p:cNvSpPr/>
            <p:nvPr userDrawn="1"/>
          </p:nvSpPr>
          <p:spPr bwMode="auto">
            <a:xfrm>
              <a:off x="4906862" y="1237296"/>
              <a:ext cx="548640" cy="548640"/>
            </a:xfrm>
            <a:prstGeom prst="rect">
              <a:avLst/>
            </a:prstGeom>
            <a:solidFill>
              <a:schemeClr val="accent4"/>
            </a:solidFill>
            <a:ln w="9525" cap="flat" cmpd="sng" algn="ctr">
              <a:noFill/>
              <a:prstDash val="solid"/>
              <a:round/>
              <a:headEnd type="none" w="med" len="med"/>
              <a:tailEnd type="none" w="med" len="med"/>
            </a:ln>
            <a:effectLst/>
          </p:spPr>
          <p:txBody>
            <a:bodyPr vert="horz" wrap="none" lIns="0" tIns="0" rIns="0" bIns="0" numCol="1" rtlCol="0" anchor="ctr" anchorCtr="0" compatLnSpc="1">
              <a:prstTxWarp prst="textNoShape">
                <a:avLst/>
              </a:prstTxWarp>
              <a:noAutofit/>
            </a:bodyPr>
            <a:lstStyle/>
            <a:p>
              <a:pPr algn="ctr" defTabSz="820583" eaLnBrk="0" fontAlgn="base" hangingPunct="0">
                <a:spcBef>
                  <a:spcPct val="20000"/>
                </a:spcBef>
                <a:spcAft>
                  <a:spcPct val="0"/>
                </a:spcAft>
                <a:buClr>
                  <a:srgbClr val="4F6228"/>
                </a:buClr>
                <a:buSzPct val="90000"/>
              </a:pPr>
              <a:endParaRPr lang="en-US" dirty="0">
                <a:solidFill>
                  <a:prstClr val="black"/>
                </a:solidFill>
              </a:endParaRPr>
            </a:p>
          </p:txBody>
        </p:sp>
        <p:sp>
          <p:nvSpPr>
            <p:cNvPr id="17" name="TextBox 16"/>
            <p:cNvSpPr txBox="1"/>
            <p:nvPr userDrawn="1"/>
          </p:nvSpPr>
          <p:spPr>
            <a:xfrm>
              <a:off x="4890595" y="1222096"/>
              <a:ext cx="492731" cy="570172"/>
            </a:xfrm>
            <a:prstGeom prst="rect">
              <a:avLst/>
            </a:prstGeom>
            <a:noFill/>
          </p:spPr>
          <p:txBody>
            <a:bodyPr wrap="none" lIns="82058" tIns="41029" rIns="82058" bIns="41029" rtlCol="0">
              <a:spAutoFit/>
            </a:bodyPr>
            <a:lstStyle/>
            <a:p>
              <a:pPr eaLnBrk="0" fontAlgn="base" hangingPunct="0">
                <a:spcBef>
                  <a:spcPts val="100"/>
                </a:spcBef>
                <a:spcAft>
                  <a:spcPct val="0"/>
                </a:spcAft>
              </a:pPr>
              <a:r>
                <a:rPr lang="en-US" sz="1000" b="1" dirty="0" smtClean="0">
                  <a:solidFill>
                    <a:prstClr val="white"/>
                  </a:solidFill>
                </a:rPr>
                <a:t>R 128 </a:t>
              </a:r>
              <a:endParaRPr lang="en-US" sz="1000" b="1" dirty="0">
                <a:solidFill>
                  <a:prstClr val="white"/>
                </a:solidFill>
              </a:endParaRPr>
            </a:p>
            <a:p>
              <a:pPr eaLnBrk="0" fontAlgn="base" hangingPunct="0">
                <a:spcBef>
                  <a:spcPts val="100"/>
                </a:spcBef>
                <a:spcAft>
                  <a:spcPct val="0"/>
                </a:spcAft>
              </a:pPr>
              <a:r>
                <a:rPr lang="en-US" sz="1000" b="1" dirty="0">
                  <a:solidFill>
                    <a:prstClr val="white"/>
                  </a:solidFill>
                </a:rPr>
                <a:t>G </a:t>
              </a:r>
              <a:r>
                <a:rPr lang="en-US" sz="1000" b="1" dirty="0" smtClean="0">
                  <a:solidFill>
                    <a:prstClr val="white"/>
                  </a:solidFill>
                </a:rPr>
                <a:t>100</a:t>
              </a:r>
              <a:endParaRPr lang="en-US" sz="1000" b="1" dirty="0">
                <a:solidFill>
                  <a:prstClr val="white"/>
                </a:solidFill>
              </a:endParaRPr>
            </a:p>
            <a:p>
              <a:pPr eaLnBrk="0" fontAlgn="base" hangingPunct="0">
                <a:spcBef>
                  <a:spcPts val="100"/>
                </a:spcBef>
                <a:spcAft>
                  <a:spcPct val="0"/>
                </a:spcAft>
              </a:pPr>
              <a:r>
                <a:rPr lang="en-US" sz="1000" b="1" dirty="0" smtClean="0">
                  <a:solidFill>
                    <a:prstClr val="white"/>
                  </a:solidFill>
                </a:rPr>
                <a:t>B 162</a:t>
              </a:r>
              <a:endParaRPr lang="en-US" sz="1000" b="1" dirty="0">
                <a:solidFill>
                  <a:prstClr val="white"/>
                </a:solidFill>
              </a:endParaRPr>
            </a:p>
          </p:txBody>
        </p:sp>
      </p:grpSp>
      <p:grpSp>
        <p:nvGrpSpPr>
          <p:cNvPr id="18" name="Group 17"/>
          <p:cNvGrpSpPr/>
          <p:nvPr userDrawn="1"/>
        </p:nvGrpSpPr>
        <p:grpSpPr>
          <a:xfrm>
            <a:off x="-725061" y="3389266"/>
            <a:ext cx="548640" cy="570172"/>
            <a:chOff x="6224351" y="1222096"/>
            <a:chExt cx="548640" cy="570172"/>
          </a:xfrm>
        </p:grpSpPr>
        <p:sp>
          <p:nvSpPr>
            <p:cNvPr id="19" name="Rectangle 18"/>
            <p:cNvSpPr/>
            <p:nvPr userDrawn="1"/>
          </p:nvSpPr>
          <p:spPr bwMode="auto">
            <a:xfrm>
              <a:off x="6224351" y="1237296"/>
              <a:ext cx="548640" cy="548640"/>
            </a:xfrm>
            <a:prstGeom prst="rect">
              <a:avLst/>
            </a:prstGeom>
            <a:solidFill>
              <a:schemeClr val="accent5"/>
            </a:solidFill>
            <a:ln w="9525" cap="flat" cmpd="sng" algn="ctr">
              <a:noFill/>
              <a:prstDash val="solid"/>
              <a:round/>
              <a:headEnd type="none" w="med" len="med"/>
              <a:tailEnd type="none" w="med" len="med"/>
            </a:ln>
            <a:effectLst/>
          </p:spPr>
          <p:txBody>
            <a:bodyPr vert="horz" wrap="none" lIns="0" tIns="0" rIns="0" bIns="0" numCol="1" rtlCol="0" anchor="ctr" anchorCtr="0" compatLnSpc="1">
              <a:prstTxWarp prst="textNoShape">
                <a:avLst/>
              </a:prstTxWarp>
              <a:noAutofit/>
            </a:bodyPr>
            <a:lstStyle/>
            <a:p>
              <a:pPr algn="ctr" defTabSz="820583" eaLnBrk="0" fontAlgn="base" hangingPunct="0">
                <a:spcBef>
                  <a:spcPct val="20000"/>
                </a:spcBef>
                <a:spcAft>
                  <a:spcPct val="0"/>
                </a:spcAft>
                <a:buClr>
                  <a:srgbClr val="4F6228"/>
                </a:buClr>
                <a:buSzPct val="90000"/>
              </a:pPr>
              <a:endParaRPr lang="en-US" dirty="0">
                <a:solidFill>
                  <a:prstClr val="black"/>
                </a:solidFill>
              </a:endParaRPr>
            </a:p>
          </p:txBody>
        </p:sp>
        <p:sp>
          <p:nvSpPr>
            <p:cNvPr id="20" name="TextBox 19"/>
            <p:cNvSpPr txBox="1"/>
            <p:nvPr userDrawn="1"/>
          </p:nvSpPr>
          <p:spPr>
            <a:xfrm>
              <a:off x="6229276" y="1222096"/>
              <a:ext cx="492731" cy="570172"/>
            </a:xfrm>
            <a:prstGeom prst="rect">
              <a:avLst/>
            </a:prstGeom>
            <a:noFill/>
          </p:spPr>
          <p:txBody>
            <a:bodyPr wrap="none" lIns="82058" tIns="41029" rIns="82058" bIns="41029" rtlCol="0">
              <a:spAutoFit/>
            </a:bodyPr>
            <a:lstStyle/>
            <a:p>
              <a:pPr eaLnBrk="0" fontAlgn="base" hangingPunct="0">
                <a:spcBef>
                  <a:spcPts val="100"/>
                </a:spcBef>
                <a:spcAft>
                  <a:spcPct val="0"/>
                </a:spcAft>
              </a:pPr>
              <a:r>
                <a:rPr lang="en-US" sz="1000" b="1" dirty="0" smtClean="0">
                  <a:solidFill>
                    <a:prstClr val="white"/>
                  </a:solidFill>
                </a:rPr>
                <a:t>R 255 </a:t>
              </a:r>
              <a:endParaRPr lang="en-US" sz="1000" b="1" dirty="0">
                <a:solidFill>
                  <a:prstClr val="white"/>
                </a:solidFill>
              </a:endParaRPr>
            </a:p>
            <a:p>
              <a:pPr eaLnBrk="0" fontAlgn="base" hangingPunct="0">
                <a:spcBef>
                  <a:spcPts val="100"/>
                </a:spcBef>
                <a:spcAft>
                  <a:spcPct val="0"/>
                </a:spcAft>
              </a:pPr>
              <a:r>
                <a:rPr lang="en-US" sz="1000" b="1" dirty="0">
                  <a:solidFill>
                    <a:prstClr val="white"/>
                  </a:solidFill>
                </a:rPr>
                <a:t>G </a:t>
              </a:r>
              <a:r>
                <a:rPr lang="en-US" sz="1000" b="1" dirty="0" smtClean="0">
                  <a:solidFill>
                    <a:prstClr val="white"/>
                  </a:solidFill>
                </a:rPr>
                <a:t>0</a:t>
              </a:r>
              <a:endParaRPr lang="en-US" sz="1000" b="1" dirty="0">
                <a:solidFill>
                  <a:prstClr val="white"/>
                </a:solidFill>
              </a:endParaRPr>
            </a:p>
            <a:p>
              <a:pPr eaLnBrk="0" fontAlgn="base" hangingPunct="0">
                <a:spcBef>
                  <a:spcPts val="100"/>
                </a:spcBef>
                <a:spcAft>
                  <a:spcPct val="0"/>
                </a:spcAft>
              </a:pPr>
              <a:r>
                <a:rPr lang="en-US" sz="1000" b="1" dirty="0">
                  <a:solidFill>
                    <a:prstClr val="white"/>
                  </a:solidFill>
                </a:rPr>
                <a:t>B </a:t>
              </a:r>
              <a:r>
                <a:rPr lang="en-US" sz="1000" b="1" dirty="0" smtClean="0">
                  <a:solidFill>
                    <a:prstClr val="white"/>
                  </a:solidFill>
                </a:rPr>
                <a:t>0</a:t>
              </a:r>
              <a:endParaRPr lang="en-US" sz="1000" b="1" dirty="0">
                <a:solidFill>
                  <a:prstClr val="white"/>
                </a:solidFill>
              </a:endParaRPr>
            </a:p>
          </p:txBody>
        </p:sp>
      </p:grpSp>
      <p:grpSp>
        <p:nvGrpSpPr>
          <p:cNvPr id="21" name="Group 20"/>
          <p:cNvGrpSpPr/>
          <p:nvPr userDrawn="1"/>
        </p:nvGrpSpPr>
        <p:grpSpPr>
          <a:xfrm>
            <a:off x="-725061" y="4147801"/>
            <a:ext cx="559160" cy="570172"/>
            <a:chOff x="7641110" y="1222096"/>
            <a:chExt cx="559160" cy="570172"/>
          </a:xfrm>
        </p:grpSpPr>
        <p:sp>
          <p:nvSpPr>
            <p:cNvPr id="22" name="Rectangle 21"/>
            <p:cNvSpPr/>
            <p:nvPr userDrawn="1"/>
          </p:nvSpPr>
          <p:spPr bwMode="auto">
            <a:xfrm>
              <a:off x="7651630" y="1237296"/>
              <a:ext cx="548640" cy="548640"/>
            </a:xfrm>
            <a:prstGeom prst="rect">
              <a:avLst/>
            </a:prstGeom>
            <a:solidFill>
              <a:schemeClr val="accent6"/>
            </a:solidFill>
            <a:ln w="9525" cap="flat" cmpd="sng" algn="ctr">
              <a:noFill/>
              <a:prstDash val="solid"/>
              <a:round/>
              <a:headEnd type="none" w="med" len="med"/>
              <a:tailEnd type="none" w="med" len="med"/>
            </a:ln>
            <a:effectLst/>
          </p:spPr>
          <p:txBody>
            <a:bodyPr vert="horz" wrap="none" lIns="0" tIns="0" rIns="0" bIns="0" numCol="1" rtlCol="0" anchor="ctr" anchorCtr="0" compatLnSpc="1">
              <a:prstTxWarp prst="textNoShape">
                <a:avLst/>
              </a:prstTxWarp>
              <a:noAutofit/>
            </a:bodyPr>
            <a:lstStyle/>
            <a:p>
              <a:pPr algn="ctr" defTabSz="820583" eaLnBrk="0" fontAlgn="base" hangingPunct="0">
                <a:spcBef>
                  <a:spcPct val="20000"/>
                </a:spcBef>
                <a:spcAft>
                  <a:spcPct val="0"/>
                </a:spcAft>
                <a:buClr>
                  <a:srgbClr val="4F6228"/>
                </a:buClr>
                <a:buSzPct val="90000"/>
              </a:pPr>
              <a:endParaRPr lang="en-US" dirty="0">
                <a:solidFill>
                  <a:prstClr val="black"/>
                </a:solidFill>
              </a:endParaRPr>
            </a:p>
          </p:txBody>
        </p:sp>
        <p:sp>
          <p:nvSpPr>
            <p:cNvPr id="23" name="TextBox 22"/>
            <p:cNvSpPr txBox="1"/>
            <p:nvPr userDrawn="1"/>
          </p:nvSpPr>
          <p:spPr>
            <a:xfrm>
              <a:off x="7641110" y="1222096"/>
              <a:ext cx="492731" cy="570172"/>
            </a:xfrm>
            <a:prstGeom prst="rect">
              <a:avLst/>
            </a:prstGeom>
            <a:noFill/>
          </p:spPr>
          <p:txBody>
            <a:bodyPr wrap="none" lIns="82058" tIns="41029" rIns="82058" bIns="41029" rtlCol="0">
              <a:spAutoFit/>
            </a:bodyPr>
            <a:lstStyle/>
            <a:p>
              <a:pPr eaLnBrk="0" fontAlgn="base" hangingPunct="0">
                <a:spcBef>
                  <a:spcPts val="100"/>
                </a:spcBef>
                <a:spcAft>
                  <a:spcPct val="0"/>
                </a:spcAft>
              </a:pPr>
              <a:r>
                <a:rPr lang="en-US" sz="1000" b="1" dirty="0" smtClean="0">
                  <a:solidFill>
                    <a:prstClr val="white"/>
                  </a:solidFill>
                </a:rPr>
                <a:t>R 152 </a:t>
              </a:r>
              <a:endParaRPr lang="en-US" sz="1000" b="1" dirty="0">
                <a:solidFill>
                  <a:prstClr val="white"/>
                </a:solidFill>
              </a:endParaRPr>
            </a:p>
            <a:p>
              <a:pPr eaLnBrk="0" fontAlgn="base" hangingPunct="0">
                <a:spcBef>
                  <a:spcPts val="100"/>
                </a:spcBef>
                <a:spcAft>
                  <a:spcPct val="0"/>
                </a:spcAft>
              </a:pPr>
              <a:r>
                <a:rPr lang="en-US" sz="1000" b="1" dirty="0">
                  <a:solidFill>
                    <a:prstClr val="white"/>
                  </a:solidFill>
                </a:rPr>
                <a:t>G </a:t>
              </a:r>
              <a:r>
                <a:rPr lang="en-US" sz="1000" b="1" dirty="0" smtClean="0">
                  <a:solidFill>
                    <a:prstClr val="white"/>
                  </a:solidFill>
                </a:rPr>
                <a:t>182</a:t>
              </a:r>
              <a:endParaRPr lang="en-US" sz="1000" b="1" dirty="0">
                <a:solidFill>
                  <a:prstClr val="white"/>
                </a:solidFill>
              </a:endParaRPr>
            </a:p>
            <a:p>
              <a:pPr eaLnBrk="0" fontAlgn="base" hangingPunct="0">
                <a:spcBef>
                  <a:spcPts val="100"/>
                </a:spcBef>
                <a:spcAft>
                  <a:spcPct val="0"/>
                </a:spcAft>
              </a:pPr>
              <a:r>
                <a:rPr lang="en-US" sz="1000" b="1" dirty="0" smtClean="0">
                  <a:solidFill>
                    <a:prstClr val="white"/>
                  </a:solidFill>
                </a:rPr>
                <a:t>B 84</a:t>
              </a:r>
              <a:endParaRPr lang="en-US" sz="1000" b="1" dirty="0">
                <a:solidFill>
                  <a:prstClr val="white"/>
                </a:solidFill>
              </a:endParaRPr>
            </a:p>
          </p:txBody>
        </p:sp>
      </p:grpSp>
      <p:grpSp>
        <p:nvGrpSpPr>
          <p:cNvPr id="24" name="Group 23"/>
          <p:cNvGrpSpPr/>
          <p:nvPr userDrawn="1"/>
        </p:nvGrpSpPr>
        <p:grpSpPr>
          <a:xfrm>
            <a:off x="-725061" y="4906336"/>
            <a:ext cx="559160" cy="570172"/>
            <a:chOff x="-704589" y="4893773"/>
            <a:chExt cx="559160" cy="570172"/>
          </a:xfrm>
        </p:grpSpPr>
        <p:sp>
          <p:nvSpPr>
            <p:cNvPr id="25" name="Rectangle 24"/>
            <p:cNvSpPr/>
            <p:nvPr userDrawn="1"/>
          </p:nvSpPr>
          <p:spPr bwMode="auto">
            <a:xfrm>
              <a:off x="-694069" y="4908973"/>
              <a:ext cx="548640" cy="548640"/>
            </a:xfrm>
            <a:prstGeom prst="rect">
              <a:avLst/>
            </a:prstGeom>
            <a:solidFill>
              <a:schemeClr val="bg2"/>
            </a:solidFill>
            <a:ln w="9525" cap="flat" cmpd="sng" algn="ctr">
              <a:noFill/>
              <a:prstDash val="solid"/>
              <a:round/>
              <a:headEnd type="none" w="med" len="med"/>
              <a:tailEnd type="none" w="med" len="med"/>
            </a:ln>
            <a:effectLst/>
          </p:spPr>
          <p:txBody>
            <a:bodyPr vert="horz" wrap="none" lIns="0" tIns="0" rIns="0" bIns="0" numCol="1" rtlCol="0" anchor="ctr" anchorCtr="0" compatLnSpc="1">
              <a:prstTxWarp prst="textNoShape">
                <a:avLst/>
              </a:prstTxWarp>
              <a:noAutofit/>
            </a:bodyPr>
            <a:lstStyle/>
            <a:p>
              <a:pPr algn="ctr" defTabSz="820583" eaLnBrk="0" fontAlgn="base" hangingPunct="0">
                <a:spcBef>
                  <a:spcPct val="20000"/>
                </a:spcBef>
                <a:spcAft>
                  <a:spcPct val="0"/>
                </a:spcAft>
                <a:buClr>
                  <a:srgbClr val="4F6228"/>
                </a:buClr>
                <a:buSzPct val="90000"/>
              </a:pPr>
              <a:endParaRPr lang="en-US" dirty="0">
                <a:solidFill>
                  <a:prstClr val="black"/>
                </a:solidFill>
              </a:endParaRPr>
            </a:p>
          </p:txBody>
        </p:sp>
        <p:sp>
          <p:nvSpPr>
            <p:cNvPr id="26" name="TextBox 25"/>
            <p:cNvSpPr txBox="1"/>
            <p:nvPr userDrawn="1"/>
          </p:nvSpPr>
          <p:spPr>
            <a:xfrm>
              <a:off x="-704589" y="4893773"/>
              <a:ext cx="492731" cy="570172"/>
            </a:xfrm>
            <a:prstGeom prst="rect">
              <a:avLst/>
            </a:prstGeom>
            <a:noFill/>
          </p:spPr>
          <p:txBody>
            <a:bodyPr wrap="none" lIns="82058" tIns="41029" rIns="82058" bIns="41029" rtlCol="0">
              <a:spAutoFit/>
            </a:bodyPr>
            <a:lstStyle/>
            <a:p>
              <a:pPr eaLnBrk="0" fontAlgn="base" hangingPunct="0">
                <a:spcBef>
                  <a:spcPts val="100"/>
                </a:spcBef>
                <a:spcAft>
                  <a:spcPct val="0"/>
                </a:spcAft>
              </a:pPr>
              <a:r>
                <a:rPr lang="en-US" sz="1000" b="1" dirty="0" smtClean="0">
                  <a:solidFill>
                    <a:prstClr val="black"/>
                  </a:solidFill>
                </a:rPr>
                <a:t>R 238 </a:t>
              </a:r>
              <a:endParaRPr lang="en-US" sz="1000" b="1" dirty="0">
                <a:solidFill>
                  <a:prstClr val="black"/>
                </a:solidFill>
              </a:endParaRPr>
            </a:p>
            <a:p>
              <a:pPr eaLnBrk="0" fontAlgn="base" hangingPunct="0">
                <a:spcBef>
                  <a:spcPts val="100"/>
                </a:spcBef>
                <a:spcAft>
                  <a:spcPct val="0"/>
                </a:spcAft>
              </a:pPr>
              <a:r>
                <a:rPr lang="en-US" sz="1000" b="1" dirty="0">
                  <a:solidFill>
                    <a:prstClr val="black"/>
                  </a:solidFill>
                </a:rPr>
                <a:t>G </a:t>
              </a:r>
              <a:r>
                <a:rPr lang="en-US" sz="1000" b="1" dirty="0" smtClean="0">
                  <a:solidFill>
                    <a:prstClr val="black"/>
                  </a:solidFill>
                </a:rPr>
                <a:t>236</a:t>
              </a:r>
              <a:endParaRPr lang="en-US" sz="1000" b="1" dirty="0">
                <a:solidFill>
                  <a:prstClr val="black"/>
                </a:solidFill>
              </a:endParaRPr>
            </a:p>
            <a:p>
              <a:pPr eaLnBrk="0" fontAlgn="base" hangingPunct="0">
                <a:spcBef>
                  <a:spcPts val="100"/>
                </a:spcBef>
                <a:spcAft>
                  <a:spcPct val="0"/>
                </a:spcAft>
              </a:pPr>
              <a:r>
                <a:rPr lang="en-US" sz="1000" b="1" dirty="0">
                  <a:solidFill>
                    <a:prstClr val="black"/>
                  </a:solidFill>
                </a:rPr>
                <a:t>B </a:t>
              </a:r>
              <a:r>
                <a:rPr lang="en-US" sz="1000" b="1" dirty="0" smtClean="0">
                  <a:solidFill>
                    <a:prstClr val="black"/>
                  </a:solidFill>
                </a:rPr>
                <a:t>225 </a:t>
              </a:r>
              <a:endParaRPr lang="en-US" sz="1000" b="1" dirty="0">
                <a:solidFill>
                  <a:prstClr val="black"/>
                </a:solidFill>
              </a:endParaRPr>
            </a:p>
          </p:txBody>
        </p:sp>
      </p:grpSp>
      <p:grpSp>
        <p:nvGrpSpPr>
          <p:cNvPr id="27" name="Group 26"/>
          <p:cNvGrpSpPr/>
          <p:nvPr userDrawn="1"/>
        </p:nvGrpSpPr>
        <p:grpSpPr>
          <a:xfrm>
            <a:off x="-725061" y="5664872"/>
            <a:ext cx="559160" cy="570172"/>
            <a:chOff x="-725061" y="5664872"/>
            <a:chExt cx="559160" cy="570172"/>
          </a:xfrm>
        </p:grpSpPr>
        <p:sp>
          <p:nvSpPr>
            <p:cNvPr id="28" name="Rectangle 27"/>
            <p:cNvSpPr/>
            <p:nvPr userDrawn="1"/>
          </p:nvSpPr>
          <p:spPr bwMode="auto">
            <a:xfrm>
              <a:off x="-714541" y="5680072"/>
              <a:ext cx="548640" cy="548640"/>
            </a:xfrm>
            <a:prstGeom prst="rect">
              <a:avLst/>
            </a:prstGeom>
            <a:solidFill>
              <a:schemeClr val="tx2"/>
            </a:solidFill>
            <a:ln w="9525" cap="flat" cmpd="sng" algn="ctr">
              <a:noFill/>
              <a:prstDash val="solid"/>
              <a:round/>
              <a:headEnd type="none" w="med" len="med"/>
              <a:tailEnd type="none" w="med" len="med"/>
            </a:ln>
            <a:effectLst/>
          </p:spPr>
          <p:txBody>
            <a:bodyPr vert="horz" wrap="none" lIns="0" tIns="0" rIns="0" bIns="0" numCol="1" rtlCol="0" anchor="ctr" anchorCtr="0" compatLnSpc="1">
              <a:prstTxWarp prst="textNoShape">
                <a:avLst/>
              </a:prstTxWarp>
              <a:noAutofit/>
            </a:bodyPr>
            <a:lstStyle/>
            <a:p>
              <a:pPr algn="ctr" defTabSz="820583" eaLnBrk="0" fontAlgn="base" hangingPunct="0">
                <a:spcBef>
                  <a:spcPct val="20000"/>
                </a:spcBef>
                <a:spcAft>
                  <a:spcPct val="0"/>
                </a:spcAft>
                <a:buClr>
                  <a:srgbClr val="4F6228"/>
                </a:buClr>
                <a:buSzPct val="90000"/>
              </a:pPr>
              <a:endParaRPr lang="en-US" dirty="0">
                <a:solidFill>
                  <a:prstClr val="black"/>
                </a:solidFill>
              </a:endParaRPr>
            </a:p>
          </p:txBody>
        </p:sp>
        <p:sp>
          <p:nvSpPr>
            <p:cNvPr id="29" name="TextBox 28"/>
            <p:cNvSpPr txBox="1"/>
            <p:nvPr userDrawn="1"/>
          </p:nvSpPr>
          <p:spPr>
            <a:xfrm>
              <a:off x="-725061" y="5664872"/>
              <a:ext cx="463877" cy="570172"/>
            </a:xfrm>
            <a:prstGeom prst="rect">
              <a:avLst/>
            </a:prstGeom>
            <a:noFill/>
          </p:spPr>
          <p:txBody>
            <a:bodyPr wrap="none" lIns="82058" tIns="41029" rIns="82058" bIns="41029" rtlCol="0">
              <a:spAutoFit/>
            </a:bodyPr>
            <a:lstStyle/>
            <a:p>
              <a:pPr eaLnBrk="0" fontAlgn="base" hangingPunct="0">
                <a:spcBef>
                  <a:spcPts val="100"/>
                </a:spcBef>
                <a:spcAft>
                  <a:spcPct val="0"/>
                </a:spcAft>
              </a:pPr>
              <a:r>
                <a:rPr lang="en-US" sz="1000" b="1" dirty="0" smtClean="0">
                  <a:solidFill>
                    <a:prstClr val="white"/>
                  </a:solidFill>
                </a:rPr>
                <a:t>R 31 </a:t>
              </a:r>
              <a:endParaRPr lang="en-US" sz="1000" b="1" dirty="0">
                <a:solidFill>
                  <a:prstClr val="white"/>
                </a:solidFill>
              </a:endParaRPr>
            </a:p>
            <a:p>
              <a:pPr eaLnBrk="0" fontAlgn="base" hangingPunct="0">
                <a:spcBef>
                  <a:spcPts val="100"/>
                </a:spcBef>
                <a:spcAft>
                  <a:spcPct val="0"/>
                </a:spcAft>
              </a:pPr>
              <a:r>
                <a:rPr lang="en-US" sz="1000" b="1" dirty="0">
                  <a:solidFill>
                    <a:prstClr val="white"/>
                  </a:solidFill>
                </a:rPr>
                <a:t>G </a:t>
              </a:r>
              <a:r>
                <a:rPr lang="en-US" sz="1000" b="1" dirty="0" smtClean="0">
                  <a:solidFill>
                    <a:prstClr val="white"/>
                  </a:solidFill>
                </a:rPr>
                <a:t>73</a:t>
              </a:r>
              <a:endParaRPr lang="en-US" sz="1000" b="1" dirty="0">
                <a:solidFill>
                  <a:prstClr val="white"/>
                </a:solidFill>
              </a:endParaRPr>
            </a:p>
            <a:p>
              <a:pPr eaLnBrk="0" fontAlgn="base" hangingPunct="0">
                <a:spcBef>
                  <a:spcPts val="100"/>
                </a:spcBef>
                <a:spcAft>
                  <a:spcPct val="0"/>
                </a:spcAft>
              </a:pPr>
              <a:r>
                <a:rPr lang="en-US" sz="1000" b="1" dirty="0">
                  <a:solidFill>
                    <a:prstClr val="white"/>
                  </a:solidFill>
                </a:rPr>
                <a:t>B </a:t>
              </a:r>
              <a:r>
                <a:rPr lang="en-US" sz="1000" b="1" dirty="0" smtClean="0">
                  <a:solidFill>
                    <a:prstClr val="white"/>
                  </a:solidFill>
                </a:rPr>
                <a:t>125</a:t>
              </a:r>
              <a:endParaRPr lang="en-US" sz="1000" b="1" dirty="0">
                <a:solidFill>
                  <a:prstClr val="white"/>
                </a:solidFill>
              </a:endParaRPr>
            </a:p>
          </p:txBody>
        </p:sp>
      </p:grpSp>
    </p:spTree>
    <p:extLst>
      <p:ext uri="{BB962C8B-B14F-4D97-AF65-F5344CB8AC3E}">
        <p14:creationId xmlns:p14="http://schemas.microsoft.com/office/powerpoint/2010/main" val="3816872155"/>
      </p:ext>
    </p:extLst>
  </p:cSld>
  <p:clrMapOvr>
    <a:masterClrMapping/>
  </p:clrMapOvr>
  <p:transition/>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AU"/>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A297A51-9832-4A2C-A790-69D3517CEE7A}" type="datetimeFigureOut">
              <a:rPr lang="en-AU" smtClean="0">
                <a:solidFill>
                  <a:prstClr val="black">
                    <a:tint val="75000"/>
                  </a:prstClr>
                </a:solidFill>
              </a:rPr>
              <a:pPr/>
              <a:t>6/03/2017</a:t>
            </a:fld>
            <a:endParaRPr lang="en-AU"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AU"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BBDAF11E-F71F-4BB1-83D4-B38CC5433EDF}" type="slidenum">
              <a:rPr lang="en-AU" smtClean="0">
                <a:solidFill>
                  <a:prstClr val="black">
                    <a:tint val="75000"/>
                  </a:prstClr>
                </a:solidFill>
              </a:rPr>
              <a:pPr/>
              <a:t>‹#›</a:t>
            </a:fld>
            <a:endParaRPr lang="en-AU" dirty="0">
              <a:solidFill>
                <a:prstClr val="black">
                  <a:tint val="75000"/>
                </a:prstClr>
              </a:solidFill>
            </a:endParaRPr>
          </a:p>
        </p:txBody>
      </p:sp>
    </p:spTree>
    <p:extLst>
      <p:ext uri="{BB962C8B-B14F-4D97-AF65-F5344CB8AC3E}">
        <p14:creationId xmlns:p14="http://schemas.microsoft.com/office/powerpoint/2010/main" val="530889811"/>
      </p:ext>
    </p:extLst>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smtClean="0"/>
              <a:t>Click to edit Master title style</a:t>
            </a:r>
            <a:endParaRPr lang="en-AU"/>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A297A51-9832-4A2C-A790-69D3517CEE7A}" type="datetimeFigureOut">
              <a:rPr lang="en-AU" smtClean="0">
                <a:solidFill>
                  <a:prstClr val="black">
                    <a:tint val="75000"/>
                  </a:prstClr>
                </a:solidFill>
              </a:rPr>
              <a:pPr/>
              <a:t>6/03/2017</a:t>
            </a:fld>
            <a:endParaRPr lang="en-AU"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AU"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BBDAF11E-F71F-4BB1-83D4-B38CC5433EDF}" type="slidenum">
              <a:rPr lang="en-AU" smtClean="0">
                <a:solidFill>
                  <a:prstClr val="black">
                    <a:tint val="75000"/>
                  </a:prstClr>
                </a:solidFill>
              </a:rPr>
              <a:pPr/>
              <a:t>‹#›</a:t>
            </a:fld>
            <a:endParaRPr lang="en-AU" dirty="0">
              <a:solidFill>
                <a:prstClr val="black">
                  <a:tint val="75000"/>
                </a:prstClr>
              </a:solidFill>
            </a:endParaRPr>
          </a:p>
        </p:txBody>
      </p:sp>
    </p:spTree>
    <p:extLst>
      <p:ext uri="{BB962C8B-B14F-4D97-AF65-F5344CB8AC3E}">
        <p14:creationId xmlns:p14="http://schemas.microsoft.com/office/powerpoint/2010/main" val="2722795345"/>
      </p:ext>
    </p:extLst>
  </p:cSld>
  <p:clrMapOvr>
    <a:masterClrMapping/>
  </p:clrMapOv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251520" y="692696"/>
            <a:ext cx="8229600" cy="1143000"/>
          </a:xfrm>
          <a:prstGeom prst="rect">
            <a:avLst/>
          </a:prstGeom>
        </p:spPr>
        <p:txBody>
          <a:bodyPr/>
          <a:lstStyle/>
          <a:p>
            <a:r>
              <a:rPr lang="en-US" smtClean="0"/>
              <a:t>Click to edit Master title style</a:t>
            </a:r>
            <a:endParaRPr lang="en-AU"/>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6A297A51-9832-4A2C-A790-69D3517CEE7A}" type="datetimeFigureOut">
              <a:rPr lang="en-AU" smtClean="0">
                <a:solidFill>
                  <a:prstClr val="black">
                    <a:tint val="75000"/>
                  </a:prstClr>
                </a:solidFill>
              </a:rPr>
              <a:pPr/>
              <a:t>6/03/2017</a:t>
            </a:fld>
            <a:endParaRPr lang="en-AU"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AU"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BBDAF11E-F71F-4BB1-83D4-B38CC5433EDF}" type="slidenum">
              <a:rPr lang="en-AU" smtClean="0">
                <a:solidFill>
                  <a:prstClr val="black">
                    <a:tint val="75000"/>
                  </a:prstClr>
                </a:solidFill>
              </a:rPr>
              <a:pPr/>
              <a:t>‹#›</a:t>
            </a:fld>
            <a:endParaRPr lang="en-AU" dirty="0">
              <a:solidFill>
                <a:prstClr val="black">
                  <a:tint val="75000"/>
                </a:prstClr>
              </a:solidFill>
            </a:endParaRPr>
          </a:p>
        </p:txBody>
      </p:sp>
    </p:spTree>
    <p:extLst>
      <p:ext uri="{BB962C8B-B14F-4D97-AF65-F5344CB8AC3E}">
        <p14:creationId xmlns:p14="http://schemas.microsoft.com/office/powerpoint/2010/main" val="896747839"/>
      </p:ext>
    </p:extLst>
  </p:cSld>
  <p:clrMapOvr>
    <a:masterClrMapping/>
  </p:clrMapOv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smtClean="0"/>
              <a:t>Click to edit Master title style</a:t>
            </a:r>
            <a:endParaRPr lang="en-AU"/>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6A297A51-9832-4A2C-A790-69D3517CEE7A}" type="datetimeFigureOut">
              <a:rPr lang="en-AU" smtClean="0">
                <a:solidFill>
                  <a:prstClr val="black">
                    <a:tint val="75000"/>
                  </a:prstClr>
                </a:solidFill>
              </a:rPr>
              <a:pPr/>
              <a:t>6/03/2017</a:t>
            </a:fld>
            <a:endParaRPr lang="en-AU"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AU"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BBDAF11E-F71F-4BB1-83D4-B38CC5433EDF}" type="slidenum">
              <a:rPr lang="en-AU" smtClean="0">
                <a:solidFill>
                  <a:prstClr val="black">
                    <a:tint val="75000"/>
                  </a:prstClr>
                </a:solidFill>
              </a:rPr>
              <a:pPr/>
              <a:t>‹#›</a:t>
            </a:fld>
            <a:endParaRPr lang="en-AU" dirty="0">
              <a:solidFill>
                <a:prstClr val="black">
                  <a:tint val="75000"/>
                </a:prstClr>
              </a:solidFill>
            </a:endParaRPr>
          </a:p>
        </p:txBody>
      </p:sp>
    </p:spTree>
    <p:extLst>
      <p:ext uri="{BB962C8B-B14F-4D97-AF65-F5344CB8AC3E}">
        <p14:creationId xmlns:p14="http://schemas.microsoft.com/office/powerpoint/2010/main" val="1303631028"/>
      </p:ext>
    </p:extLst>
  </p:cSld>
  <p:clrMapOvr>
    <a:masterClrMapping/>
  </p:clrMapOvr>
  <p:transition/>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Custom Layout">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251520" y="692696"/>
            <a:ext cx="8229600" cy="1143000"/>
          </a:xfrm>
          <a:prstGeom prst="rect">
            <a:avLst/>
          </a:prstGeom>
        </p:spPr>
        <p:txBody>
          <a:bodyPr/>
          <a:lstStyle/>
          <a:p>
            <a:r>
              <a:rPr lang="en-US" smtClean="0"/>
              <a:t>Click to edit Master title style</a:t>
            </a:r>
            <a:endParaRPr lang="en-AU"/>
          </a:p>
        </p:txBody>
      </p:sp>
      <p:sp>
        <p:nvSpPr>
          <p:cNvPr id="3" name="Date Placeholder 2"/>
          <p:cNvSpPr>
            <a:spLocks noGrp="1"/>
          </p:cNvSpPr>
          <p:nvPr>
            <p:ph type="dt" sz="half" idx="10"/>
          </p:nvPr>
        </p:nvSpPr>
        <p:spPr/>
        <p:txBody>
          <a:bodyPr/>
          <a:lstStyle/>
          <a:p>
            <a:fld id="{6A297A51-9832-4A2C-A790-69D3517CEE7A}" type="datetimeFigureOut">
              <a:rPr lang="en-AU" smtClean="0">
                <a:solidFill>
                  <a:prstClr val="black">
                    <a:tint val="75000"/>
                  </a:prstClr>
                </a:solidFill>
              </a:rPr>
              <a:pPr/>
              <a:t>6/03/2017</a:t>
            </a:fld>
            <a:endParaRPr lang="en-AU"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AU"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BBDAF11E-F71F-4BB1-83D4-B38CC5433EDF}" type="slidenum">
              <a:rPr lang="en-AU" smtClean="0">
                <a:solidFill>
                  <a:prstClr val="black">
                    <a:tint val="75000"/>
                  </a:prstClr>
                </a:solidFill>
              </a:rPr>
              <a:pPr/>
              <a:t>‹#›</a:t>
            </a:fld>
            <a:endParaRPr lang="en-AU" dirty="0">
              <a:solidFill>
                <a:prstClr val="black">
                  <a:tint val="75000"/>
                </a:prstClr>
              </a:solidFill>
            </a:endParaRPr>
          </a:p>
        </p:txBody>
      </p:sp>
    </p:spTree>
    <p:extLst>
      <p:ext uri="{BB962C8B-B14F-4D97-AF65-F5344CB8AC3E}">
        <p14:creationId xmlns:p14="http://schemas.microsoft.com/office/powerpoint/2010/main" val="1810104491"/>
      </p:ext>
    </p:extLst>
  </p:cSld>
  <p:clrMapOvr>
    <a:masterClrMapping/>
  </p:clrMapOvr>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theme" Target="../theme/theme3.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14" cstate="print">
            <a:extLst>
              <a:ext uri="{28A0092B-C50C-407E-A947-70E740481C1C}">
                <a14:useLocalDpi xmlns:a14="http://schemas.microsoft.com/office/drawing/2010/main" val="0"/>
              </a:ext>
            </a:extLst>
          </a:blip>
          <a:srcRect r="7441"/>
          <a:stretch/>
        </p:blipFill>
        <p:spPr>
          <a:xfrm>
            <a:off x="1" y="0"/>
            <a:ext cx="9144000" cy="6858000"/>
          </a:xfrm>
          <a:prstGeom prst="rect">
            <a:avLst/>
          </a:prstGeom>
        </p:spPr>
      </p:pic>
      <p:sp>
        <p:nvSpPr>
          <p:cNvPr id="3" name="Text Placeholder 2"/>
          <p:cNvSpPr>
            <a:spLocks noGrp="1"/>
          </p:cNvSpPr>
          <p:nvPr>
            <p:ph type="body" idx="1"/>
          </p:nvPr>
        </p:nvSpPr>
        <p:spPr>
          <a:xfrm>
            <a:off x="323528" y="2780928"/>
            <a:ext cx="8229600" cy="233712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A297A51-9832-4A2C-A790-69D3517CEE7A}" type="datetimeFigureOut">
              <a:rPr lang="en-AU" smtClean="0"/>
              <a:t>6/03/2017</a:t>
            </a:fld>
            <a:endParaRPr lang="en-AU"/>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AU"/>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BDAF11E-F71F-4BB1-83D4-B38CC5433EDF}" type="slidenum">
              <a:rPr lang="en-AU" smtClean="0"/>
              <a:t>‹#›</a:t>
            </a:fld>
            <a:endParaRPr lang="en-AU"/>
          </a:p>
        </p:txBody>
      </p:sp>
    </p:spTree>
    <p:extLst>
      <p:ext uri="{BB962C8B-B14F-4D97-AF65-F5344CB8AC3E}">
        <p14:creationId xmlns:p14="http://schemas.microsoft.com/office/powerpoint/2010/main" val="332100725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AU"/>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1E40438-0EAF-46BC-AD0B-5284CAF08D41}" type="datetimeFigureOut">
              <a:rPr lang="en-AU" smtClean="0"/>
              <a:t>6/03/2017</a:t>
            </a:fld>
            <a:endParaRPr lang="en-AU"/>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AU"/>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2FE5B4-C64B-47D4-9F6E-944C570C5CD0}" type="slidenum">
              <a:rPr lang="en-AU" smtClean="0"/>
              <a:t>‹#›</a:t>
            </a:fld>
            <a:endParaRPr lang="en-AU"/>
          </a:p>
        </p:txBody>
      </p:sp>
    </p:spTree>
    <p:extLst>
      <p:ext uri="{BB962C8B-B14F-4D97-AF65-F5344CB8AC3E}">
        <p14:creationId xmlns:p14="http://schemas.microsoft.com/office/powerpoint/2010/main" val="1686223843"/>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Text Placeholder 2"/>
          <p:cNvSpPr>
            <a:spLocks noGrp="1"/>
          </p:cNvSpPr>
          <p:nvPr>
            <p:ph type="body" idx="1"/>
          </p:nvPr>
        </p:nvSpPr>
        <p:spPr>
          <a:xfrm>
            <a:off x="323528" y="2780928"/>
            <a:ext cx="8229600" cy="233712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A297A51-9832-4A2C-A790-69D3517CEE7A}" type="datetimeFigureOut">
              <a:rPr lang="en-AU" smtClean="0">
                <a:solidFill>
                  <a:prstClr val="black">
                    <a:tint val="75000"/>
                  </a:prstClr>
                </a:solidFill>
              </a:rPr>
              <a:pPr/>
              <a:t>6/03/2017</a:t>
            </a:fld>
            <a:endParaRPr lang="en-AU" dirty="0">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AU" dirty="0">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BDAF11E-F71F-4BB1-83D4-B38CC5433EDF}" type="slidenum">
              <a:rPr lang="en-AU" smtClean="0">
                <a:solidFill>
                  <a:prstClr val="black">
                    <a:tint val="75000"/>
                  </a:prstClr>
                </a:solidFill>
              </a:rPr>
              <a:pPr/>
              <a:t>‹#›</a:t>
            </a:fld>
            <a:endParaRPr lang="en-AU" dirty="0">
              <a:solidFill>
                <a:prstClr val="black">
                  <a:tint val="75000"/>
                </a:prstClr>
              </a:solidFill>
            </a:endParaRPr>
          </a:p>
        </p:txBody>
      </p:sp>
      <p:grpSp>
        <p:nvGrpSpPr>
          <p:cNvPr id="9" name="Group 8"/>
          <p:cNvGrpSpPr/>
          <p:nvPr userDrawn="1"/>
        </p:nvGrpSpPr>
        <p:grpSpPr>
          <a:xfrm>
            <a:off x="-725061" y="355126"/>
            <a:ext cx="575232" cy="570172"/>
            <a:chOff x="396304" y="1222096"/>
            <a:chExt cx="575232" cy="570172"/>
          </a:xfrm>
        </p:grpSpPr>
        <p:sp>
          <p:nvSpPr>
            <p:cNvPr id="10" name="Rectangle 9"/>
            <p:cNvSpPr/>
            <p:nvPr userDrawn="1"/>
          </p:nvSpPr>
          <p:spPr bwMode="auto">
            <a:xfrm>
              <a:off x="422896" y="1237296"/>
              <a:ext cx="548640" cy="548640"/>
            </a:xfrm>
            <a:prstGeom prst="rect">
              <a:avLst/>
            </a:prstGeom>
            <a:solidFill>
              <a:schemeClr val="accent1"/>
            </a:solidFill>
            <a:ln w="9525" cap="flat" cmpd="sng" algn="ctr">
              <a:noFill/>
              <a:prstDash val="solid"/>
              <a:round/>
              <a:headEnd type="none" w="med" len="med"/>
              <a:tailEnd type="none" w="med" len="med"/>
            </a:ln>
            <a:effectLst/>
          </p:spPr>
          <p:txBody>
            <a:bodyPr vert="horz" wrap="none" lIns="0" tIns="0" rIns="0" bIns="0" numCol="1" rtlCol="0" anchor="ctr" anchorCtr="0" compatLnSpc="1">
              <a:prstTxWarp prst="textNoShape">
                <a:avLst/>
              </a:prstTxWarp>
              <a:noAutofit/>
            </a:bodyPr>
            <a:lstStyle/>
            <a:p>
              <a:pPr algn="ctr" defTabSz="820583" eaLnBrk="0" fontAlgn="base" hangingPunct="0">
                <a:spcBef>
                  <a:spcPct val="20000"/>
                </a:spcBef>
                <a:spcAft>
                  <a:spcPct val="0"/>
                </a:spcAft>
                <a:buClr>
                  <a:srgbClr val="4F6228"/>
                </a:buClr>
                <a:buSzPct val="90000"/>
              </a:pPr>
              <a:endParaRPr lang="en-US" dirty="0">
                <a:solidFill>
                  <a:prstClr val="black"/>
                </a:solidFill>
              </a:endParaRPr>
            </a:p>
          </p:txBody>
        </p:sp>
        <p:sp>
          <p:nvSpPr>
            <p:cNvPr id="11" name="TextBox 10"/>
            <p:cNvSpPr txBox="1"/>
            <p:nvPr userDrawn="1"/>
          </p:nvSpPr>
          <p:spPr>
            <a:xfrm>
              <a:off x="396304" y="1222096"/>
              <a:ext cx="436627" cy="570172"/>
            </a:xfrm>
            <a:prstGeom prst="rect">
              <a:avLst/>
            </a:prstGeom>
            <a:noFill/>
          </p:spPr>
          <p:txBody>
            <a:bodyPr wrap="none" lIns="82058" tIns="41029" rIns="82058" bIns="41029" rtlCol="0">
              <a:spAutoFit/>
            </a:bodyPr>
            <a:lstStyle/>
            <a:p>
              <a:pPr eaLnBrk="0" fontAlgn="base" hangingPunct="0">
                <a:spcBef>
                  <a:spcPts val="100"/>
                </a:spcBef>
                <a:spcAft>
                  <a:spcPct val="0"/>
                </a:spcAft>
              </a:pPr>
              <a:r>
                <a:rPr lang="en-US" sz="1000" b="1" dirty="0" smtClean="0">
                  <a:solidFill>
                    <a:prstClr val="white"/>
                  </a:solidFill>
                </a:rPr>
                <a:t>R 79 </a:t>
              </a:r>
              <a:endParaRPr lang="en-US" sz="1000" b="1" dirty="0">
                <a:solidFill>
                  <a:prstClr val="white"/>
                </a:solidFill>
              </a:endParaRPr>
            </a:p>
            <a:p>
              <a:pPr eaLnBrk="0" fontAlgn="base" hangingPunct="0">
                <a:spcBef>
                  <a:spcPts val="100"/>
                </a:spcBef>
                <a:spcAft>
                  <a:spcPct val="0"/>
                </a:spcAft>
              </a:pPr>
              <a:r>
                <a:rPr lang="en-US" sz="1000" b="1" dirty="0" smtClean="0">
                  <a:solidFill>
                    <a:prstClr val="white"/>
                  </a:solidFill>
                </a:rPr>
                <a:t>G 98</a:t>
              </a:r>
              <a:endParaRPr lang="en-US" sz="1000" b="1" dirty="0">
                <a:solidFill>
                  <a:prstClr val="white"/>
                </a:solidFill>
              </a:endParaRPr>
            </a:p>
            <a:p>
              <a:pPr eaLnBrk="0" fontAlgn="base" hangingPunct="0">
                <a:spcBef>
                  <a:spcPts val="100"/>
                </a:spcBef>
                <a:spcAft>
                  <a:spcPct val="0"/>
                </a:spcAft>
              </a:pPr>
              <a:r>
                <a:rPr lang="en-US" sz="1000" b="1" dirty="0" smtClean="0">
                  <a:solidFill>
                    <a:prstClr val="white"/>
                  </a:solidFill>
                </a:rPr>
                <a:t>B 40</a:t>
              </a:r>
              <a:endParaRPr lang="en-US" sz="1000" b="1" dirty="0">
                <a:solidFill>
                  <a:prstClr val="white"/>
                </a:solidFill>
              </a:endParaRPr>
            </a:p>
          </p:txBody>
        </p:sp>
      </p:grpSp>
      <p:grpSp>
        <p:nvGrpSpPr>
          <p:cNvPr id="12" name="Group 11"/>
          <p:cNvGrpSpPr/>
          <p:nvPr userDrawn="1"/>
        </p:nvGrpSpPr>
        <p:grpSpPr>
          <a:xfrm>
            <a:off x="-725061" y="1113661"/>
            <a:ext cx="565201" cy="570172"/>
            <a:chOff x="1904194" y="1222096"/>
            <a:chExt cx="565201" cy="570172"/>
          </a:xfrm>
        </p:grpSpPr>
        <p:sp>
          <p:nvSpPr>
            <p:cNvPr id="13" name="Rectangle 12"/>
            <p:cNvSpPr/>
            <p:nvPr userDrawn="1"/>
          </p:nvSpPr>
          <p:spPr bwMode="auto">
            <a:xfrm>
              <a:off x="1920755" y="1237296"/>
              <a:ext cx="548640" cy="548640"/>
            </a:xfrm>
            <a:prstGeom prst="rect">
              <a:avLst/>
            </a:prstGeom>
            <a:solidFill>
              <a:schemeClr val="accent2"/>
            </a:solidFill>
            <a:ln w="9525" cap="flat" cmpd="sng" algn="ctr">
              <a:noFill/>
              <a:prstDash val="solid"/>
              <a:round/>
              <a:headEnd type="none" w="med" len="med"/>
              <a:tailEnd type="none" w="med" len="med"/>
            </a:ln>
            <a:effectLst/>
          </p:spPr>
          <p:txBody>
            <a:bodyPr vert="horz" wrap="none" lIns="0" tIns="0" rIns="0" bIns="0" numCol="1" rtlCol="0" anchor="ctr" anchorCtr="0" compatLnSpc="1">
              <a:prstTxWarp prst="textNoShape">
                <a:avLst/>
              </a:prstTxWarp>
              <a:noAutofit/>
            </a:bodyPr>
            <a:lstStyle/>
            <a:p>
              <a:pPr algn="ctr" defTabSz="820583" eaLnBrk="0" fontAlgn="base" hangingPunct="0">
                <a:spcBef>
                  <a:spcPct val="20000"/>
                </a:spcBef>
                <a:spcAft>
                  <a:spcPct val="0"/>
                </a:spcAft>
                <a:buClr>
                  <a:srgbClr val="4F6228"/>
                </a:buClr>
                <a:buSzPct val="90000"/>
              </a:pPr>
              <a:endParaRPr lang="en-US" dirty="0">
                <a:solidFill>
                  <a:prstClr val="black"/>
                </a:solidFill>
              </a:endParaRPr>
            </a:p>
          </p:txBody>
        </p:sp>
        <p:sp>
          <p:nvSpPr>
            <p:cNvPr id="14" name="TextBox 13"/>
            <p:cNvSpPr txBox="1"/>
            <p:nvPr userDrawn="1"/>
          </p:nvSpPr>
          <p:spPr>
            <a:xfrm>
              <a:off x="1904194" y="1222096"/>
              <a:ext cx="502349" cy="570172"/>
            </a:xfrm>
            <a:prstGeom prst="rect">
              <a:avLst/>
            </a:prstGeom>
            <a:noFill/>
          </p:spPr>
          <p:txBody>
            <a:bodyPr wrap="none" lIns="82058" tIns="41029" rIns="82058" bIns="41029" rtlCol="0">
              <a:spAutoFit/>
            </a:bodyPr>
            <a:lstStyle/>
            <a:p>
              <a:pPr eaLnBrk="0" fontAlgn="base" hangingPunct="0">
                <a:spcBef>
                  <a:spcPts val="100"/>
                </a:spcBef>
                <a:spcAft>
                  <a:spcPct val="0"/>
                </a:spcAft>
              </a:pPr>
              <a:r>
                <a:rPr lang="en-US" sz="1000" b="1" dirty="0" smtClean="0">
                  <a:solidFill>
                    <a:prstClr val="white"/>
                  </a:solidFill>
                </a:rPr>
                <a:t>R 228 </a:t>
              </a:r>
              <a:endParaRPr lang="en-US" sz="1000" b="1" dirty="0">
                <a:solidFill>
                  <a:prstClr val="white"/>
                </a:solidFill>
              </a:endParaRPr>
            </a:p>
            <a:p>
              <a:pPr eaLnBrk="0" fontAlgn="base" hangingPunct="0">
                <a:spcBef>
                  <a:spcPts val="100"/>
                </a:spcBef>
                <a:spcAft>
                  <a:spcPct val="0"/>
                </a:spcAft>
              </a:pPr>
              <a:r>
                <a:rPr lang="en-US" sz="1000" b="1" dirty="0" smtClean="0">
                  <a:solidFill>
                    <a:prstClr val="white"/>
                  </a:solidFill>
                </a:rPr>
                <a:t>G 108 </a:t>
              </a:r>
              <a:endParaRPr lang="en-US" sz="1000" b="1" dirty="0">
                <a:solidFill>
                  <a:prstClr val="white"/>
                </a:solidFill>
              </a:endParaRPr>
            </a:p>
            <a:p>
              <a:pPr eaLnBrk="0" fontAlgn="base" hangingPunct="0">
                <a:spcBef>
                  <a:spcPts val="100"/>
                </a:spcBef>
                <a:spcAft>
                  <a:spcPct val="0"/>
                </a:spcAft>
              </a:pPr>
              <a:r>
                <a:rPr lang="en-US" sz="1000" b="1" dirty="0" smtClean="0">
                  <a:solidFill>
                    <a:prstClr val="white"/>
                  </a:solidFill>
                </a:rPr>
                <a:t>B 10 </a:t>
              </a:r>
              <a:endParaRPr lang="en-US" sz="1000" b="1" dirty="0">
                <a:solidFill>
                  <a:prstClr val="white"/>
                </a:solidFill>
              </a:endParaRPr>
            </a:p>
          </p:txBody>
        </p:sp>
      </p:grpSp>
      <p:grpSp>
        <p:nvGrpSpPr>
          <p:cNvPr id="15" name="Group 14"/>
          <p:cNvGrpSpPr/>
          <p:nvPr userDrawn="1"/>
        </p:nvGrpSpPr>
        <p:grpSpPr>
          <a:xfrm>
            <a:off x="-725061" y="1872196"/>
            <a:ext cx="585064" cy="570172"/>
            <a:chOff x="3382190" y="1222096"/>
            <a:chExt cx="585064" cy="570172"/>
          </a:xfrm>
        </p:grpSpPr>
        <p:sp>
          <p:nvSpPr>
            <p:cNvPr id="16" name="Rectangle 15"/>
            <p:cNvSpPr/>
            <p:nvPr userDrawn="1"/>
          </p:nvSpPr>
          <p:spPr bwMode="auto">
            <a:xfrm>
              <a:off x="3418614" y="1230899"/>
              <a:ext cx="548640" cy="548640"/>
            </a:xfrm>
            <a:prstGeom prst="rect">
              <a:avLst/>
            </a:prstGeom>
            <a:solidFill>
              <a:schemeClr val="accent3"/>
            </a:solidFill>
            <a:ln w="9525" cap="flat" cmpd="sng" algn="ctr">
              <a:noFill/>
              <a:prstDash val="solid"/>
              <a:round/>
              <a:headEnd type="none" w="med" len="med"/>
              <a:tailEnd type="none" w="med" len="med"/>
            </a:ln>
            <a:effectLst/>
          </p:spPr>
          <p:txBody>
            <a:bodyPr vert="horz" wrap="none" lIns="0" tIns="0" rIns="0" bIns="0" numCol="1" rtlCol="0" anchor="ctr" anchorCtr="0" compatLnSpc="1">
              <a:prstTxWarp prst="textNoShape">
                <a:avLst/>
              </a:prstTxWarp>
              <a:noAutofit/>
            </a:bodyPr>
            <a:lstStyle/>
            <a:p>
              <a:pPr algn="ctr" defTabSz="820583" eaLnBrk="0" fontAlgn="base" hangingPunct="0">
                <a:spcBef>
                  <a:spcPct val="20000"/>
                </a:spcBef>
                <a:spcAft>
                  <a:spcPct val="0"/>
                </a:spcAft>
                <a:buClr>
                  <a:srgbClr val="4F6228"/>
                </a:buClr>
                <a:buSzPct val="90000"/>
              </a:pPr>
              <a:endParaRPr lang="en-US" dirty="0">
                <a:solidFill>
                  <a:prstClr val="black"/>
                </a:solidFill>
              </a:endParaRPr>
            </a:p>
          </p:txBody>
        </p:sp>
        <p:sp>
          <p:nvSpPr>
            <p:cNvPr id="17" name="TextBox 16"/>
            <p:cNvSpPr txBox="1"/>
            <p:nvPr userDrawn="1"/>
          </p:nvSpPr>
          <p:spPr>
            <a:xfrm>
              <a:off x="3382190" y="1222096"/>
              <a:ext cx="473495" cy="570172"/>
            </a:xfrm>
            <a:prstGeom prst="rect">
              <a:avLst/>
            </a:prstGeom>
            <a:noFill/>
          </p:spPr>
          <p:txBody>
            <a:bodyPr wrap="none" lIns="82058" tIns="41029" rIns="82058" bIns="41029" rtlCol="0">
              <a:spAutoFit/>
            </a:bodyPr>
            <a:lstStyle/>
            <a:p>
              <a:pPr eaLnBrk="0" fontAlgn="base" hangingPunct="0">
                <a:spcBef>
                  <a:spcPts val="100"/>
                </a:spcBef>
                <a:spcAft>
                  <a:spcPct val="0"/>
                </a:spcAft>
              </a:pPr>
              <a:r>
                <a:rPr lang="en-US" sz="1000" b="1" dirty="0" smtClean="0">
                  <a:solidFill>
                    <a:prstClr val="white"/>
                  </a:solidFill>
                </a:rPr>
                <a:t>R 0 </a:t>
              </a:r>
              <a:endParaRPr lang="en-US" sz="1000" b="1" dirty="0">
                <a:solidFill>
                  <a:prstClr val="white"/>
                </a:solidFill>
              </a:endParaRPr>
            </a:p>
            <a:p>
              <a:pPr eaLnBrk="0" fontAlgn="base" hangingPunct="0">
                <a:spcBef>
                  <a:spcPts val="100"/>
                </a:spcBef>
                <a:spcAft>
                  <a:spcPct val="0"/>
                </a:spcAft>
              </a:pPr>
              <a:r>
                <a:rPr lang="en-US" sz="1000" b="1" dirty="0">
                  <a:solidFill>
                    <a:prstClr val="white"/>
                  </a:solidFill>
                </a:rPr>
                <a:t>G </a:t>
              </a:r>
              <a:r>
                <a:rPr lang="en-US" sz="1000" b="1" dirty="0" smtClean="0">
                  <a:solidFill>
                    <a:prstClr val="white"/>
                  </a:solidFill>
                </a:rPr>
                <a:t>176</a:t>
              </a:r>
              <a:endParaRPr lang="en-US" sz="1000" b="1" dirty="0">
                <a:solidFill>
                  <a:prstClr val="white"/>
                </a:solidFill>
              </a:endParaRPr>
            </a:p>
            <a:p>
              <a:pPr eaLnBrk="0" fontAlgn="base" hangingPunct="0">
                <a:spcBef>
                  <a:spcPts val="100"/>
                </a:spcBef>
                <a:spcAft>
                  <a:spcPct val="0"/>
                </a:spcAft>
              </a:pPr>
              <a:r>
                <a:rPr lang="en-US" sz="1000" b="1" dirty="0" smtClean="0">
                  <a:solidFill>
                    <a:prstClr val="white"/>
                  </a:solidFill>
                </a:rPr>
                <a:t>B 240</a:t>
              </a:r>
              <a:endParaRPr lang="en-US" sz="1000" b="1" dirty="0">
                <a:solidFill>
                  <a:prstClr val="white"/>
                </a:solidFill>
              </a:endParaRPr>
            </a:p>
          </p:txBody>
        </p:sp>
      </p:grpSp>
      <p:grpSp>
        <p:nvGrpSpPr>
          <p:cNvPr id="18" name="Group 17"/>
          <p:cNvGrpSpPr/>
          <p:nvPr userDrawn="1"/>
        </p:nvGrpSpPr>
        <p:grpSpPr>
          <a:xfrm>
            <a:off x="-725061" y="2630731"/>
            <a:ext cx="564907" cy="570172"/>
            <a:chOff x="4890595" y="1222096"/>
            <a:chExt cx="564907" cy="570172"/>
          </a:xfrm>
        </p:grpSpPr>
        <p:sp>
          <p:nvSpPr>
            <p:cNvPr id="19" name="Rectangle 18"/>
            <p:cNvSpPr/>
            <p:nvPr userDrawn="1"/>
          </p:nvSpPr>
          <p:spPr bwMode="auto">
            <a:xfrm>
              <a:off x="4906862" y="1237296"/>
              <a:ext cx="548640" cy="548640"/>
            </a:xfrm>
            <a:prstGeom prst="rect">
              <a:avLst/>
            </a:prstGeom>
            <a:solidFill>
              <a:schemeClr val="accent4"/>
            </a:solidFill>
            <a:ln w="9525" cap="flat" cmpd="sng" algn="ctr">
              <a:noFill/>
              <a:prstDash val="solid"/>
              <a:round/>
              <a:headEnd type="none" w="med" len="med"/>
              <a:tailEnd type="none" w="med" len="med"/>
            </a:ln>
            <a:effectLst/>
          </p:spPr>
          <p:txBody>
            <a:bodyPr vert="horz" wrap="none" lIns="0" tIns="0" rIns="0" bIns="0" numCol="1" rtlCol="0" anchor="ctr" anchorCtr="0" compatLnSpc="1">
              <a:prstTxWarp prst="textNoShape">
                <a:avLst/>
              </a:prstTxWarp>
              <a:noAutofit/>
            </a:bodyPr>
            <a:lstStyle/>
            <a:p>
              <a:pPr algn="ctr" defTabSz="820583" eaLnBrk="0" fontAlgn="base" hangingPunct="0">
                <a:spcBef>
                  <a:spcPct val="20000"/>
                </a:spcBef>
                <a:spcAft>
                  <a:spcPct val="0"/>
                </a:spcAft>
                <a:buClr>
                  <a:srgbClr val="4F6228"/>
                </a:buClr>
                <a:buSzPct val="90000"/>
              </a:pPr>
              <a:endParaRPr lang="en-US" dirty="0">
                <a:solidFill>
                  <a:prstClr val="black"/>
                </a:solidFill>
              </a:endParaRPr>
            </a:p>
          </p:txBody>
        </p:sp>
        <p:sp>
          <p:nvSpPr>
            <p:cNvPr id="20" name="TextBox 19"/>
            <p:cNvSpPr txBox="1"/>
            <p:nvPr userDrawn="1"/>
          </p:nvSpPr>
          <p:spPr>
            <a:xfrm>
              <a:off x="4890595" y="1222096"/>
              <a:ext cx="492731" cy="570172"/>
            </a:xfrm>
            <a:prstGeom prst="rect">
              <a:avLst/>
            </a:prstGeom>
            <a:noFill/>
          </p:spPr>
          <p:txBody>
            <a:bodyPr wrap="none" lIns="82058" tIns="41029" rIns="82058" bIns="41029" rtlCol="0">
              <a:spAutoFit/>
            </a:bodyPr>
            <a:lstStyle/>
            <a:p>
              <a:pPr eaLnBrk="0" fontAlgn="base" hangingPunct="0">
                <a:spcBef>
                  <a:spcPts val="100"/>
                </a:spcBef>
                <a:spcAft>
                  <a:spcPct val="0"/>
                </a:spcAft>
              </a:pPr>
              <a:r>
                <a:rPr lang="en-US" sz="1000" b="1" dirty="0" smtClean="0">
                  <a:solidFill>
                    <a:prstClr val="white"/>
                  </a:solidFill>
                </a:rPr>
                <a:t>R 128 </a:t>
              </a:r>
              <a:endParaRPr lang="en-US" sz="1000" b="1" dirty="0">
                <a:solidFill>
                  <a:prstClr val="white"/>
                </a:solidFill>
              </a:endParaRPr>
            </a:p>
            <a:p>
              <a:pPr eaLnBrk="0" fontAlgn="base" hangingPunct="0">
                <a:spcBef>
                  <a:spcPts val="100"/>
                </a:spcBef>
                <a:spcAft>
                  <a:spcPct val="0"/>
                </a:spcAft>
              </a:pPr>
              <a:r>
                <a:rPr lang="en-US" sz="1000" b="1" dirty="0">
                  <a:solidFill>
                    <a:prstClr val="white"/>
                  </a:solidFill>
                </a:rPr>
                <a:t>G </a:t>
              </a:r>
              <a:r>
                <a:rPr lang="en-US" sz="1000" b="1" dirty="0" smtClean="0">
                  <a:solidFill>
                    <a:prstClr val="white"/>
                  </a:solidFill>
                </a:rPr>
                <a:t>100</a:t>
              </a:r>
              <a:endParaRPr lang="en-US" sz="1000" b="1" dirty="0">
                <a:solidFill>
                  <a:prstClr val="white"/>
                </a:solidFill>
              </a:endParaRPr>
            </a:p>
            <a:p>
              <a:pPr eaLnBrk="0" fontAlgn="base" hangingPunct="0">
                <a:spcBef>
                  <a:spcPts val="100"/>
                </a:spcBef>
                <a:spcAft>
                  <a:spcPct val="0"/>
                </a:spcAft>
              </a:pPr>
              <a:r>
                <a:rPr lang="en-US" sz="1000" b="1" dirty="0" smtClean="0">
                  <a:solidFill>
                    <a:prstClr val="white"/>
                  </a:solidFill>
                </a:rPr>
                <a:t>B 162</a:t>
              </a:r>
              <a:endParaRPr lang="en-US" sz="1000" b="1" dirty="0">
                <a:solidFill>
                  <a:prstClr val="white"/>
                </a:solidFill>
              </a:endParaRPr>
            </a:p>
          </p:txBody>
        </p:sp>
      </p:grpSp>
      <p:grpSp>
        <p:nvGrpSpPr>
          <p:cNvPr id="21" name="Group 20"/>
          <p:cNvGrpSpPr/>
          <p:nvPr userDrawn="1"/>
        </p:nvGrpSpPr>
        <p:grpSpPr>
          <a:xfrm>
            <a:off x="-725061" y="3389266"/>
            <a:ext cx="548640" cy="570172"/>
            <a:chOff x="6224351" y="1222096"/>
            <a:chExt cx="548640" cy="570172"/>
          </a:xfrm>
        </p:grpSpPr>
        <p:sp>
          <p:nvSpPr>
            <p:cNvPr id="22" name="Rectangle 21"/>
            <p:cNvSpPr/>
            <p:nvPr userDrawn="1"/>
          </p:nvSpPr>
          <p:spPr bwMode="auto">
            <a:xfrm>
              <a:off x="6224351" y="1237296"/>
              <a:ext cx="548640" cy="548640"/>
            </a:xfrm>
            <a:prstGeom prst="rect">
              <a:avLst/>
            </a:prstGeom>
            <a:solidFill>
              <a:schemeClr val="accent5"/>
            </a:solidFill>
            <a:ln w="9525" cap="flat" cmpd="sng" algn="ctr">
              <a:noFill/>
              <a:prstDash val="solid"/>
              <a:round/>
              <a:headEnd type="none" w="med" len="med"/>
              <a:tailEnd type="none" w="med" len="med"/>
            </a:ln>
            <a:effectLst/>
          </p:spPr>
          <p:txBody>
            <a:bodyPr vert="horz" wrap="none" lIns="0" tIns="0" rIns="0" bIns="0" numCol="1" rtlCol="0" anchor="ctr" anchorCtr="0" compatLnSpc="1">
              <a:prstTxWarp prst="textNoShape">
                <a:avLst/>
              </a:prstTxWarp>
              <a:noAutofit/>
            </a:bodyPr>
            <a:lstStyle/>
            <a:p>
              <a:pPr algn="ctr" defTabSz="820583" eaLnBrk="0" fontAlgn="base" hangingPunct="0">
                <a:spcBef>
                  <a:spcPct val="20000"/>
                </a:spcBef>
                <a:spcAft>
                  <a:spcPct val="0"/>
                </a:spcAft>
                <a:buClr>
                  <a:srgbClr val="4F6228"/>
                </a:buClr>
                <a:buSzPct val="90000"/>
              </a:pPr>
              <a:endParaRPr lang="en-US" dirty="0">
                <a:solidFill>
                  <a:prstClr val="black"/>
                </a:solidFill>
              </a:endParaRPr>
            </a:p>
          </p:txBody>
        </p:sp>
        <p:sp>
          <p:nvSpPr>
            <p:cNvPr id="23" name="TextBox 22"/>
            <p:cNvSpPr txBox="1"/>
            <p:nvPr userDrawn="1"/>
          </p:nvSpPr>
          <p:spPr>
            <a:xfrm>
              <a:off x="6229276" y="1222096"/>
              <a:ext cx="492731" cy="570172"/>
            </a:xfrm>
            <a:prstGeom prst="rect">
              <a:avLst/>
            </a:prstGeom>
            <a:noFill/>
          </p:spPr>
          <p:txBody>
            <a:bodyPr wrap="none" lIns="82058" tIns="41029" rIns="82058" bIns="41029" rtlCol="0">
              <a:spAutoFit/>
            </a:bodyPr>
            <a:lstStyle/>
            <a:p>
              <a:pPr eaLnBrk="0" fontAlgn="base" hangingPunct="0">
                <a:spcBef>
                  <a:spcPts val="100"/>
                </a:spcBef>
                <a:spcAft>
                  <a:spcPct val="0"/>
                </a:spcAft>
              </a:pPr>
              <a:r>
                <a:rPr lang="en-US" sz="1000" b="1" dirty="0" smtClean="0">
                  <a:solidFill>
                    <a:prstClr val="white"/>
                  </a:solidFill>
                </a:rPr>
                <a:t>R 255 </a:t>
              </a:r>
              <a:endParaRPr lang="en-US" sz="1000" b="1" dirty="0">
                <a:solidFill>
                  <a:prstClr val="white"/>
                </a:solidFill>
              </a:endParaRPr>
            </a:p>
            <a:p>
              <a:pPr eaLnBrk="0" fontAlgn="base" hangingPunct="0">
                <a:spcBef>
                  <a:spcPts val="100"/>
                </a:spcBef>
                <a:spcAft>
                  <a:spcPct val="0"/>
                </a:spcAft>
              </a:pPr>
              <a:r>
                <a:rPr lang="en-US" sz="1000" b="1" dirty="0">
                  <a:solidFill>
                    <a:prstClr val="white"/>
                  </a:solidFill>
                </a:rPr>
                <a:t>G </a:t>
              </a:r>
              <a:r>
                <a:rPr lang="en-US" sz="1000" b="1" dirty="0" smtClean="0">
                  <a:solidFill>
                    <a:prstClr val="white"/>
                  </a:solidFill>
                </a:rPr>
                <a:t>0</a:t>
              </a:r>
              <a:endParaRPr lang="en-US" sz="1000" b="1" dirty="0">
                <a:solidFill>
                  <a:prstClr val="white"/>
                </a:solidFill>
              </a:endParaRPr>
            </a:p>
            <a:p>
              <a:pPr eaLnBrk="0" fontAlgn="base" hangingPunct="0">
                <a:spcBef>
                  <a:spcPts val="100"/>
                </a:spcBef>
                <a:spcAft>
                  <a:spcPct val="0"/>
                </a:spcAft>
              </a:pPr>
              <a:r>
                <a:rPr lang="en-US" sz="1000" b="1" dirty="0">
                  <a:solidFill>
                    <a:prstClr val="white"/>
                  </a:solidFill>
                </a:rPr>
                <a:t>B </a:t>
              </a:r>
              <a:r>
                <a:rPr lang="en-US" sz="1000" b="1" dirty="0" smtClean="0">
                  <a:solidFill>
                    <a:prstClr val="white"/>
                  </a:solidFill>
                </a:rPr>
                <a:t>0</a:t>
              </a:r>
              <a:endParaRPr lang="en-US" sz="1000" b="1" dirty="0">
                <a:solidFill>
                  <a:prstClr val="white"/>
                </a:solidFill>
              </a:endParaRPr>
            </a:p>
          </p:txBody>
        </p:sp>
      </p:grpSp>
      <p:grpSp>
        <p:nvGrpSpPr>
          <p:cNvPr id="24" name="Group 23"/>
          <p:cNvGrpSpPr/>
          <p:nvPr userDrawn="1"/>
        </p:nvGrpSpPr>
        <p:grpSpPr>
          <a:xfrm>
            <a:off x="-725061" y="4147801"/>
            <a:ext cx="559160" cy="570172"/>
            <a:chOff x="7641110" y="1222096"/>
            <a:chExt cx="559160" cy="570172"/>
          </a:xfrm>
        </p:grpSpPr>
        <p:sp>
          <p:nvSpPr>
            <p:cNvPr id="25" name="Rectangle 24"/>
            <p:cNvSpPr/>
            <p:nvPr userDrawn="1"/>
          </p:nvSpPr>
          <p:spPr bwMode="auto">
            <a:xfrm>
              <a:off x="7651630" y="1237296"/>
              <a:ext cx="548640" cy="548640"/>
            </a:xfrm>
            <a:prstGeom prst="rect">
              <a:avLst/>
            </a:prstGeom>
            <a:solidFill>
              <a:schemeClr val="accent6"/>
            </a:solidFill>
            <a:ln w="9525" cap="flat" cmpd="sng" algn="ctr">
              <a:noFill/>
              <a:prstDash val="solid"/>
              <a:round/>
              <a:headEnd type="none" w="med" len="med"/>
              <a:tailEnd type="none" w="med" len="med"/>
            </a:ln>
            <a:effectLst/>
          </p:spPr>
          <p:txBody>
            <a:bodyPr vert="horz" wrap="none" lIns="0" tIns="0" rIns="0" bIns="0" numCol="1" rtlCol="0" anchor="ctr" anchorCtr="0" compatLnSpc="1">
              <a:prstTxWarp prst="textNoShape">
                <a:avLst/>
              </a:prstTxWarp>
              <a:noAutofit/>
            </a:bodyPr>
            <a:lstStyle/>
            <a:p>
              <a:pPr algn="ctr" defTabSz="820583" eaLnBrk="0" fontAlgn="base" hangingPunct="0">
                <a:spcBef>
                  <a:spcPct val="20000"/>
                </a:spcBef>
                <a:spcAft>
                  <a:spcPct val="0"/>
                </a:spcAft>
                <a:buClr>
                  <a:srgbClr val="4F6228"/>
                </a:buClr>
                <a:buSzPct val="90000"/>
              </a:pPr>
              <a:endParaRPr lang="en-US" dirty="0">
                <a:solidFill>
                  <a:prstClr val="black"/>
                </a:solidFill>
              </a:endParaRPr>
            </a:p>
          </p:txBody>
        </p:sp>
        <p:sp>
          <p:nvSpPr>
            <p:cNvPr id="26" name="TextBox 25"/>
            <p:cNvSpPr txBox="1"/>
            <p:nvPr userDrawn="1"/>
          </p:nvSpPr>
          <p:spPr>
            <a:xfrm>
              <a:off x="7641110" y="1222096"/>
              <a:ext cx="492731" cy="570172"/>
            </a:xfrm>
            <a:prstGeom prst="rect">
              <a:avLst/>
            </a:prstGeom>
            <a:noFill/>
          </p:spPr>
          <p:txBody>
            <a:bodyPr wrap="none" lIns="82058" tIns="41029" rIns="82058" bIns="41029" rtlCol="0">
              <a:spAutoFit/>
            </a:bodyPr>
            <a:lstStyle/>
            <a:p>
              <a:pPr eaLnBrk="0" fontAlgn="base" hangingPunct="0">
                <a:spcBef>
                  <a:spcPts val="100"/>
                </a:spcBef>
                <a:spcAft>
                  <a:spcPct val="0"/>
                </a:spcAft>
              </a:pPr>
              <a:r>
                <a:rPr lang="en-US" sz="1000" b="1" dirty="0" smtClean="0">
                  <a:solidFill>
                    <a:prstClr val="white"/>
                  </a:solidFill>
                </a:rPr>
                <a:t>R 152 </a:t>
              </a:r>
              <a:endParaRPr lang="en-US" sz="1000" b="1" dirty="0">
                <a:solidFill>
                  <a:prstClr val="white"/>
                </a:solidFill>
              </a:endParaRPr>
            </a:p>
            <a:p>
              <a:pPr eaLnBrk="0" fontAlgn="base" hangingPunct="0">
                <a:spcBef>
                  <a:spcPts val="100"/>
                </a:spcBef>
                <a:spcAft>
                  <a:spcPct val="0"/>
                </a:spcAft>
              </a:pPr>
              <a:r>
                <a:rPr lang="en-US" sz="1000" b="1" dirty="0">
                  <a:solidFill>
                    <a:prstClr val="white"/>
                  </a:solidFill>
                </a:rPr>
                <a:t>G </a:t>
              </a:r>
              <a:r>
                <a:rPr lang="en-US" sz="1000" b="1" dirty="0" smtClean="0">
                  <a:solidFill>
                    <a:prstClr val="white"/>
                  </a:solidFill>
                </a:rPr>
                <a:t>182</a:t>
              </a:r>
              <a:endParaRPr lang="en-US" sz="1000" b="1" dirty="0">
                <a:solidFill>
                  <a:prstClr val="white"/>
                </a:solidFill>
              </a:endParaRPr>
            </a:p>
            <a:p>
              <a:pPr eaLnBrk="0" fontAlgn="base" hangingPunct="0">
                <a:spcBef>
                  <a:spcPts val="100"/>
                </a:spcBef>
                <a:spcAft>
                  <a:spcPct val="0"/>
                </a:spcAft>
              </a:pPr>
              <a:r>
                <a:rPr lang="en-US" sz="1000" b="1" dirty="0" smtClean="0">
                  <a:solidFill>
                    <a:prstClr val="white"/>
                  </a:solidFill>
                </a:rPr>
                <a:t>B 84</a:t>
              </a:r>
              <a:endParaRPr lang="en-US" sz="1000" b="1" dirty="0">
                <a:solidFill>
                  <a:prstClr val="white"/>
                </a:solidFill>
              </a:endParaRPr>
            </a:p>
          </p:txBody>
        </p:sp>
      </p:grpSp>
      <p:grpSp>
        <p:nvGrpSpPr>
          <p:cNvPr id="27" name="Group 26"/>
          <p:cNvGrpSpPr/>
          <p:nvPr userDrawn="1"/>
        </p:nvGrpSpPr>
        <p:grpSpPr>
          <a:xfrm>
            <a:off x="-725061" y="4906336"/>
            <a:ext cx="559160" cy="570172"/>
            <a:chOff x="-704589" y="4893773"/>
            <a:chExt cx="559160" cy="570172"/>
          </a:xfrm>
        </p:grpSpPr>
        <p:sp>
          <p:nvSpPr>
            <p:cNvPr id="28" name="Rectangle 27"/>
            <p:cNvSpPr/>
            <p:nvPr userDrawn="1"/>
          </p:nvSpPr>
          <p:spPr bwMode="auto">
            <a:xfrm>
              <a:off x="-694069" y="4908973"/>
              <a:ext cx="548640" cy="548640"/>
            </a:xfrm>
            <a:prstGeom prst="rect">
              <a:avLst/>
            </a:prstGeom>
            <a:solidFill>
              <a:schemeClr val="bg2"/>
            </a:solidFill>
            <a:ln w="9525" cap="flat" cmpd="sng" algn="ctr">
              <a:noFill/>
              <a:prstDash val="solid"/>
              <a:round/>
              <a:headEnd type="none" w="med" len="med"/>
              <a:tailEnd type="none" w="med" len="med"/>
            </a:ln>
            <a:effectLst/>
          </p:spPr>
          <p:txBody>
            <a:bodyPr vert="horz" wrap="none" lIns="0" tIns="0" rIns="0" bIns="0" numCol="1" rtlCol="0" anchor="ctr" anchorCtr="0" compatLnSpc="1">
              <a:prstTxWarp prst="textNoShape">
                <a:avLst/>
              </a:prstTxWarp>
              <a:noAutofit/>
            </a:bodyPr>
            <a:lstStyle/>
            <a:p>
              <a:pPr algn="ctr" defTabSz="820583" eaLnBrk="0" fontAlgn="base" hangingPunct="0">
                <a:spcBef>
                  <a:spcPct val="20000"/>
                </a:spcBef>
                <a:spcAft>
                  <a:spcPct val="0"/>
                </a:spcAft>
                <a:buClr>
                  <a:srgbClr val="4F6228"/>
                </a:buClr>
                <a:buSzPct val="90000"/>
              </a:pPr>
              <a:endParaRPr lang="en-US" dirty="0">
                <a:solidFill>
                  <a:prstClr val="black"/>
                </a:solidFill>
              </a:endParaRPr>
            </a:p>
          </p:txBody>
        </p:sp>
        <p:sp>
          <p:nvSpPr>
            <p:cNvPr id="29" name="TextBox 28"/>
            <p:cNvSpPr txBox="1"/>
            <p:nvPr userDrawn="1"/>
          </p:nvSpPr>
          <p:spPr>
            <a:xfrm>
              <a:off x="-704589" y="4893773"/>
              <a:ext cx="492731" cy="570172"/>
            </a:xfrm>
            <a:prstGeom prst="rect">
              <a:avLst/>
            </a:prstGeom>
            <a:noFill/>
          </p:spPr>
          <p:txBody>
            <a:bodyPr wrap="none" lIns="82058" tIns="41029" rIns="82058" bIns="41029" rtlCol="0">
              <a:spAutoFit/>
            </a:bodyPr>
            <a:lstStyle/>
            <a:p>
              <a:pPr eaLnBrk="0" fontAlgn="base" hangingPunct="0">
                <a:spcBef>
                  <a:spcPts val="100"/>
                </a:spcBef>
                <a:spcAft>
                  <a:spcPct val="0"/>
                </a:spcAft>
              </a:pPr>
              <a:r>
                <a:rPr lang="en-US" sz="1000" b="1" dirty="0" smtClean="0">
                  <a:solidFill>
                    <a:prstClr val="black"/>
                  </a:solidFill>
                </a:rPr>
                <a:t>R 238 </a:t>
              </a:r>
              <a:endParaRPr lang="en-US" sz="1000" b="1" dirty="0">
                <a:solidFill>
                  <a:prstClr val="black"/>
                </a:solidFill>
              </a:endParaRPr>
            </a:p>
            <a:p>
              <a:pPr eaLnBrk="0" fontAlgn="base" hangingPunct="0">
                <a:spcBef>
                  <a:spcPts val="100"/>
                </a:spcBef>
                <a:spcAft>
                  <a:spcPct val="0"/>
                </a:spcAft>
              </a:pPr>
              <a:r>
                <a:rPr lang="en-US" sz="1000" b="1" dirty="0">
                  <a:solidFill>
                    <a:prstClr val="black"/>
                  </a:solidFill>
                </a:rPr>
                <a:t>G </a:t>
              </a:r>
              <a:r>
                <a:rPr lang="en-US" sz="1000" b="1" dirty="0" smtClean="0">
                  <a:solidFill>
                    <a:prstClr val="black"/>
                  </a:solidFill>
                </a:rPr>
                <a:t>236</a:t>
              </a:r>
              <a:endParaRPr lang="en-US" sz="1000" b="1" dirty="0">
                <a:solidFill>
                  <a:prstClr val="black"/>
                </a:solidFill>
              </a:endParaRPr>
            </a:p>
            <a:p>
              <a:pPr eaLnBrk="0" fontAlgn="base" hangingPunct="0">
                <a:spcBef>
                  <a:spcPts val="100"/>
                </a:spcBef>
                <a:spcAft>
                  <a:spcPct val="0"/>
                </a:spcAft>
              </a:pPr>
              <a:r>
                <a:rPr lang="en-US" sz="1000" b="1" dirty="0">
                  <a:solidFill>
                    <a:prstClr val="black"/>
                  </a:solidFill>
                </a:rPr>
                <a:t>B </a:t>
              </a:r>
              <a:r>
                <a:rPr lang="en-US" sz="1000" b="1" dirty="0" smtClean="0">
                  <a:solidFill>
                    <a:prstClr val="black"/>
                  </a:solidFill>
                </a:rPr>
                <a:t>225 </a:t>
              </a:r>
              <a:endParaRPr lang="en-US" sz="1000" b="1" dirty="0">
                <a:solidFill>
                  <a:prstClr val="black"/>
                </a:solidFill>
              </a:endParaRPr>
            </a:p>
          </p:txBody>
        </p:sp>
      </p:grpSp>
      <p:grpSp>
        <p:nvGrpSpPr>
          <p:cNvPr id="30" name="Group 29"/>
          <p:cNvGrpSpPr/>
          <p:nvPr userDrawn="1"/>
        </p:nvGrpSpPr>
        <p:grpSpPr>
          <a:xfrm>
            <a:off x="-725061" y="5664872"/>
            <a:ext cx="559160" cy="570172"/>
            <a:chOff x="-725061" y="5664872"/>
            <a:chExt cx="559160" cy="570172"/>
          </a:xfrm>
        </p:grpSpPr>
        <p:sp>
          <p:nvSpPr>
            <p:cNvPr id="31" name="Rectangle 30"/>
            <p:cNvSpPr/>
            <p:nvPr userDrawn="1"/>
          </p:nvSpPr>
          <p:spPr bwMode="auto">
            <a:xfrm>
              <a:off x="-714541" y="5680072"/>
              <a:ext cx="548640" cy="548640"/>
            </a:xfrm>
            <a:prstGeom prst="rect">
              <a:avLst/>
            </a:prstGeom>
            <a:solidFill>
              <a:schemeClr val="tx2"/>
            </a:solidFill>
            <a:ln w="9525" cap="flat" cmpd="sng" algn="ctr">
              <a:noFill/>
              <a:prstDash val="solid"/>
              <a:round/>
              <a:headEnd type="none" w="med" len="med"/>
              <a:tailEnd type="none" w="med" len="med"/>
            </a:ln>
            <a:effectLst/>
          </p:spPr>
          <p:txBody>
            <a:bodyPr vert="horz" wrap="none" lIns="0" tIns="0" rIns="0" bIns="0" numCol="1" rtlCol="0" anchor="ctr" anchorCtr="0" compatLnSpc="1">
              <a:prstTxWarp prst="textNoShape">
                <a:avLst/>
              </a:prstTxWarp>
              <a:noAutofit/>
            </a:bodyPr>
            <a:lstStyle/>
            <a:p>
              <a:pPr algn="ctr" defTabSz="820583" eaLnBrk="0" fontAlgn="base" hangingPunct="0">
                <a:spcBef>
                  <a:spcPct val="20000"/>
                </a:spcBef>
                <a:spcAft>
                  <a:spcPct val="0"/>
                </a:spcAft>
                <a:buClr>
                  <a:srgbClr val="4F6228"/>
                </a:buClr>
                <a:buSzPct val="90000"/>
              </a:pPr>
              <a:endParaRPr lang="en-US" dirty="0">
                <a:solidFill>
                  <a:prstClr val="black"/>
                </a:solidFill>
              </a:endParaRPr>
            </a:p>
          </p:txBody>
        </p:sp>
        <p:sp>
          <p:nvSpPr>
            <p:cNvPr id="32" name="TextBox 31"/>
            <p:cNvSpPr txBox="1"/>
            <p:nvPr userDrawn="1"/>
          </p:nvSpPr>
          <p:spPr>
            <a:xfrm>
              <a:off x="-725061" y="5664872"/>
              <a:ext cx="463877" cy="570172"/>
            </a:xfrm>
            <a:prstGeom prst="rect">
              <a:avLst/>
            </a:prstGeom>
            <a:noFill/>
          </p:spPr>
          <p:txBody>
            <a:bodyPr wrap="none" lIns="82058" tIns="41029" rIns="82058" bIns="41029" rtlCol="0">
              <a:spAutoFit/>
            </a:bodyPr>
            <a:lstStyle/>
            <a:p>
              <a:pPr eaLnBrk="0" fontAlgn="base" hangingPunct="0">
                <a:spcBef>
                  <a:spcPts val="100"/>
                </a:spcBef>
                <a:spcAft>
                  <a:spcPct val="0"/>
                </a:spcAft>
              </a:pPr>
              <a:r>
                <a:rPr lang="en-US" sz="1000" b="1" dirty="0" smtClean="0">
                  <a:solidFill>
                    <a:prstClr val="white"/>
                  </a:solidFill>
                </a:rPr>
                <a:t>R 31 </a:t>
              </a:r>
              <a:endParaRPr lang="en-US" sz="1000" b="1" dirty="0">
                <a:solidFill>
                  <a:prstClr val="white"/>
                </a:solidFill>
              </a:endParaRPr>
            </a:p>
            <a:p>
              <a:pPr eaLnBrk="0" fontAlgn="base" hangingPunct="0">
                <a:spcBef>
                  <a:spcPts val="100"/>
                </a:spcBef>
                <a:spcAft>
                  <a:spcPct val="0"/>
                </a:spcAft>
              </a:pPr>
              <a:r>
                <a:rPr lang="en-US" sz="1000" b="1" dirty="0">
                  <a:solidFill>
                    <a:prstClr val="white"/>
                  </a:solidFill>
                </a:rPr>
                <a:t>G </a:t>
              </a:r>
              <a:r>
                <a:rPr lang="en-US" sz="1000" b="1" dirty="0" smtClean="0">
                  <a:solidFill>
                    <a:prstClr val="white"/>
                  </a:solidFill>
                </a:rPr>
                <a:t>73</a:t>
              </a:r>
              <a:endParaRPr lang="en-US" sz="1000" b="1" dirty="0">
                <a:solidFill>
                  <a:prstClr val="white"/>
                </a:solidFill>
              </a:endParaRPr>
            </a:p>
            <a:p>
              <a:pPr eaLnBrk="0" fontAlgn="base" hangingPunct="0">
                <a:spcBef>
                  <a:spcPts val="100"/>
                </a:spcBef>
                <a:spcAft>
                  <a:spcPct val="0"/>
                </a:spcAft>
              </a:pPr>
              <a:r>
                <a:rPr lang="en-US" sz="1000" b="1" dirty="0">
                  <a:solidFill>
                    <a:prstClr val="white"/>
                  </a:solidFill>
                </a:rPr>
                <a:t>B </a:t>
              </a:r>
              <a:r>
                <a:rPr lang="en-US" sz="1000" b="1" dirty="0" smtClean="0">
                  <a:solidFill>
                    <a:prstClr val="white"/>
                  </a:solidFill>
                </a:rPr>
                <a:t>125</a:t>
              </a:r>
              <a:endParaRPr lang="en-US" sz="1000" b="1" dirty="0">
                <a:solidFill>
                  <a:prstClr val="white"/>
                </a:solidFill>
              </a:endParaRPr>
            </a:p>
          </p:txBody>
        </p:sp>
      </p:grpSp>
    </p:spTree>
    <p:extLst>
      <p:ext uri="{BB962C8B-B14F-4D97-AF65-F5344CB8AC3E}">
        <p14:creationId xmlns:p14="http://schemas.microsoft.com/office/powerpoint/2010/main" val="2194394378"/>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Lst>
  <p:transition/>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30.xml"/><Relationship Id="rId1" Type="http://schemas.openxmlformats.org/officeDocument/2006/relationships/tags" Target="../tags/tag1.xml"/></Relationships>
</file>

<file path=ppt/slides/_rels/slide3.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2.jpeg"/><Relationship Id="rId7" Type="http://schemas.openxmlformats.org/officeDocument/2006/relationships/diagramColors" Target="../diagrams/colors1.xml"/><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 Id="rId9" Type="http://schemas.openxmlformats.org/officeDocument/2006/relationships/chart" Target="../charts/chart1.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8" Type="http://schemas.openxmlformats.org/officeDocument/2006/relationships/diagramData" Target="../diagrams/data3.xml"/><Relationship Id="rId3" Type="http://schemas.openxmlformats.org/officeDocument/2006/relationships/diagramData" Target="../diagrams/data2.xml"/><Relationship Id="rId7" Type="http://schemas.microsoft.com/office/2007/relationships/diagramDrawing" Target="../diagrams/drawing2.xml"/><Relationship Id="rId12" Type="http://schemas.microsoft.com/office/2007/relationships/diagramDrawing" Target="../diagrams/drawing3.xml"/><Relationship Id="rId2" Type="http://schemas.openxmlformats.org/officeDocument/2006/relationships/image" Target="../media/image2.jpeg"/><Relationship Id="rId1" Type="http://schemas.openxmlformats.org/officeDocument/2006/relationships/slideLayout" Target="../slideLayouts/slideLayout1.xml"/><Relationship Id="rId6" Type="http://schemas.openxmlformats.org/officeDocument/2006/relationships/diagramColors" Target="../diagrams/colors2.xml"/><Relationship Id="rId11" Type="http://schemas.openxmlformats.org/officeDocument/2006/relationships/diagramColors" Target="../diagrams/colors3.xml"/><Relationship Id="rId5" Type="http://schemas.openxmlformats.org/officeDocument/2006/relationships/diagramQuickStyle" Target="../diagrams/quickStyle2.xml"/><Relationship Id="rId10" Type="http://schemas.openxmlformats.org/officeDocument/2006/relationships/diagramQuickStyle" Target="../diagrams/quickStyle3.xml"/><Relationship Id="rId4" Type="http://schemas.openxmlformats.org/officeDocument/2006/relationships/diagramLayout" Target="../diagrams/layout2.xml"/><Relationship Id="rId9" Type="http://schemas.openxmlformats.org/officeDocument/2006/relationships/diagramLayout" Target="../diagrams/layout3.xml"/></Relationships>
</file>

<file path=ppt/slides/_rels/slide8.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chart" Target="../charts/chart8.xml"/><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chart" Target="../charts/chart7.xml"/><Relationship Id="rId5" Type="http://schemas.openxmlformats.org/officeDocument/2006/relationships/chart" Target="../charts/chart6.xml"/><Relationship Id="rId4" Type="http://schemas.openxmlformats.org/officeDocument/2006/relationships/chart" Target="../charts/chart5.xml"/></Relationships>
</file>

<file path=ppt/slides/_rels/slide10.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8" Type="http://schemas.openxmlformats.org/officeDocument/2006/relationships/chart" Target="../charts/chart10.xml"/><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2.jpeg"/><Relationship Id="rId1" Type="http://schemas.openxmlformats.org/officeDocument/2006/relationships/slideLayout" Target="../slideLayouts/slideLayout1.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chart" Target="../charts/chart14.xml"/><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chart" Target="../charts/chart13.xml"/><Relationship Id="rId5" Type="http://schemas.openxmlformats.org/officeDocument/2006/relationships/chart" Target="../charts/chart12.xml"/><Relationship Id="rId4" Type="http://schemas.openxmlformats.org/officeDocument/2006/relationships/chart" Target="../charts/chart11.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tags" Target="../tags/tag4.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image" Target="../media/image2.jpeg"/><Relationship Id="rId5" Type="http://schemas.openxmlformats.org/officeDocument/2006/relationships/slideLayout" Target="../slideLayouts/slideLayout1.xml"/><Relationship Id="rId4" Type="http://schemas.openxmlformats.org/officeDocument/2006/relationships/tags" Target="../tags/tag5.xml"/></Relationships>
</file>

<file path=ppt/slides/_rels/slide15.xml.rels><?xml version="1.0" encoding="UTF-8" standalone="yes"?>
<Relationships xmlns="http://schemas.openxmlformats.org/package/2006/relationships"><Relationship Id="rId8" Type="http://schemas.openxmlformats.org/officeDocument/2006/relationships/diagramColors" Target="../diagrams/colors5.xml"/><Relationship Id="rId13" Type="http://schemas.openxmlformats.org/officeDocument/2006/relationships/diagramQuickStyle" Target="../diagrams/quickStyle6.xml"/><Relationship Id="rId3" Type="http://schemas.openxmlformats.org/officeDocument/2006/relationships/image" Target="../media/image2.jpeg"/><Relationship Id="rId7" Type="http://schemas.openxmlformats.org/officeDocument/2006/relationships/diagramQuickStyle" Target="../diagrams/quickStyle5.xml"/><Relationship Id="rId12" Type="http://schemas.openxmlformats.org/officeDocument/2006/relationships/diagramLayout" Target="../diagrams/layout6.xml"/><Relationship Id="rId2" Type="http://schemas.openxmlformats.org/officeDocument/2006/relationships/notesSlide" Target="../notesSlides/notesSlide6.xml"/><Relationship Id="rId16" Type="http://schemas.openxmlformats.org/officeDocument/2006/relationships/image" Target="../media/image7.png"/><Relationship Id="rId1" Type="http://schemas.openxmlformats.org/officeDocument/2006/relationships/slideLayout" Target="../slideLayouts/slideLayout1.xml"/><Relationship Id="rId6" Type="http://schemas.openxmlformats.org/officeDocument/2006/relationships/diagramLayout" Target="../diagrams/layout5.xml"/><Relationship Id="rId11" Type="http://schemas.openxmlformats.org/officeDocument/2006/relationships/diagramData" Target="../diagrams/data6.xml"/><Relationship Id="rId5" Type="http://schemas.openxmlformats.org/officeDocument/2006/relationships/diagramData" Target="../diagrams/data5.xml"/><Relationship Id="rId15" Type="http://schemas.microsoft.com/office/2007/relationships/diagramDrawing" Target="../diagrams/drawing6.xml"/><Relationship Id="rId10" Type="http://schemas.openxmlformats.org/officeDocument/2006/relationships/chart" Target="../charts/chart15.xml"/><Relationship Id="rId4" Type="http://schemas.openxmlformats.org/officeDocument/2006/relationships/image" Target="../media/image6.png"/><Relationship Id="rId9" Type="http://schemas.microsoft.com/office/2007/relationships/diagramDrawing" Target="../diagrams/drawing5.xml"/><Relationship Id="rId14" Type="http://schemas.openxmlformats.org/officeDocument/2006/relationships/diagramColors" Target="../diagrams/colors6.xml"/></Relationships>
</file>

<file path=ppt/slides/_rels/slide16.xml.rels><?xml version="1.0" encoding="UTF-8" standalone="yes"?>
<Relationships xmlns="http://schemas.openxmlformats.org/package/2006/relationships"><Relationship Id="rId8" Type="http://schemas.openxmlformats.org/officeDocument/2006/relationships/diagramQuickStyle" Target="../diagrams/quickStyle7.xml"/><Relationship Id="rId13" Type="http://schemas.openxmlformats.org/officeDocument/2006/relationships/diagramQuickStyle" Target="../diagrams/quickStyle8.xml"/><Relationship Id="rId3" Type="http://schemas.openxmlformats.org/officeDocument/2006/relationships/image" Target="../media/image2.jpeg"/><Relationship Id="rId7" Type="http://schemas.openxmlformats.org/officeDocument/2006/relationships/diagramLayout" Target="../diagrams/layout7.xml"/><Relationship Id="rId12" Type="http://schemas.openxmlformats.org/officeDocument/2006/relationships/diagramLayout" Target="../diagrams/layout8.xml"/><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diagramData" Target="../diagrams/data7.xml"/><Relationship Id="rId11" Type="http://schemas.openxmlformats.org/officeDocument/2006/relationships/diagramData" Target="../diagrams/data8.xml"/><Relationship Id="rId5" Type="http://schemas.openxmlformats.org/officeDocument/2006/relationships/image" Target="../media/image9.png"/><Relationship Id="rId15" Type="http://schemas.microsoft.com/office/2007/relationships/diagramDrawing" Target="../diagrams/drawing8.xml"/><Relationship Id="rId10" Type="http://schemas.microsoft.com/office/2007/relationships/diagramDrawing" Target="../diagrams/drawing7.xml"/><Relationship Id="rId4" Type="http://schemas.openxmlformats.org/officeDocument/2006/relationships/image" Target="../media/image8.png"/><Relationship Id="rId9" Type="http://schemas.openxmlformats.org/officeDocument/2006/relationships/diagramColors" Target="../diagrams/colors7.xml"/><Relationship Id="rId14" Type="http://schemas.openxmlformats.org/officeDocument/2006/relationships/diagramColors" Target="../diagrams/colors8.xml"/></Relationships>
</file>

<file path=ppt/slides/_rels/slide17.xml.rels><?xml version="1.0" encoding="UTF-8" standalone="yes"?>
<Relationships xmlns="http://schemas.openxmlformats.org/package/2006/relationships"><Relationship Id="rId8" Type="http://schemas.openxmlformats.org/officeDocument/2006/relationships/diagramQuickStyle" Target="../diagrams/quickStyle9.xml"/><Relationship Id="rId13" Type="http://schemas.openxmlformats.org/officeDocument/2006/relationships/diagramQuickStyle" Target="../diagrams/quickStyle10.xml"/><Relationship Id="rId3" Type="http://schemas.openxmlformats.org/officeDocument/2006/relationships/image" Target="../media/image2.jpeg"/><Relationship Id="rId7" Type="http://schemas.openxmlformats.org/officeDocument/2006/relationships/diagramLayout" Target="../diagrams/layout9.xml"/><Relationship Id="rId12" Type="http://schemas.openxmlformats.org/officeDocument/2006/relationships/diagramLayout" Target="../diagrams/layout10.xml"/><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diagramData" Target="../diagrams/data9.xml"/><Relationship Id="rId11" Type="http://schemas.openxmlformats.org/officeDocument/2006/relationships/diagramData" Target="../diagrams/data10.xml"/><Relationship Id="rId5" Type="http://schemas.openxmlformats.org/officeDocument/2006/relationships/image" Target="../media/image11.png"/><Relationship Id="rId15" Type="http://schemas.microsoft.com/office/2007/relationships/diagramDrawing" Target="../diagrams/drawing10.xml"/><Relationship Id="rId10" Type="http://schemas.microsoft.com/office/2007/relationships/diagramDrawing" Target="../diagrams/drawing9.xml"/><Relationship Id="rId4" Type="http://schemas.openxmlformats.org/officeDocument/2006/relationships/image" Target="../media/image10.png"/><Relationship Id="rId9" Type="http://schemas.openxmlformats.org/officeDocument/2006/relationships/diagramColors" Target="../diagrams/colors9.xml"/><Relationship Id="rId14" Type="http://schemas.openxmlformats.org/officeDocument/2006/relationships/diagramColors" Target="../diagrams/colors10.xml"/></Relationships>
</file>

<file path=ppt/slides/_rels/slide1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chart" Target="../charts/chart19.xml"/><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chart" Target="../charts/chart18.xml"/><Relationship Id="rId5" Type="http://schemas.openxmlformats.org/officeDocument/2006/relationships/chart" Target="../charts/chart17.xml"/><Relationship Id="rId4" Type="http://schemas.openxmlformats.org/officeDocument/2006/relationships/chart" Target="../charts/chart16.xml"/></Relationships>
</file>

<file path=ppt/slides/_rels/slide21.xml.rels><?xml version="1.0" encoding="UTF-8" standalone="yes"?>
<Relationships xmlns="http://schemas.openxmlformats.org/package/2006/relationships"><Relationship Id="rId8" Type="http://schemas.microsoft.com/office/2007/relationships/diagramDrawing" Target="../diagrams/drawing11.xml"/><Relationship Id="rId3" Type="http://schemas.openxmlformats.org/officeDocument/2006/relationships/image" Target="../media/image2.jpeg"/><Relationship Id="rId7" Type="http://schemas.openxmlformats.org/officeDocument/2006/relationships/diagramColors" Target="../diagrams/colors11.xml"/><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diagramQuickStyle" Target="../diagrams/quickStyle11.xml"/><Relationship Id="rId5" Type="http://schemas.openxmlformats.org/officeDocument/2006/relationships/diagramLayout" Target="../diagrams/layout11.xml"/><Relationship Id="rId4" Type="http://schemas.openxmlformats.org/officeDocument/2006/relationships/diagramData" Target="../diagrams/data11.xml"/><Relationship Id="rId9" Type="http://schemas.openxmlformats.org/officeDocument/2006/relationships/chart" Target="../charts/chart20.xml"/></Relationships>
</file>

<file path=ppt/slides/_rels/slide22.xml.rels><?xml version="1.0" encoding="UTF-8" standalone="yes"?>
<Relationships xmlns="http://schemas.openxmlformats.org/package/2006/relationships"><Relationship Id="rId8" Type="http://schemas.openxmlformats.org/officeDocument/2006/relationships/chart" Target="../charts/chart21.xml"/><Relationship Id="rId3" Type="http://schemas.openxmlformats.org/officeDocument/2006/relationships/diagramData" Target="../diagrams/data12.xml"/><Relationship Id="rId7" Type="http://schemas.microsoft.com/office/2007/relationships/diagramDrawing" Target="../diagrams/drawing12.xml"/><Relationship Id="rId2" Type="http://schemas.openxmlformats.org/officeDocument/2006/relationships/image" Target="../media/image2.jpeg"/><Relationship Id="rId1" Type="http://schemas.openxmlformats.org/officeDocument/2006/relationships/slideLayout" Target="../slideLayouts/slideLayout1.xml"/><Relationship Id="rId6" Type="http://schemas.openxmlformats.org/officeDocument/2006/relationships/diagramColors" Target="../diagrams/colors12.xml"/><Relationship Id="rId5" Type="http://schemas.openxmlformats.org/officeDocument/2006/relationships/diagramQuickStyle" Target="../diagrams/quickStyle12.xml"/><Relationship Id="rId4" Type="http://schemas.openxmlformats.org/officeDocument/2006/relationships/diagramLayout" Target="../diagrams/layout12.xml"/></Relationships>
</file>

<file path=ppt/slides/_rels/slide23.xml.rels><?xml version="1.0" encoding="UTF-8" standalone="yes"?>
<Relationships xmlns="http://schemas.openxmlformats.org/package/2006/relationships"><Relationship Id="rId8" Type="http://schemas.openxmlformats.org/officeDocument/2006/relationships/chart" Target="../charts/chart22.xml"/><Relationship Id="rId3" Type="http://schemas.openxmlformats.org/officeDocument/2006/relationships/diagramData" Target="../diagrams/data13.xml"/><Relationship Id="rId7" Type="http://schemas.microsoft.com/office/2007/relationships/diagramDrawing" Target="../diagrams/drawing13.xml"/><Relationship Id="rId2" Type="http://schemas.openxmlformats.org/officeDocument/2006/relationships/image" Target="../media/image2.jpeg"/><Relationship Id="rId1" Type="http://schemas.openxmlformats.org/officeDocument/2006/relationships/slideLayout" Target="../slideLayouts/slideLayout1.xml"/><Relationship Id="rId6" Type="http://schemas.openxmlformats.org/officeDocument/2006/relationships/diagramColors" Target="../diagrams/colors13.xml"/><Relationship Id="rId5" Type="http://schemas.openxmlformats.org/officeDocument/2006/relationships/diagramQuickStyle" Target="../diagrams/quickStyle13.xml"/><Relationship Id="rId4" Type="http://schemas.openxmlformats.org/officeDocument/2006/relationships/diagramLayout" Target="../diagrams/layout13.xml"/><Relationship Id="rId9" Type="http://schemas.openxmlformats.org/officeDocument/2006/relationships/chart" Target="../charts/chart23.xml"/></Relationships>
</file>

<file path=ppt/slides/_rels/slide24.xml.rels><?xml version="1.0" encoding="UTF-8" standalone="yes"?>
<Relationships xmlns="http://schemas.openxmlformats.org/package/2006/relationships"><Relationship Id="rId8" Type="http://schemas.openxmlformats.org/officeDocument/2006/relationships/chart" Target="../charts/chart24.xml"/><Relationship Id="rId3" Type="http://schemas.openxmlformats.org/officeDocument/2006/relationships/diagramData" Target="../diagrams/data14.xml"/><Relationship Id="rId7" Type="http://schemas.microsoft.com/office/2007/relationships/diagramDrawing" Target="../diagrams/drawing14.xml"/><Relationship Id="rId2" Type="http://schemas.openxmlformats.org/officeDocument/2006/relationships/image" Target="../media/image2.jpeg"/><Relationship Id="rId1" Type="http://schemas.openxmlformats.org/officeDocument/2006/relationships/slideLayout" Target="../slideLayouts/slideLayout1.xml"/><Relationship Id="rId6" Type="http://schemas.openxmlformats.org/officeDocument/2006/relationships/diagramColors" Target="../diagrams/colors14.xml"/><Relationship Id="rId5" Type="http://schemas.openxmlformats.org/officeDocument/2006/relationships/diagramQuickStyle" Target="../diagrams/quickStyle14.xml"/><Relationship Id="rId10" Type="http://schemas.openxmlformats.org/officeDocument/2006/relationships/chart" Target="../charts/chart26.xml"/><Relationship Id="rId4" Type="http://schemas.openxmlformats.org/officeDocument/2006/relationships/diagramLayout" Target="../diagrams/layout14.xml"/><Relationship Id="rId9" Type="http://schemas.openxmlformats.org/officeDocument/2006/relationships/chart" Target="../charts/chart25.xml"/></Relationships>
</file>

<file path=ppt/slides/_rels/slide25.xml.rels><?xml version="1.0" encoding="UTF-8" standalone="yes"?>
<Relationships xmlns="http://schemas.openxmlformats.org/package/2006/relationships"><Relationship Id="rId3" Type="http://schemas.openxmlformats.org/officeDocument/2006/relationships/chart" Target="../charts/chart27.xml"/><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chart" Target="../charts/chart28.xml"/></Relationships>
</file>

<file path=ppt/slides/_rels/slide26.xml.rels><?xml version="1.0" encoding="UTF-8" standalone="yes"?>
<Relationships xmlns="http://schemas.openxmlformats.org/package/2006/relationships"><Relationship Id="rId8" Type="http://schemas.microsoft.com/office/2007/relationships/diagramDrawing" Target="../diagrams/drawing15.xml"/><Relationship Id="rId3" Type="http://schemas.openxmlformats.org/officeDocument/2006/relationships/image" Target="../media/image2.jpeg"/><Relationship Id="rId7" Type="http://schemas.openxmlformats.org/officeDocument/2006/relationships/diagramColors" Target="../diagrams/colors15.xml"/><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diagramQuickStyle" Target="../diagrams/quickStyle15.xml"/><Relationship Id="rId5" Type="http://schemas.openxmlformats.org/officeDocument/2006/relationships/diagramLayout" Target="../diagrams/layout15.xml"/><Relationship Id="rId4" Type="http://schemas.openxmlformats.org/officeDocument/2006/relationships/diagramData" Target="../diagrams/data15.xml"/><Relationship Id="rId9" Type="http://schemas.openxmlformats.org/officeDocument/2006/relationships/chart" Target="../charts/chart29.xml"/></Relationships>
</file>

<file path=ppt/slides/_rels/slide2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descr="\\bsp.pg.internal\dfs\Departments\Marketing and Public Relations\Group Directory\=DESIGN, GRAPHICS &amp; ARTWORK=\-=2016=-\ARTWORK\Retail Banking\_We are BSP\Powerpoint\Jpegs\Powerpoint-2_PINs.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692" y="-4260"/>
            <a:ext cx="9149680" cy="6862260"/>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p:cNvSpPr txBox="1">
            <a:spLocks/>
          </p:cNvSpPr>
          <p:nvPr/>
        </p:nvSpPr>
        <p:spPr>
          <a:xfrm>
            <a:off x="251520" y="2996952"/>
            <a:ext cx="5400600" cy="1755626"/>
          </a:xfrm>
          <a:prstGeom prst="rect">
            <a:avLst/>
          </a:prstGeom>
        </p:spPr>
        <p:txBody>
          <a:bodyPr anchor="b" anchorCtr="0">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lgn="l">
              <a:spcBef>
                <a:spcPts val="0"/>
              </a:spcBef>
              <a:defRPr/>
            </a:pPr>
            <a:r>
              <a:rPr lang="en-AU" sz="3700" dirty="0" smtClean="0">
                <a:effectLst>
                  <a:outerShdw blurRad="38100" dist="38100" dir="2700000" algn="tl">
                    <a:srgbClr val="000000">
                      <a:alpha val="43137"/>
                    </a:srgbClr>
                  </a:outerShdw>
                </a:effectLst>
                <a:latin typeface="MS Reference Sans Serif" pitchFamily="34" charset="0"/>
              </a:rPr>
              <a:t>2016 Full Year Results</a:t>
            </a:r>
          </a:p>
          <a:p>
            <a:pPr lvl="0" algn="l">
              <a:spcBef>
                <a:spcPts val="0"/>
              </a:spcBef>
              <a:defRPr/>
            </a:pPr>
            <a:r>
              <a:rPr lang="en-AU" sz="3700" dirty="0" smtClean="0">
                <a:effectLst>
                  <a:outerShdw blurRad="38100" dist="38100" dir="2700000" algn="tl">
                    <a:srgbClr val="000000">
                      <a:alpha val="43137"/>
                    </a:srgbClr>
                  </a:outerShdw>
                </a:effectLst>
                <a:latin typeface="MS Reference Sans Serif" pitchFamily="34" charset="0"/>
              </a:rPr>
              <a:t>March 2017</a:t>
            </a:r>
          </a:p>
        </p:txBody>
      </p:sp>
    </p:spTree>
    <p:extLst>
      <p:ext uri="{BB962C8B-B14F-4D97-AF65-F5344CB8AC3E}">
        <p14:creationId xmlns:p14="http://schemas.microsoft.com/office/powerpoint/2010/main" val="55352788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8736286" y="6445263"/>
            <a:ext cx="288862" cy="338554"/>
          </a:xfrm>
          <a:prstGeom prst="rect">
            <a:avLst/>
          </a:prstGeom>
          <a:noFill/>
        </p:spPr>
        <p:txBody>
          <a:bodyPr wrap="none" rtlCol="0">
            <a:spAutoFit/>
          </a:bodyPr>
          <a:lstStyle/>
          <a:p>
            <a:fld id="{930AFB57-27B1-4EDC-9D85-71AA30732641}" type="slidenum">
              <a:rPr lang="en-AU" sz="1600" smtClean="0">
                <a:solidFill>
                  <a:prstClr val="white"/>
                </a:solidFill>
              </a:rPr>
              <a:pPr/>
              <a:t>2</a:t>
            </a:fld>
            <a:endParaRPr lang="en-AU" sz="1600" dirty="0">
              <a:solidFill>
                <a:prstClr val="white"/>
              </a:solidFill>
            </a:endParaRPr>
          </a:p>
        </p:txBody>
      </p:sp>
      <p:sp>
        <p:nvSpPr>
          <p:cNvPr id="10" name="Content Placeholder 2"/>
          <p:cNvSpPr txBox="1"/>
          <p:nvPr/>
        </p:nvSpPr>
        <p:spPr bwMode="auto">
          <a:xfrm>
            <a:off x="172660" y="1024189"/>
            <a:ext cx="8704639" cy="4747961"/>
          </a:xfrm>
          <a:prstGeom prst="rect">
            <a:avLst/>
          </a:prstGeom>
          <a:noFill/>
          <a:ln w="9525">
            <a:noFill/>
            <a:miter lim="800000"/>
          </a:ln>
        </p:spPr>
        <p:txBody>
          <a:bodyPr/>
          <a:lstStyle/>
          <a:p>
            <a:pPr>
              <a:spcBef>
                <a:spcPct val="20000"/>
              </a:spcBef>
            </a:pPr>
            <a:r>
              <a:rPr lang="en-GB" sz="800" b="1" dirty="0">
                <a:solidFill>
                  <a:prstClr val="black"/>
                </a:solidFill>
              </a:rPr>
              <a:t>NOT FOR PUBLICATION OR DISTRIBUTION, DIRECTLY OR INDIRECTLY, IN OR INTO THE UNITED STATES</a:t>
            </a:r>
            <a:endParaRPr lang="en-US" sz="800" dirty="0">
              <a:solidFill>
                <a:prstClr val="black"/>
              </a:solidFill>
            </a:endParaRPr>
          </a:p>
          <a:p>
            <a:pPr>
              <a:spcBef>
                <a:spcPct val="20000"/>
              </a:spcBef>
            </a:pPr>
            <a:r>
              <a:rPr lang="en-GB" sz="800" dirty="0">
                <a:solidFill>
                  <a:prstClr val="black"/>
                </a:solidFill>
              </a:rPr>
              <a:t>This presentation has been prepared and issued by Bank of South Pacific Limited (the “Company”), and may not be reproduced in whole or in part, nor may any of its </a:t>
            </a:r>
            <a:r>
              <a:rPr lang="en-GB" sz="800" dirty="0" smtClean="0">
                <a:solidFill>
                  <a:prstClr val="black"/>
                </a:solidFill>
              </a:rPr>
              <a:t>contents be  disclosed </a:t>
            </a:r>
            <a:r>
              <a:rPr lang="en-GB" sz="800" dirty="0">
                <a:solidFill>
                  <a:prstClr val="black"/>
                </a:solidFill>
              </a:rPr>
              <a:t>to any other person without the prior written consent of the Company.</a:t>
            </a:r>
            <a:endParaRPr lang="en-US" sz="800" dirty="0">
              <a:solidFill>
                <a:prstClr val="black"/>
              </a:solidFill>
            </a:endParaRPr>
          </a:p>
          <a:p>
            <a:pPr>
              <a:spcBef>
                <a:spcPct val="20000"/>
              </a:spcBef>
            </a:pPr>
            <a:r>
              <a:rPr lang="en-GB" sz="800" dirty="0">
                <a:solidFill>
                  <a:prstClr val="black"/>
                </a:solidFill>
              </a:rPr>
              <a:t>This presentation is provided by the Company for general information purposes only, without taking into account any recipient’s personal objectives, financial situation or needs. It should </a:t>
            </a:r>
            <a:r>
              <a:rPr lang="en-GB" sz="800" dirty="0" smtClean="0">
                <a:solidFill>
                  <a:prstClr val="black"/>
                </a:solidFill>
              </a:rPr>
              <a:t>not  form the </a:t>
            </a:r>
            <a:r>
              <a:rPr lang="en-GB" sz="800" dirty="0">
                <a:solidFill>
                  <a:prstClr val="black"/>
                </a:solidFill>
              </a:rPr>
              <a:t>basis of or be relied on by the recipient in considering the merits of any particular transaction </a:t>
            </a:r>
            <a:r>
              <a:rPr lang="en-US" sz="800" dirty="0">
                <a:solidFill>
                  <a:prstClr val="black"/>
                </a:solidFill>
              </a:rPr>
              <a:t>and does not purport to contain all of the information that an interested party may desire</a:t>
            </a:r>
            <a:r>
              <a:rPr lang="en-GB" sz="800" dirty="0">
                <a:solidFill>
                  <a:prstClr val="black"/>
                </a:solidFill>
              </a:rPr>
              <a:t>. It </a:t>
            </a:r>
            <a:r>
              <a:rPr lang="en-GB" sz="800" dirty="0" smtClean="0">
                <a:solidFill>
                  <a:prstClr val="black"/>
                </a:solidFill>
              </a:rPr>
              <a:t>is not an offer </a:t>
            </a:r>
            <a:r>
              <a:rPr lang="en-GB" sz="800" dirty="0">
                <a:solidFill>
                  <a:prstClr val="black"/>
                </a:solidFill>
              </a:rPr>
              <a:t>to buy or sell, or a solicitation to invest in or refrain from investing in, any securities or other investment product. This presentation has not been filed, lodged, registered, reviewed or approved by any regulatory authority in any jurisdiction and recipients of this presentation should keep themselves informed of, and comply with and observe, all applicable legal and regulatory requirements. </a:t>
            </a:r>
            <a:r>
              <a:rPr lang="en-US" sz="800" dirty="0">
                <a:solidFill>
                  <a:prstClr val="black"/>
                </a:solidFill>
              </a:rPr>
              <a:t>The distribution of this presentation in certain jurisdictions may be restricted by law and, accordingly, recipients of this presentation represent that they are able to receive this presentation without contravention of any unfulfilled registration requirements or other legal restrictions in the jurisdiction in which they reside or conduct business. </a:t>
            </a:r>
            <a:r>
              <a:rPr lang="en-GB" sz="800" dirty="0">
                <a:solidFill>
                  <a:prstClr val="black"/>
                </a:solidFill>
              </a:rPr>
              <a:t>Nothing in this presentation constitutes investment, legal, tax, accounting or other advice. The recipient should consider its own financial situation, objectives and needs, and conduct its own independent investigation and assessments of the contents of this presentation, including obtaining investment, legal, tax, accounting and other advice as it considers necessary or appropriate. Any costs incurred by recipients in making such investigations and assessments, etc. are not the responsibility of the Company </a:t>
            </a:r>
            <a:r>
              <a:rPr lang="en-US" sz="800" dirty="0">
                <a:solidFill>
                  <a:prstClr val="black"/>
                </a:solidFill>
              </a:rPr>
              <a:t>or any of its advisers, directors, employees or agents</a:t>
            </a:r>
            <a:r>
              <a:rPr lang="en-GB" sz="800" dirty="0">
                <a:solidFill>
                  <a:prstClr val="black"/>
                </a:solidFill>
              </a:rPr>
              <a:t>. </a:t>
            </a:r>
            <a:endParaRPr lang="en-US" sz="800" dirty="0">
              <a:solidFill>
                <a:prstClr val="black"/>
              </a:solidFill>
            </a:endParaRPr>
          </a:p>
          <a:p>
            <a:pPr>
              <a:spcBef>
                <a:spcPct val="20000"/>
              </a:spcBef>
            </a:pPr>
            <a:r>
              <a:rPr lang="en-GB" sz="800" dirty="0">
                <a:solidFill>
                  <a:prstClr val="black"/>
                </a:solidFill>
              </a:rPr>
              <a:t>Provision of this presentation is not a representation to any recipient or any other person that the shares or business of the Company or any of its subsidiaries will be sold. The Company may at any time negotiate with one or more interested parties and enter into a definitive agreement without prior notice to any or all interested parties.</a:t>
            </a:r>
            <a:r>
              <a:rPr lang="en-US" sz="800" dirty="0">
                <a:solidFill>
                  <a:prstClr val="black"/>
                </a:solidFill>
              </a:rPr>
              <a:t> The Company also reserves the right to terminate, at any time, further participation in the investigation and proposed process by any party, to modify any of the rules or procedures set forth herein or any other procedures without prior notice or assigning any reason therefore or to terminate the process contemplated hereby. The Company reserves the right to take any action, whether in or out of the ordinary course of business, which the Company in its sole discretion deems necessary or prudent in the conduct of its business or the process contemplated by this presentation.</a:t>
            </a:r>
          </a:p>
          <a:p>
            <a:pPr>
              <a:spcBef>
                <a:spcPct val="20000"/>
              </a:spcBef>
            </a:pPr>
            <a:r>
              <a:rPr lang="en-GB" sz="800" dirty="0">
                <a:solidFill>
                  <a:prstClr val="black"/>
                </a:solidFill>
              </a:rPr>
              <a:t>This presentation has been prepared on the basis of publicly available information and/or selected information and does not purport to be all-inclusive or to contain all of the information that may be relevant to the presentation. </a:t>
            </a:r>
            <a:r>
              <a:rPr lang="en-US" sz="800" dirty="0">
                <a:solidFill>
                  <a:prstClr val="black"/>
                </a:solidFill>
              </a:rPr>
              <a:t>Neither the delivery or supply of this presentation (or any part thereof) nor the provision of information referred to herein or provided in connection with the evaluation of the Company by interested parties shall, under any circumstances, (a) constitute a representation or give rise to any implication, that there has been no change in the affairs, business or financial position of the Company or any of its subsidiaries, associated companies or affiliates or in the information herein since the date hereof or the date on which this presentation has been provided or delivered or (b) provide a basis of any credit or other evaluations and should not be considered as a recommendation by the Company that any recipient of the presentation or such other document or information contemplated herein should proceed with a further investigation of the Company or enter into any transaction with the Company or any person in relation to the Company. Neither </a:t>
            </a:r>
            <a:r>
              <a:rPr lang="en-GB" sz="800" dirty="0">
                <a:solidFill>
                  <a:prstClr val="black"/>
                </a:solidFill>
              </a:rPr>
              <a:t>the Company nor any other person are under any obligation to update or correct this presentation.</a:t>
            </a:r>
            <a:endParaRPr lang="en-US" sz="800" dirty="0">
              <a:solidFill>
                <a:prstClr val="black"/>
              </a:solidFill>
            </a:endParaRPr>
          </a:p>
          <a:p>
            <a:pPr>
              <a:spcBef>
                <a:spcPct val="20000"/>
              </a:spcBef>
            </a:pPr>
            <a:r>
              <a:rPr lang="en-GB" sz="800" dirty="0">
                <a:solidFill>
                  <a:prstClr val="black"/>
                </a:solidFill>
              </a:rPr>
              <a:t> The Company and its related bodies corporate and other affiliates, and their respective officers, employees, advisors, representatives, consultants and agents (“Relevant Parties”) make no representation or warranty, expressed or implied, as to, and no reliance should be placed on, the fairness, accuracy, completeness, timeliness or reliability of the contents of this presentation or any other written or oral communication transmitted or made available to any interested party, whether as to the past or future. To the maximum extent permitted by law, none of the Relevant Parties accept any liability (including, without limitation, any liability arising from fault of negligence on the part of any of them) for any loss whatsoever arising from the use of this presentation or its contents or otherwise arising in connection with it or as a result of any omission, inadequacy or inaccuracy herein. Only those representations and warranties that are provided in a definitive agreement when, and if, it is executed, and subject to such limitations as may be provided in such agreement </a:t>
            </a:r>
            <a:r>
              <a:rPr lang="en-US" sz="800" dirty="0">
                <a:solidFill>
                  <a:prstClr val="black"/>
                </a:solidFill>
              </a:rPr>
              <a:t>shall have any legal effect</a:t>
            </a:r>
            <a:r>
              <a:rPr lang="en-GB" sz="800" dirty="0">
                <a:solidFill>
                  <a:prstClr val="black"/>
                </a:solidFill>
              </a:rPr>
              <a:t>. This presentation may contain forward-looking statements, forecasts, estimates and projections (“Forward Statements”). No independent third party has reviewed the reasonableness of any such statements or assumptions. None of the Relevant Parties represents or warrants that such Forward Statements will be achieved or will prove to be correct. Actual future results and operations are subject to significant </a:t>
            </a:r>
            <a:r>
              <a:rPr lang="en-US" sz="800" dirty="0">
                <a:solidFill>
                  <a:prstClr val="black"/>
                </a:solidFill>
              </a:rPr>
              <a:t>business, economic and competitive uncertainties and contingencies, many of which are beyond the control of the Company, and </a:t>
            </a:r>
            <a:r>
              <a:rPr lang="en-GB" sz="800" dirty="0">
                <a:solidFill>
                  <a:prstClr val="black"/>
                </a:solidFill>
              </a:rPr>
              <a:t>could vary materially from the Forward Statements. Similarly, no representation or warranty is made that the assumptions on which the Forward Statements are based may be reasonable</a:t>
            </a:r>
            <a:r>
              <a:rPr lang="en-GB" sz="800" dirty="0" smtClean="0">
                <a:solidFill>
                  <a:prstClr val="black"/>
                </a:solidFill>
              </a:rPr>
              <a:t>.  No </a:t>
            </a:r>
            <a:r>
              <a:rPr lang="en-GB" sz="800" dirty="0">
                <a:solidFill>
                  <a:prstClr val="black"/>
                </a:solidFill>
              </a:rPr>
              <a:t>audit, review or verification has been undertaken by an independent third party of the assumptions, data, historical results, calculations and forecasts presented. In receiving this presentation, each recipient acknowledges that it shall not deal or cause or procure any person to purchase, acquire, dispose of or deal in any securities of the Company in breach of any laws and regulations relating </a:t>
            </a:r>
            <a:r>
              <a:rPr lang="en-GB" sz="800" dirty="0" smtClean="0">
                <a:solidFill>
                  <a:prstClr val="black"/>
                </a:solidFill>
              </a:rPr>
              <a:t>to   insider </a:t>
            </a:r>
            <a:r>
              <a:rPr lang="en-GB" sz="800" dirty="0">
                <a:solidFill>
                  <a:prstClr val="black"/>
                </a:solidFill>
              </a:rPr>
              <a:t>dealing, market abuse or securities in general of Singapore and elsewhere. </a:t>
            </a:r>
            <a:endParaRPr lang="en-US" sz="800" dirty="0">
              <a:solidFill>
                <a:prstClr val="black"/>
              </a:solidFill>
            </a:endParaRPr>
          </a:p>
          <a:p>
            <a:pPr>
              <a:spcBef>
                <a:spcPct val="20000"/>
              </a:spcBef>
            </a:pPr>
            <a:r>
              <a:rPr lang="en-GB" sz="800" dirty="0">
                <a:solidFill>
                  <a:prstClr val="black"/>
                </a:solidFill>
              </a:rPr>
              <a:t> The recipient acknowledges that no person is intended to act or be responsible as a fiduciary to the recipient, its management, stockholders, creditors or any other person. </a:t>
            </a:r>
            <a:r>
              <a:rPr lang="en-GB" sz="800" dirty="0" smtClean="0">
                <a:solidFill>
                  <a:prstClr val="black"/>
                </a:solidFill>
              </a:rPr>
              <a:t/>
            </a:r>
            <a:br>
              <a:rPr lang="en-GB" sz="800" dirty="0" smtClean="0">
                <a:solidFill>
                  <a:prstClr val="black"/>
                </a:solidFill>
              </a:rPr>
            </a:br>
            <a:r>
              <a:rPr lang="en-GB" sz="800" dirty="0" smtClean="0">
                <a:solidFill>
                  <a:prstClr val="black"/>
                </a:solidFill>
              </a:rPr>
              <a:t>By </a:t>
            </a:r>
            <a:r>
              <a:rPr lang="en-GB" sz="800" dirty="0">
                <a:solidFill>
                  <a:prstClr val="black"/>
                </a:solidFill>
              </a:rPr>
              <a:t>accepting and providing this presentation, the recipient expressly disclaims any fiduciary relationship with any person and agrees that the recipient is responsible for making </a:t>
            </a:r>
            <a:r>
              <a:rPr lang="en-GB" sz="800" dirty="0" smtClean="0">
                <a:solidFill>
                  <a:prstClr val="black"/>
                </a:solidFill>
              </a:rPr>
              <a:t/>
            </a:r>
            <a:br>
              <a:rPr lang="en-GB" sz="800" dirty="0" smtClean="0">
                <a:solidFill>
                  <a:prstClr val="black"/>
                </a:solidFill>
              </a:rPr>
            </a:br>
            <a:r>
              <a:rPr lang="en-GB" sz="800" dirty="0" smtClean="0">
                <a:solidFill>
                  <a:prstClr val="black"/>
                </a:solidFill>
              </a:rPr>
              <a:t>its </a:t>
            </a:r>
            <a:r>
              <a:rPr lang="en-GB" sz="800" dirty="0">
                <a:solidFill>
                  <a:prstClr val="black"/>
                </a:solidFill>
              </a:rPr>
              <a:t>own independent judgements with respect to any transaction and any other matters regarding this presentation. </a:t>
            </a:r>
            <a:endParaRPr lang="en-US" sz="800" dirty="0">
              <a:solidFill>
                <a:prstClr val="black"/>
              </a:solidFill>
            </a:endParaRPr>
          </a:p>
          <a:p>
            <a:pPr>
              <a:spcBef>
                <a:spcPct val="20000"/>
              </a:spcBef>
            </a:pPr>
            <a:r>
              <a:rPr lang="en-US" sz="800" b="1" dirty="0">
                <a:solidFill>
                  <a:prstClr val="black"/>
                </a:solidFill>
              </a:rPr>
              <a:t>The Company is not authorised under the Banking Act 1959 (Cth) (the "Banking Act") and is not supervised by the Australian Prudential Regulation Authority. The </a:t>
            </a:r>
            <a:r>
              <a:rPr lang="en-US" sz="800" b="1" dirty="0" smtClean="0">
                <a:solidFill>
                  <a:prstClr val="black"/>
                </a:solidFill>
              </a:rPr>
              <a:t>Company's products </a:t>
            </a:r>
            <a:r>
              <a:rPr lang="en-US" sz="800" b="1" dirty="0">
                <a:solidFill>
                  <a:prstClr val="black"/>
                </a:solidFill>
              </a:rPr>
              <a:t>are not covered by the depositor protection provisions in section 13A of the Banking Act and will not be covered by the financial claims scheme under Division </a:t>
            </a:r>
            <a:r>
              <a:rPr lang="en-US" sz="800" b="1" dirty="0" smtClean="0">
                <a:solidFill>
                  <a:prstClr val="black"/>
                </a:solidFill>
              </a:rPr>
              <a:t>2AA of </a:t>
            </a:r>
            <a:r>
              <a:rPr lang="en-US" sz="800" b="1" dirty="0">
                <a:solidFill>
                  <a:prstClr val="black"/>
                </a:solidFill>
              </a:rPr>
              <a:t>the Banking Act.</a:t>
            </a:r>
            <a:endParaRPr lang="en-GB" sz="800" b="1" dirty="0">
              <a:solidFill>
                <a:prstClr val="black"/>
              </a:solidFill>
            </a:endParaRPr>
          </a:p>
        </p:txBody>
      </p:sp>
      <p:sp>
        <p:nvSpPr>
          <p:cNvPr id="6" name="TextBox 4"/>
          <p:cNvSpPr txBox="1">
            <a:spLocks noChangeArrowheads="1"/>
          </p:cNvSpPr>
          <p:nvPr/>
        </p:nvSpPr>
        <p:spPr bwMode="auto">
          <a:xfrm>
            <a:off x="345830" y="260648"/>
            <a:ext cx="6840760" cy="5084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defTabSz="457200" eaLnBrk="1" fontAlgn="auto" hangingPunct="1">
              <a:lnSpc>
                <a:spcPts val="3200"/>
              </a:lnSpc>
              <a:spcBef>
                <a:spcPts val="0"/>
              </a:spcBef>
              <a:spcAft>
                <a:spcPts val="0"/>
              </a:spcAft>
              <a:defRPr sz="3200" b="1">
                <a:solidFill>
                  <a:srgbClr val="92D050"/>
                </a:solidFill>
                <a:latin typeface="Calibri" panose="020F0502020204030204" pitchFamily="34" charset="0"/>
              </a:defRPr>
            </a:lvl1pPr>
            <a:lvl2pPr marL="742950" indent="-285750" defTabSz="457200">
              <a:defRPr>
                <a:latin typeface="Arial" pitchFamily="34" charset="0"/>
              </a:defRPr>
            </a:lvl2pPr>
            <a:lvl3pPr marL="1143000" indent="-228600" defTabSz="457200">
              <a:defRPr>
                <a:latin typeface="Arial" pitchFamily="34" charset="0"/>
              </a:defRPr>
            </a:lvl3pPr>
            <a:lvl4pPr marL="1600200" indent="-228600" defTabSz="457200">
              <a:defRPr>
                <a:latin typeface="Arial" pitchFamily="34" charset="0"/>
              </a:defRPr>
            </a:lvl4pPr>
            <a:lvl5pPr marL="2057400" indent="-228600" defTabSz="457200">
              <a:defRPr>
                <a:latin typeface="Arial" pitchFamily="34" charset="0"/>
              </a:defRPr>
            </a:lvl5pPr>
            <a:lvl6pPr marL="2514600" indent="-228600" defTabSz="457200" eaLnBrk="0" fontAlgn="base" hangingPunct="0">
              <a:spcBef>
                <a:spcPct val="0"/>
              </a:spcBef>
              <a:spcAft>
                <a:spcPct val="0"/>
              </a:spcAft>
              <a:defRPr>
                <a:latin typeface="Arial" pitchFamily="34" charset="0"/>
              </a:defRPr>
            </a:lvl6pPr>
            <a:lvl7pPr marL="2971800" indent="-228600" defTabSz="457200" eaLnBrk="0" fontAlgn="base" hangingPunct="0">
              <a:spcBef>
                <a:spcPct val="0"/>
              </a:spcBef>
              <a:spcAft>
                <a:spcPct val="0"/>
              </a:spcAft>
              <a:defRPr>
                <a:latin typeface="Arial" pitchFamily="34" charset="0"/>
              </a:defRPr>
            </a:lvl7pPr>
            <a:lvl8pPr marL="3429000" indent="-228600" defTabSz="457200" eaLnBrk="0" fontAlgn="base" hangingPunct="0">
              <a:spcBef>
                <a:spcPct val="0"/>
              </a:spcBef>
              <a:spcAft>
                <a:spcPct val="0"/>
              </a:spcAft>
              <a:defRPr>
                <a:latin typeface="Arial" pitchFamily="34" charset="0"/>
              </a:defRPr>
            </a:lvl8pPr>
            <a:lvl9pPr marL="3886200" indent="-228600" defTabSz="457200" eaLnBrk="0" fontAlgn="base" hangingPunct="0">
              <a:spcBef>
                <a:spcPct val="0"/>
              </a:spcBef>
              <a:spcAft>
                <a:spcPct val="0"/>
              </a:spcAft>
              <a:defRPr>
                <a:latin typeface="Arial" pitchFamily="34" charset="0"/>
              </a:defRPr>
            </a:lvl9pPr>
          </a:lstStyle>
          <a:p>
            <a:r>
              <a:rPr lang="en-US" altLang="en-US" dirty="0">
                <a:latin typeface="Calibri"/>
              </a:rPr>
              <a:t>Disclaimer</a:t>
            </a:r>
          </a:p>
        </p:txBody>
      </p:sp>
      <p:sp>
        <p:nvSpPr>
          <p:cNvPr id="2" name="Rectangle 1"/>
          <p:cNvSpPr/>
          <p:nvPr>
            <p:custDataLst>
              <p:tags r:id="rId1"/>
            </p:custDataLst>
          </p:nvPr>
        </p:nvSpPr>
        <p:spPr>
          <a:xfrm>
            <a:off x="9446768" y="7276176"/>
            <a:ext cx="72135" cy="169277"/>
          </a:xfrm>
          <a:prstGeom prst="rect">
            <a:avLst/>
          </a:prstGeom>
          <a:noFill/>
          <a:ln w="3175" cap="flat" cmpd="sng" algn="ctr">
            <a:noFill/>
            <a:prstDash val="solid"/>
          </a:ln>
          <a:effectLst/>
          <a:extLst>
            <a:ext uri="{91240B29-F687-4F45-9708-019B960494DF}">
              <a14:hiddenLine xmlns:a14="http://schemas.microsoft.com/office/drawing/2010/main" w="3175" cap="flat" cmpd="sng" algn="ctr">
                <a:solidFill>
                  <a:srgbClr val="969696"/>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b" anchorCtr="0" forceAA="0" compatLnSpc="1">
            <a:prstTxWarp prst="textNoShape">
              <a:avLst/>
            </a:prstTxWarp>
            <a:spAutoFit/>
          </a:bodyPr>
          <a:lstStyle/>
          <a:p>
            <a:pPr algn="r" eaLnBrk="0" fontAlgn="base" hangingPunct="0">
              <a:spcBef>
                <a:spcPct val="0"/>
              </a:spcBef>
              <a:spcAft>
                <a:spcPct val="0"/>
              </a:spcAft>
            </a:pPr>
            <a:r>
              <a:rPr lang="en-US" sz="1100" smtClean="0">
                <a:solidFill>
                  <a:srgbClr val="000000"/>
                </a:solidFill>
              </a:rPr>
              <a:t>2</a:t>
            </a:r>
            <a:endParaRPr lang="en-US" sz="1100" dirty="0">
              <a:solidFill>
                <a:srgbClr val="000000"/>
              </a:solidFill>
            </a:endParaRPr>
          </a:p>
        </p:txBody>
      </p:sp>
    </p:spTree>
    <p:extLst>
      <p:ext uri="{BB962C8B-B14F-4D97-AF65-F5344CB8AC3E}">
        <p14:creationId xmlns:p14="http://schemas.microsoft.com/office/powerpoint/2010/main" val="81205830"/>
      </p:ext>
    </p:extLst>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87856" y="6413266"/>
            <a:ext cx="2843984" cy="400110"/>
          </a:xfrm>
          <a:prstGeom prst="rect">
            <a:avLst/>
          </a:prstGeom>
          <a:noFill/>
        </p:spPr>
        <p:txBody>
          <a:bodyPr wrap="none" rtlCol="0">
            <a:spAutoFit/>
          </a:bodyPr>
          <a:lstStyle/>
          <a:p>
            <a:r>
              <a:rPr lang="en-AU" sz="2000" dirty="0" smtClean="0">
                <a:solidFill>
                  <a:schemeClr val="bg1"/>
                </a:solidFill>
              </a:rPr>
              <a:t>Sub - title of Presentation</a:t>
            </a:r>
            <a:endParaRPr lang="en-AU" sz="2000" dirty="0">
              <a:solidFill>
                <a:schemeClr val="bg1"/>
              </a:solidFill>
            </a:endParaRPr>
          </a:p>
        </p:txBody>
      </p:sp>
      <p:sp>
        <p:nvSpPr>
          <p:cNvPr id="5" name="TextBox 4"/>
          <p:cNvSpPr txBox="1"/>
          <p:nvPr/>
        </p:nvSpPr>
        <p:spPr>
          <a:xfrm>
            <a:off x="8092133" y="6367515"/>
            <a:ext cx="872355" cy="400110"/>
          </a:xfrm>
          <a:prstGeom prst="rect">
            <a:avLst/>
          </a:prstGeom>
          <a:noFill/>
        </p:spPr>
        <p:txBody>
          <a:bodyPr wrap="none" rtlCol="0">
            <a:spAutoFit/>
          </a:bodyPr>
          <a:lstStyle/>
          <a:p>
            <a:r>
              <a:rPr lang="en-AU" sz="2000" dirty="0" smtClean="0">
                <a:solidFill>
                  <a:schemeClr val="bg1"/>
                </a:solidFill>
              </a:rPr>
              <a:t>Slide 1</a:t>
            </a:r>
            <a:endParaRPr lang="en-AU" sz="2000" dirty="0">
              <a:solidFill>
                <a:schemeClr val="bg1"/>
              </a:solidFill>
            </a:endParaRP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762" y="2972"/>
            <a:ext cx="9144000" cy="6858000"/>
          </a:xfrm>
          <a:prstGeom prst="rect">
            <a:avLst/>
          </a:prstGeom>
        </p:spPr>
      </p:pic>
      <p:sp>
        <p:nvSpPr>
          <p:cNvPr id="7" name="TextBox 6"/>
          <p:cNvSpPr txBox="1"/>
          <p:nvPr/>
        </p:nvSpPr>
        <p:spPr>
          <a:xfrm>
            <a:off x="8736286" y="6445263"/>
            <a:ext cx="288862" cy="338554"/>
          </a:xfrm>
          <a:prstGeom prst="rect">
            <a:avLst/>
          </a:prstGeom>
          <a:noFill/>
        </p:spPr>
        <p:txBody>
          <a:bodyPr wrap="none" rtlCol="0">
            <a:spAutoFit/>
          </a:bodyPr>
          <a:lstStyle/>
          <a:p>
            <a:fld id="{930AFB57-27B1-4EDC-9D85-71AA30732641}" type="slidenum">
              <a:rPr lang="en-AU" sz="1600" smtClean="0">
                <a:solidFill>
                  <a:schemeClr val="bg1"/>
                </a:solidFill>
              </a:rPr>
              <a:t>3</a:t>
            </a:fld>
            <a:endParaRPr lang="en-AU" sz="1600" dirty="0">
              <a:solidFill>
                <a:schemeClr val="bg1"/>
              </a:solidFill>
            </a:endParaRPr>
          </a:p>
        </p:txBody>
      </p:sp>
      <p:sp>
        <p:nvSpPr>
          <p:cNvPr id="11" name="TextBox 4"/>
          <p:cNvSpPr txBox="1">
            <a:spLocks noChangeArrowheads="1"/>
          </p:cNvSpPr>
          <p:nvPr/>
        </p:nvSpPr>
        <p:spPr bwMode="auto">
          <a:xfrm>
            <a:off x="321171" y="260648"/>
            <a:ext cx="504291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457200" eaLnBrk="0" hangingPunct="0">
              <a:defRPr>
                <a:solidFill>
                  <a:schemeClr val="tx1"/>
                </a:solidFill>
                <a:latin typeface="Arial" pitchFamily="34" charset="0"/>
              </a:defRPr>
            </a:lvl1pPr>
            <a:lvl2pPr marL="742950" indent="-285750" defTabSz="457200" eaLnBrk="0" hangingPunct="0">
              <a:defRPr>
                <a:solidFill>
                  <a:schemeClr val="tx1"/>
                </a:solidFill>
                <a:latin typeface="Arial" pitchFamily="34" charset="0"/>
              </a:defRPr>
            </a:lvl2pPr>
            <a:lvl3pPr marL="1143000" indent="-228600" defTabSz="457200" eaLnBrk="0" hangingPunct="0">
              <a:defRPr>
                <a:solidFill>
                  <a:schemeClr val="tx1"/>
                </a:solidFill>
                <a:latin typeface="Arial" pitchFamily="34" charset="0"/>
              </a:defRPr>
            </a:lvl3pPr>
            <a:lvl4pPr marL="1600200" indent="-228600" defTabSz="457200" eaLnBrk="0" hangingPunct="0">
              <a:defRPr>
                <a:solidFill>
                  <a:schemeClr val="tx1"/>
                </a:solidFill>
                <a:latin typeface="Arial" pitchFamily="34" charset="0"/>
              </a:defRPr>
            </a:lvl4pPr>
            <a:lvl5pPr marL="2057400" indent="-228600" defTabSz="457200" eaLnBrk="0" hangingPunct="0">
              <a:defRPr>
                <a:solidFill>
                  <a:schemeClr val="tx1"/>
                </a:solidFill>
                <a:latin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defRPr>
            </a:lvl9pPr>
          </a:lstStyle>
          <a:p>
            <a:pPr eaLnBrk="1" hangingPunct="1"/>
            <a:r>
              <a:rPr lang="en-AU" altLang="en-US" sz="3200" b="1" dirty="0" smtClean="0">
                <a:solidFill>
                  <a:srgbClr val="92D050"/>
                </a:solidFill>
                <a:effectLst>
                  <a:outerShdw blurRad="38100" dist="38100" dir="2700000" algn="tl">
                    <a:srgbClr val="000000">
                      <a:alpha val="43137"/>
                    </a:srgbClr>
                  </a:outerShdw>
                </a:effectLst>
                <a:cs typeface="Arial" pitchFamily="34" charset="0"/>
              </a:rPr>
              <a:t>Highlights for 2016 </a:t>
            </a:r>
            <a:endParaRPr lang="en-US" altLang="en-US" sz="3200" dirty="0">
              <a:solidFill>
                <a:srgbClr val="92D050"/>
              </a:solidFill>
              <a:effectLst>
                <a:outerShdw blurRad="38100" dist="38100" dir="2700000" algn="tl">
                  <a:srgbClr val="000000">
                    <a:alpha val="43137"/>
                  </a:srgbClr>
                </a:outerShdw>
              </a:effectLst>
              <a:latin typeface="Calibri" pitchFamily="34" charset="0"/>
            </a:endParaRPr>
          </a:p>
        </p:txBody>
      </p:sp>
      <p:graphicFrame>
        <p:nvGraphicFramePr>
          <p:cNvPr id="16" name="Diagram 15"/>
          <p:cNvGraphicFramePr/>
          <p:nvPr>
            <p:extLst>
              <p:ext uri="{D42A27DB-BD31-4B8C-83A1-F6EECF244321}">
                <p14:modId xmlns:p14="http://schemas.microsoft.com/office/powerpoint/2010/main" val="259475118"/>
              </p:ext>
            </p:extLst>
          </p:nvPr>
        </p:nvGraphicFramePr>
        <p:xfrm>
          <a:off x="395536" y="1124744"/>
          <a:ext cx="4248472" cy="489654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18" name="Chart 17"/>
          <p:cNvGraphicFramePr>
            <a:graphicFrameLocks/>
          </p:cNvGraphicFramePr>
          <p:nvPr>
            <p:extLst>
              <p:ext uri="{D42A27DB-BD31-4B8C-83A1-F6EECF244321}">
                <p14:modId xmlns:p14="http://schemas.microsoft.com/office/powerpoint/2010/main" val="1303008983"/>
              </p:ext>
            </p:extLst>
          </p:nvPr>
        </p:nvGraphicFramePr>
        <p:xfrm>
          <a:off x="4644008" y="1988840"/>
          <a:ext cx="4320480" cy="3096344"/>
        </p:xfrm>
        <a:graphic>
          <a:graphicData uri="http://schemas.openxmlformats.org/drawingml/2006/chart">
            <c:chart xmlns:c="http://schemas.openxmlformats.org/drawingml/2006/chart" xmlns:r="http://schemas.openxmlformats.org/officeDocument/2006/relationships" r:id="rId9"/>
          </a:graphicData>
        </a:graphic>
      </p:graphicFrame>
      <p:sp>
        <p:nvSpPr>
          <p:cNvPr id="8" name="Right Arrow 7"/>
          <p:cNvSpPr/>
          <p:nvPr/>
        </p:nvSpPr>
        <p:spPr>
          <a:xfrm rot="20969664">
            <a:off x="5159298" y="2549520"/>
            <a:ext cx="3048132" cy="227038"/>
          </a:xfrm>
          <a:prstGeom prst="rightArrow">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TextBox 8"/>
          <p:cNvSpPr txBox="1"/>
          <p:nvPr/>
        </p:nvSpPr>
        <p:spPr>
          <a:xfrm>
            <a:off x="5004048" y="1124744"/>
            <a:ext cx="2880320" cy="461665"/>
          </a:xfrm>
          <a:prstGeom prst="rect">
            <a:avLst/>
          </a:prstGeom>
          <a:noFill/>
        </p:spPr>
        <p:txBody>
          <a:bodyPr wrap="square" rtlCol="0">
            <a:spAutoFit/>
          </a:bodyPr>
          <a:lstStyle/>
          <a:p>
            <a:r>
              <a:rPr lang="en-AU" sz="2400" dirty="0" smtClean="0">
                <a:effectLst>
                  <a:outerShdw blurRad="38100" dist="38100" dir="2700000" algn="tl">
                    <a:srgbClr val="000000">
                      <a:alpha val="43137"/>
                    </a:srgbClr>
                  </a:outerShdw>
                </a:effectLst>
              </a:rPr>
              <a:t>Group NPAT (</a:t>
            </a:r>
            <a:r>
              <a:rPr lang="en-AU" sz="1600" dirty="0" smtClean="0">
                <a:effectLst>
                  <a:outerShdw blurRad="38100" dist="38100" dir="2700000" algn="tl">
                    <a:srgbClr val="000000">
                      <a:alpha val="43137"/>
                    </a:srgbClr>
                  </a:outerShdw>
                </a:effectLst>
              </a:rPr>
              <a:t>PGK ‘m</a:t>
            </a:r>
            <a:r>
              <a:rPr lang="en-AU" sz="2400" dirty="0" smtClean="0">
                <a:effectLst>
                  <a:outerShdw blurRad="38100" dist="38100" dir="2700000" algn="tl">
                    <a:srgbClr val="000000">
                      <a:alpha val="43137"/>
                    </a:srgbClr>
                  </a:outerShdw>
                </a:effectLst>
              </a:rPr>
              <a:t>)</a:t>
            </a:r>
            <a:endParaRPr lang="en-AU" sz="2400" dirty="0">
              <a:effectLst>
                <a:outerShdw blurRad="38100" dist="38100" dir="2700000" algn="tl">
                  <a:srgbClr val="000000">
                    <a:alpha val="43137"/>
                  </a:srgbClr>
                </a:outerShdw>
              </a:effectLst>
            </a:endParaRPr>
          </a:p>
        </p:txBody>
      </p:sp>
      <p:cxnSp>
        <p:nvCxnSpPr>
          <p:cNvPr id="21" name="Straight Connector 20"/>
          <p:cNvCxnSpPr/>
          <p:nvPr/>
        </p:nvCxnSpPr>
        <p:spPr>
          <a:xfrm>
            <a:off x="4978307" y="1615625"/>
            <a:ext cx="3410117" cy="0"/>
          </a:xfrm>
          <a:prstGeom prst="line">
            <a:avLst/>
          </a:prstGeom>
        </p:spPr>
        <p:style>
          <a:lnRef idx="1">
            <a:schemeClr val="accent3"/>
          </a:lnRef>
          <a:fillRef idx="0">
            <a:schemeClr val="accent3"/>
          </a:fillRef>
          <a:effectRef idx="0">
            <a:schemeClr val="accent3"/>
          </a:effectRef>
          <a:fontRef idx="minor">
            <a:schemeClr val="tx1"/>
          </a:fontRef>
        </p:style>
      </p:cxnSp>
      <p:sp>
        <p:nvSpPr>
          <p:cNvPr id="24" name="TextBox 23"/>
          <p:cNvSpPr txBox="1"/>
          <p:nvPr/>
        </p:nvSpPr>
        <p:spPr>
          <a:xfrm rot="21023235">
            <a:off x="6043735" y="2240420"/>
            <a:ext cx="1279227" cy="338554"/>
          </a:xfrm>
          <a:prstGeom prst="rect">
            <a:avLst/>
          </a:prstGeom>
          <a:noFill/>
        </p:spPr>
        <p:txBody>
          <a:bodyPr wrap="square" rtlCol="0">
            <a:spAutoFit/>
          </a:bodyPr>
          <a:lstStyle/>
          <a:p>
            <a:r>
              <a:rPr lang="en-AU" sz="1600" dirty="0" smtClean="0"/>
              <a:t>CAGR 12.1%</a:t>
            </a:r>
            <a:endParaRPr lang="en-AU" sz="1600" dirty="0"/>
          </a:p>
        </p:txBody>
      </p:sp>
    </p:spTree>
    <p:extLst>
      <p:ext uri="{BB962C8B-B14F-4D97-AF65-F5344CB8AC3E}">
        <p14:creationId xmlns:p14="http://schemas.microsoft.com/office/powerpoint/2010/main" val="213577434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87856" y="6413266"/>
            <a:ext cx="2843984" cy="400110"/>
          </a:xfrm>
          <a:prstGeom prst="rect">
            <a:avLst/>
          </a:prstGeom>
          <a:noFill/>
        </p:spPr>
        <p:txBody>
          <a:bodyPr wrap="none" rtlCol="0">
            <a:spAutoFit/>
          </a:bodyPr>
          <a:lstStyle/>
          <a:p>
            <a:r>
              <a:rPr lang="en-AU" sz="2000" dirty="0" smtClean="0">
                <a:solidFill>
                  <a:schemeClr val="bg1"/>
                </a:solidFill>
              </a:rPr>
              <a:t>Sub - title of Presentation</a:t>
            </a:r>
            <a:endParaRPr lang="en-AU" sz="2000" dirty="0">
              <a:solidFill>
                <a:schemeClr val="bg1"/>
              </a:solidFill>
            </a:endParaRPr>
          </a:p>
        </p:txBody>
      </p:sp>
      <p:sp>
        <p:nvSpPr>
          <p:cNvPr id="5" name="TextBox 4"/>
          <p:cNvSpPr txBox="1"/>
          <p:nvPr/>
        </p:nvSpPr>
        <p:spPr>
          <a:xfrm>
            <a:off x="8092133" y="6367515"/>
            <a:ext cx="872355" cy="400110"/>
          </a:xfrm>
          <a:prstGeom prst="rect">
            <a:avLst/>
          </a:prstGeom>
          <a:noFill/>
        </p:spPr>
        <p:txBody>
          <a:bodyPr wrap="none" rtlCol="0">
            <a:spAutoFit/>
          </a:bodyPr>
          <a:lstStyle/>
          <a:p>
            <a:r>
              <a:rPr lang="en-AU" sz="2000" dirty="0" smtClean="0">
                <a:solidFill>
                  <a:schemeClr val="bg1"/>
                </a:solidFill>
              </a:rPr>
              <a:t>Slide 1</a:t>
            </a:r>
            <a:endParaRPr lang="en-AU" sz="2000" dirty="0">
              <a:solidFill>
                <a:schemeClr val="bg1"/>
              </a:solidFill>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7" name="TextBox 6"/>
          <p:cNvSpPr txBox="1"/>
          <p:nvPr/>
        </p:nvSpPr>
        <p:spPr>
          <a:xfrm>
            <a:off x="8736286" y="6445263"/>
            <a:ext cx="288862" cy="338554"/>
          </a:xfrm>
          <a:prstGeom prst="rect">
            <a:avLst/>
          </a:prstGeom>
          <a:noFill/>
        </p:spPr>
        <p:txBody>
          <a:bodyPr wrap="none" rtlCol="0">
            <a:spAutoFit/>
          </a:bodyPr>
          <a:lstStyle/>
          <a:p>
            <a:fld id="{930AFB57-27B1-4EDC-9D85-71AA30732641}" type="slidenum">
              <a:rPr lang="en-AU" sz="1600" smtClean="0">
                <a:solidFill>
                  <a:schemeClr val="bg1"/>
                </a:solidFill>
              </a:rPr>
              <a:t>4</a:t>
            </a:fld>
            <a:endParaRPr lang="en-AU" sz="1600" dirty="0">
              <a:solidFill>
                <a:schemeClr val="bg1"/>
              </a:solidFill>
            </a:endParaRPr>
          </a:p>
        </p:txBody>
      </p:sp>
      <p:sp>
        <p:nvSpPr>
          <p:cNvPr id="9" name="Content Placeholder 2"/>
          <p:cNvSpPr txBox="1">
            <a:spLocks/>
          </p:cNvSpPr>
          <p:nvPr/>
        </p:nvSpPr>
        <p:spPr bwMode="auto">
          <a:xfrm>
            <a:off x="395536" y="1441871"/>
            <a:ext cx="7704856" cy="4291385"/>
          </a:xfrm>
          <a:prstGeom prst="rect">
            <a:avLst/>
          </a:prstGeom>
          <a:noFill/>
          <a:ln w="9525">
            <a:noFill/>
            <a:miter lim="800000"/>
            <a:headEnd/>
            <a:tailEnd/>
          </a:ln>
        </p:spPr>
        <p:txBody>
          <a:bodyPr/>
          <a:lstStyle/>
          <a:p>
            <a:pPr algn="just" defTabSz="457200" fontAlgn="auto">
              <a:lnSpc>
                <a:spcPct val="80000"/>
              </a:lnSpc>
              <a:spcBef>
                <a:spcPts val="600"/>
              </a:spcBef>
              <a:spcAft>
                <a:spcPts val="0"/>
              </a:spcAft>
              <a:defRPr/>
            </a:pPr>
            <a:endParaRPr lang="en-AU" sz="2400" dirty="0" smtClean="0">
              <a:latin typeface="Calibri" pitchFamily="34" charset="0"/>
            </a:endParaRPr>
          </a:p>
          <a:p>
            <a:pPr marL="285750" indent="-285750" algn="just" defTabSz="457200" fontAlgn="auto">
              <a:lnSpc>
                <a:spcPct val="80000"/>
              </a:lnSpc>
              <a:spcBef>
                <a:spcPts val="600"/>
              </a:spcBef>
              <a:spcAft>
                <a:spcPts val="0"/>
              </a:spcAft>
              <a:buFont typeface="Arial" panose="020B0604020202020204" pitchFamily="34" charset="0"/>
              <a:buChar char="•"/>
              <a:defRPr/>
            </a:pPr>
            <a:endParaRPr lang="en-AU" sz="2400" dirty="0">
              <a:latin typeface="Calibri" pitchFamily="34" charset="0"/>
            </a:endParaRPr>
          </a:p>
          <a:p>
            <a:pPr marL="285750" indent="-285750" algn="just" defTabSz="457200" fontAlgn="auto">
              <a:lnSpc>
                <a:spcPct val="80000"/>
              </a:lnSpc>
              <a:spcBef>
                <a:spcPts val="600"/>
              </a:spcBef>
              <a:spcAft>
                <a:spcPts val="0"/>
              </a:spcAft>
              <a:buFont typeface="Arial" panose="020B0604020202020204" pitchFamily="34" charset="0"/>
              <a:buChar char="•"/>
              <a:defRPr/>
            </a:pPr>
            <a:endParaRPr lang="en-AU" sz="2400" dirty="0">
              <a:latin typeface="Calibri" pitchFamily="34" charset="0"/>
            </a:endParaRPr>
          </a:p>
        </p:txBody>
      </p:sp>
      <p:sp>
        <p:nvSpPr>
          <p:cNvPr id="11" name="TextBox 4"/>
          <p:cNvSpPr txBox="1">
            <a:spLocks noChangeArrowheads="1"/>
          </p:cNvSpPr>
          <p:nvPr/>
        </p:nvSpPr>
        <p:spPr bwMode="auto">
          <a:xfrm>
            <a:off x="323528" y="260648"/>
            <a:ext cx="676875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defTabSz="457200">
              <a:defRPr sz="3200" b="1">
                <a:solidFill>
                  <a:srgbClr val="92D050"/>
                </a:solidFill>
                <a:effectLst>
                  <a:outerShdw blurRad="38100" dist="38100" dir="2700000" algn="tl">
                    <a:srgbClr val="000000">
                      <a:alpha val="43137"/>
                    </a:srgbClr>
                  </a:outerShdw>
                </a:effectLst>
                <a:latin typeface="Arial" pitchFamily="34" charset="0"/>
                <a:cs typeface="Arial" pitchFamily="34" charset="0"/>
              </a:defRPr>
            </a:lvl1pPr>
            <a:lvl2pPr marL="742950" indent="-285750" defTabSz="457200" eaLnBrk="0" hangingPunct="0">
              <a:defRPr>
                <a:latin typeface="Arial" pitchFamily="34" charset="0"/>
              </a:defRPr>
            </a:lvl2pPr>
            <a:lvl3pPr marL="1143000" indent="-228600" defTabSz="457200" eaLnBrk="0" hangingPunct="0">
              <a:defRPr>
                <a:latin typeface="Arial" pitchFamily="34" charset="0"/>
              </a:defRPr>
            </a:lvl3pPr>
            <a:lvl4pPr marL="1600200" indent="-228600" defTabSz="457200" eaLnBrk="0" hangingPunct="0">
              <a:defRPr>
                <a:latin typeface="Arial" pitchFamily="34" charset="0"/>
              </a:defRPr>
            </a:lvl4pPr>
            <a:lvl5pPr marL="2057400" indent="-228600" defTabSz="457200" eaLnBrk="0" hangingPunct="0">
              <a:defRPr>
                <a:latin typeface="Arial" pitchFamily="34" charset="0"/>
              </a:defRPr>
            </a:lvl5pPr>
            <a:lvl6pPr marL="2514600" indent="-228600" defTabSz="457200" eaLnBrk="0" fontAlgn="base" hangingPunct="0">
              <a:spcBef>
                <a:spcPct val="0"/>
              </a:spcBef>
              <a:spcAft>
                <a:spcPct val="0"/>
              </a:spcAft>
              <a:defRPr>
                <a:latin typeface="Arial" pitchFamily="34" charset="0"/>
              </a:defRPr>
            </a:lvl6pPr>
            <a:lvl7pPr marL="2971800" indent="-228600" defTabSz="457200" eaLnBrk="0" fontAlgn="base" hangingPunct="0">
              <a:spcBef>
                <a:spcPct val="0"/>
              </a:spcBef>
              <a:spcAft>
                <a:spcPct val="0"/>
              </a:spcAft>
              <a:defRPr>
                <a:latin typeface="Arial" pitchFamily="34" charset="0"/>
              </a:defRPr>
            </a:lvl7pPr>
            <a:lvl8pPr marL="3429000" indent="-228600" defTabSz="457200" eaLnBrk="0" fontAlgn="base" hangingPunct="0">
              <a:spcBef>
                <a:spcPct val="0"/>
              </a:spcBef>
              <a:spcAft>
                <a:spcPct val="0"/>
              </a:spcAft>
              <a:defRPr>
                <a:latin typeface="Arial" pitchFamily="34" charset="0"/>
              </a:defRPr>
            </a:lvl8pPr>
            <a:lvl9pPr marL="3886200" indent="-228600" defTabSz="457200" eaLnBrk="0" fontAlgn="base" hangingPunct="0">
              <a:spcBef>
                <a:spcPct val="0"/>
              </a:spcBef>
              <a:spcAft>
                <a:spcPct val="0"/>
              </a:spcAft>
              <a:defRPr>
                <a:latin typeface="Arial" pitchFamily="34" charset="0"/>
              </a:defRPr>
            </a:lvl9pPr>
          </a:lstStyle>
          <a:p>
            <a:r>
              <a:rPr lang="en-AU" altLang="en-US" dirty="0"/>
              <a:t>BSP’s Geographical footprint </a:t>
            </a:r>
            <a:endParaRPr lang="en-US" altLang="en-US" dirty="0"/>
          </a:p>
        </p:txBody>
      </p:sp>
      <p:pic>
        <p:nvPicPr>
          <p:cNvPr id="102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9709" t="27267" r="7825" b="7794"/>
          <a:stretch/>
        </p:blipFill>
        <p:spPr bwMode="auto">
          <a:xfrm>
            <a:off x="8469" y="1339815"/>
            <a:ext cx="9127061" cy="5027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7283805" y="2446533"/>
            <a:ext cx="1633174" cy="246221"/>
          </a:xfrm>
          <a:prstGeom prst="rect">
            <a:avLst/>
          </a:prstGeom>
          <a:solidFill>
            <a:schemeClr val="bg1"/>
          </a:solidFill>
        </p:spPr>
        <p:txBody>
          <a:bodyPr wrap="square" rtlCol="0">
            <a:spAutoFit/>
          </a:bodyPr>
          <a:lstStyle/>
          <a:p>
            <a:pPr algn="just"/>
            <a:r>
              <a:rPr lang="en-AU" sz="1000" b="1" dirty="0" smtClean="0"/>
              <a:t>#2 in Fiji by total assets</a:t>
            </a:r>
            <a:endParaRPr lang="en-AU" sz="1000" b="1" dirty="0"/>
          </a:p>
        </p:txBody>
      </p:sp>
    </p:spTree>
    <p:extLst>
      <p:ext uri="{BB962C8B-B14F-4D97-AF65-F5344CB8AC3E}">
        <p14:creationId xmlns:p14="http://schemas.microsoft.com/office/powerpoint/2010/main" val="19471783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87856" y="6413266"/>
            <a:ext cx="2843984" cy="400110"/>
          </a:xfrm>
          <a:prstGeom prst="rect">
            <a:avLst/>
          </a:prstGeom>
          <a:noFill/>
        </p:spPr>
        <p:txBody>
          <a:bodyPr wrap="none" rtlCol="0">
            <a:spAutoFit/>
          </a:bodyPr>
          <a:lstStyle/>
          <a:p>
            <a:r>
              <a:rPr lang="en-AU" sz="2000" dirty="0" smtClean="0">
                <a:solidFill>
                  <a:schemeClr val="bg1"/>
                </a:solidFill>
              </a:rPr>
              <a:t>Sub - title of Presentation</a:t>
            </a:r>
            <a:endParaRPr lang="en-AU" sz="2000" dirty="0">
              <a:solidFill>
                <a:schemeClr val="bg1"/>
              </a:solidFill>
            </a:endParaRPr>
          </a:p>
        </p:txBody>
      </p:sp>
      <p:sp>
        <p:nvSpPr>
          <p:cNvPr id="5" name="TextBox 4"/>
          <p:cNvSpPr txBox="1"/>
          <p:nvPr/>
        </p:nvSpPr>
        <p:spPr>
          <a:xfrm>
            <a:off x="8092133" y="6367515"/>
            <a:ext cx="872355" cy="400110"/>
          </a:xfrm>
          <a:prstGeom prst="rect">
            <a:avLst/>
          </a:prstGeom>
          <a:noFill/>
        </p:spPr>
        <p:txBody>
          <a:bodyPr wrap="none" rtlCol="0">
            <a:spAutoFit/>
          </a:bodyPr>
          <a:lstStyle/>
          <a:p>
            <a:r>
              <a:rPr lang="en-AU" sz="2000" dirty="0" smtClean="0">
                <a:solidFill>
                  <a:schemeClr val="bg1"/>
                </a:solidFill>
              </a:rPr>
              <a:t>Slide 1</a:t>
            </a:r>
            <a:endParaRPr lang="en-AU" sz="2000" dirty="0">
              <a:solidFill>
                <a:schemeClr val="bg1"/>
              </a:solidFill>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7" name="TextBox 6"/>
          <p:cNvSpPr txBox="1"/>
          <p:nvPr/>
        </p:nvSpPr>
        <p:spPr>
          <a:xfrm>
            <a:off x="8736286" y="6445263"/>
            <a:ext cx="288862" cy="338554"/>
          </a:xfrm>
          <a:prstGeom prst="rect">
            <a:avLst/>
          </a:prstGeom>
          <a:noFill/>
        </p:spPr>
        <p:txBody>
          <a:bodyPr wrap="none" rtlCol="0">
            <a:spAutoFit/>
          </a:bodyPr>
          <a:lstStyle/>
          <a:p>
            <a:fld id="{930AFB57-27B1-4EDC-9D85-71AA30732641}" type="slidenum">
              <a:rPr lang="en-AU" sz="1600" smtClean="0">
                <a:solidFill>
                  <a:schemeClr val="bg1"/>
                </a:solidFill>
              </a:rPr>
              <a:t>5</a:t>
            </a:fld>
            <a:endParaRPr lang="en-AU" sz="1600" dirty="0">
              <a:solidFill>
                <a:schemeClr val="bg1"/>
              </a:solidFill>
            </a:endParaRPr>
          </a:p>
        </p:txBody>
      </p:sp>
      <p:sp>
        <p:nvSpPr>
          <p:cNvPr id="9" name="Content Placeholder 2"/>
          <p:cNvSpPr txBox="1">
            <a:spLocks/>
          </p:cNvSpPr>
          <p:nvPr/>
        </p:nvSpPr>
        <p:spPr bwMode="auto">
          <a:xfrm>
            <a:off x="395536" y="1441871"/>
            <a:ext cx="7704856" cy="4291385"/>
          </a:xfrm>
          <a:prstGeom prst="rect">
            <a:avLst/>
          </a:prstGeom>
          <a:noFill/>
          <a:ln w="9525">
            <a:noFill/>
            <a:miter lim="800000"/>
            <a:headEnd/>
            <a:tailEnd/>
          </a:ln>
        </p:spPr>
        <p:txBody>
          <a:bodyPr/>
          <a:lstStyle/>
          <a:p>
            <a:pPr algn="just" defTabSz="457200" fontAlgn="auto">
              <a:lnSpc>
                <a:spcPct val="80000"/>
              </a:lnSpc>
              <a:spcBef>
                <a:spcPts val="600"/>
              </a:spcBef>
              <a:spcAft>
                <a:spcPts val="0"/>
              </a:spcAft>
              <a:defRPr/>
            </a:pPr>
            <a:endParaRPr lang="en-AU" sz="2400" dirty="0" smtClean="0">
              <a:latin typeface="Calibri" pitchFamily="34" charset="0"/>
            </a:endParaRPr>
          </a:p>
          <a:p>
            <a:pPr marL="285750" indent="-285750" algn="just" defTabSz="457200" fontAlgn="auto">
              <a:lnSpc>
                <a:spcPct val="80000"/>
              </a:lnSpc>
              <a:spcBef>
                <a:spcPts val="600"/>
              </a:spcBef>
              <a:spcAft>
                <a:spcPts val="0"/>
              </a:spcAft>
              <a:buFont typeface="Arial" panose="020B0604020202020204" pitchFamily="34" charset="0"/>
              <a:buChar char="•"/>
              <a:defRPr/>
            </a:pPr>
            <a:endParaRPr lang="en-AU" sz="2400" dirty="0">
              <a:latin typeface="Calibri" pitchFamily="34" charset="0"/>
            </a:endParaRPr>
          </a:p>
          <a:p>
            <a:pPr marL="285750" indent="-285750" algn="just" defTabSz="457200" fontAlgn="auto">
              <a:lnSpc>
                <a:spcPct val="80000"/>
              </a:lnSpc>
              <a:spcBef>
                <a:spcPts val="600"/>
              </a:spcBef>
              <a:spcAft>
                <a:spcPts val="0"/>
              </a:spcAft>
              <a:buFont typeface="Arial" panose="020B0604020202020204" pitchFamily="34" charset="0"/>
              <a:buChar char="•"/>
              <a:defRPr/>
            </a:pPr>
            <a:endParaRPr lang="en-AU" sz="2400" dirty="0">
              <a:latin typeface="Calibri" pitchFamily="34" charset="0"/>
            </a:endParaRPr>
          </a:p>
        </p:txBody>
      </p:sp>
      <p:sp>
        <p:nvSpPr>
          <p:cNvPr id="13" name="Title 1"/>
          <p:cNvSpPr txBox="1">
            <a:spLocks/>
          </p:cNvSpPr>
          <p:nvPr/>
        </p:nvSpPr>
        <p:spPr>
          <a:xfrm>
            <a:off x="140023" y="271423"/>
            <a:ext cx="82296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defTabSz="457200"/>
            <a:r>
              <a:rPr lang="en-AU" sz="3200" b="1" dirty="0" smtClean="0">
                <a:solidFill>
                  <a:srgbClr val="92D050"/>
                </a:solidFill>
                <a:effectLst>
                  <a:outerShdw blurRad="38100" dist="38100" dir="2700000" algn="tl">
                    <a:srgbClr val="000000">
                      <a:alpha val="43137"/>
                    </a:srgbClr>
                  </a:outerShdw>
                </a:effectLst>
                <a:latin typeface="Arial" pitchFamily="34" charset="0"/>
                <a:ea typeface="+mn-ea"/>
                <a:cs typeface="Arial" pitchFamily="34" charset="0"/>
              </a:rPr>
              <a:t>Profit contribution by business</a:t>
            </a:r>
            <a:endParaRPr lang="en-AU" sz="3200" b="1" dirty="0">
              <a:solidFill>
                <a:srgbClr val="92D050"/>
              </a:solidFill>
              <a:effectLst>
                <a:outerShdw blurRad="38100" dist="38100" dir="2700000" algn="tl">
                  <a:srgbClr val="000000">
                    <a:alpha val="43137"/>
                  </a:srgbClr>
                </a:outerShdw>
              </a:effectLst>
              <a:latin typeface="Arial" pitchFamily="34" charset="0"/>
              <a:ea typeface="+mn-ea"/>
              <a:cs typeface="Arial" pitchFamily="34" charset="0"/>
            </a:endParaRPr>
          </a:p>
        </p:txBody>
      </p:sp>
      <p:graphicFrame>
        <p:nvGraphicFramePr>
          <p:cNvPr id="14" name="Chart 13"/>
          <p:cNvGraphicFramePr>
            <a:graphicFrameLocks/>
          </p:cNvGraphicFramePr>
          <p:nvPr>
            <p:extLst>
              <p:ext uri="{D42A27DB-BD31-4B8C-83A1-F6EECF244321}">
                <p14:modId xmlns:p14="http://schemas.microsoft.com/office/powerpoint/2010/main" val="397124912"/>
              </p:ext>
            </p:extLst>
          </p:nvPr>
        </p:nvGraphicFramePr>
        <p:xfrm>
          <a:off x="263820" y="1076651"/>
          <a:ext cx="7020448" cy="465660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38975075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87856" y="6413266"/>
            <a:ext cx="2843984" cy="400110"/>
          </a:xfrm>
          <a:prstGeom prst="rect">
            <a:avLst/>
          </a:prstGeom>
          <a:noFill/>
        </p:spPr>
        <p:txBody>
          <a:bodyPr wrap="none" rtlCol="0">
            <a:spAutoFit/>
          </a:bodyPr>
          <a:lstStyle/>
          <a:p>
            <a:r>
              <a:rPr lang="en-AU" sz="2000" dirty="0" smtClean="0">
                <a:solidFill>
                  <a:schemeClr val="bg1"/>
                </a:solidFill>
              </a:rPr>
              <a:t>Sub - title of Presentation</a:t>
            </a:r>
            <a:endParaRPr lang="en-AU" sz="2000" dirty="0">
              <a:solidFill>
                <a:schemeClr val="bg1"/>
              </a:solidFill>
            </a:endParaRPr>
          </a:p>
        </p:txBody>
      </p:sp>
      <p:sp>
        <p:nvSpPr>
          <p:cNvPr id="5" name="TextBox 4"/>
          <p:cNvSpPr txBox="1"/>
          <p:nvPr/>
        </p:nvSpPr>
        <p:spPr>
          <a:xfrm>
            <a:off x="8092133" y="6367515"/>
            <a:ext cx="872355" cy="400110"/>
          </a:xfrm>
          <a:prstGeom prst="rect">
            <a:avLst/>
          </a:prstGeom>
          <a:noFill/>
        </p:spPr>
        <p:txBody>
          <a:bodyPr wrap="none" rtlCol="0">
            <a:spAutoFit/>
          </a:bodyPr>
          <a:lstStyle/>
          <a:p>
            <a:r>
              <a:rPr lang="en-AU" sz="2000" dirty="0" smtClean="0">
                <a:solidFill>
                  <a:schemeClr val="bg1"/>
                </a:solidFill>
              </a:rPr>
              <a:t>Slide 1</a:t>
            </a:r>
            <a:endParaRPr lang="en-AU" sz="2000" dirty="0">
              <a:solidFill>
                <a:schemeClr val="bg1"/>
              </a:solidFill>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7" name="TextBox 6"/>
          <p:cNvSpPr txBox="1"/>
          <p:nvPr/>
        </p:nvSpPr>
        <p:spPr>
          <a:xfrm>
            <a:off x="8736286" y="6445263"/>
            <a:ext cx="288862" cy="338554"/>
          </a:xfrm>
          <a:prstGeom prst="rect">
            <a:avLst/>
          </a:prstGeom>
          <a:noFill/>
        </p:spPr>
        <p:txBody>
          <a:bodyPr wrap="none" rtlCol="0">
            <a:spAutoFit/>
          </a:bodyPr>
          <a:lstStyle/>
          <a:p>
            <a:fld id="{930AFB57-27B1-4EDC-9D85-71AA30732641}" type="slidenum">
              <a:rPr lang="en-AU" sz="1600" smtClean="0">
                <a:solidFill>
                  <a:schemeClr val="bg1"/>
                </a:solidFill>
              </a:rPr>
              <a:t>6</a:t>
            </a:fld>
            <a:endParaRPr lang="en-AU" sz="1600" dirty="0">
              <a:solidFill>
                <a:schemeClr val="bg1"/>
              </a:solidFill>
            </a:endParaRPr>
          </a:p>
        </p:txBody>
      </p:sp>
      <p:sp>
        <p:nvSpPr>
          <p:cNvPr id="9" name="Content Placeholder 2"/>
          <p:cNvSpPr txBox="1">
            <a:spLocks/>
          </p:cNvSpPr>
          <p:nvPr/>
        </p:nvSpPr>
        <p:spPr bwMode="auto">
          <a:xfrm>
            <a:off x="395536" y="1441871"/>
            <a:ext cx="7704856" cy="4291385"/>
          </a:xfrm>
          <a:prstGeom prst="rect">
            <a:avLst/>
          </a:prstGeom>
          <a:noFill/>
          <a:ln w="9525">
            <a:noFill/>
            <a:miter lim="800000"/>
            <a:headEnd/>
            <a:tailEnd/>
          </a:ln>
        </p:spPr>
        <p:txBody>
          <a:bodyPr/>
          <a:lstStyle/>
          <a:p>
            <a:pPr algn="just" defTabSz="457200" fontAlgn="auto">
              <a:lnSpc>
                <a:spcPct val="80000"/>
              </a:lnSpc>
              <a:spcBef>
                <a:spcPts val="600"/>
              </a:spcBef>
              <a:spcAft>
                <a:spcPts val="0"/>
              </a:spcAft>
              <a:defRPr/>
            </a:pPr>
            <a:endParaRPr lang="en-AU" sz="2400" dirty="0" smtClean="0">
              <a:latin typeface="Calibri" pitchFamily="34" charset="0"/>
            </a:endParaRPr>
          </a:p>
          <a:p>
            <a:pPr marL="285750" indent="-285750" algn="just" defTabSz="457200" fontAlgn="auto">
              <a:lnSpc>
                <a:spcPct val="80000"/>
              </a:lnSpc>
              <a:spcBef>
                <a:spcPts val="600"/>
              </a:spcBef>
              <a:spcAft>
                <a:spcPts val="0"/>
              </a:spcAft>
              <a:buFont typeface="Arial" panose="020B0604020202020204" pitchFamily="34" charset="0"/>
              <a:buChar char="•"/>
              <a:defRPr/>
            </a:pPr>
            <a:endParaRPr lang="en-AU" sz="2400" dirty="0">
              <a:latin typeface="Calibri" pitchFamily="34" charset="0"/>
            </a:endParaRPr>
          </a:p>
          <a:p>
            <a:pPr marL="285750" indent="-285750" algn="just" defTabSz="457200" fontAlgn="auto">
              <a:lnSpc>
                <a:spcPct val="80000"/>
              </a:lnSpc>
              <a:spcBef>
                <a:spcPts val="600"/>
              </a:spcBef>
              <a:spcAft>
                <a:spcPts val="0"/>
              </a:spcAft>
              <a:buFont typeface="Arial" panose="020B0604020202020204" pitchFamily="34" charset="0"/>
              <a:buChar char="•"/>
              <a:defRPr/>
            </a:pPr>
            <a:endParaRPr lang="en-AU" sz="2400" dirty="0">
              <a:latin typeface="Calibri" pitchFamily="34" charset="0"/>
            </a:endParaRPr>
          </a:p>
        </p:txBody>
      </p:sp>
      <p:sp>
        <p:nvSpPr>
          <p:cNvPr id="13" name="Title 1"/>
          <p:cNvSpPr txBox="1">
            <a:spLocks/>
          </p:cNvSpPr>
          <p:nvPr/>
        </p:nvSpPr>
        <p:spPr>
          <a:xfrm>
            <a:off x="173827" y="260648"/>
            <a:ext cx="82296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defTabSz="457200"/>
            <a:r>
              <a:rPr lang="en-AU" sz="3200" b="1" dirty="0" smtClean="0">
                <a:solidFill>
                  <a:srgbClr val="92D050"/>
                </a:solidFill>
                <a:effectLst>
                  <a:outerShdw blurRad="38100" dist="38100" dir="2700000" algn="tl">
                    <a:srgbClr val="000000">
                      <a:alpha val="43137"/>
                    </a:srgbClr>
                  </a:outerShdw>
                </a:effectLst>
                <a:latin typeface="Arial" pitchFamily="34" charset="0"/>
                <a:ea typeface="+mn-ea"/>
                <a:cs typeface="Arial" pitchFamily="34" charset="0"/>
              </a:rPr>
              <a:t>Asset growth by business</a:t>
            </a:r>
            <a:endParaRPr lang="en-AU" sz="3200" b="1" dirty="0">
              <a:solidFill>
                <a:srgbClr val="92D050"/>
              </a:solidFill>
              <a:effectLst>
                <a:outerShdw blurRad="38100" dist="38100" dir="2700000" algn="tl">
                  <a:srgbClr val="000000">
                    <a:alpha val="43137"/>
                  </a:srgbClr>
                </a:outerShdw>
              </a:effectLst>
              <a:latin typeface="Arial" pitchFamily="34" charset="0"/>
              <a:ea typeface="+mn-ea"/>
              <a:cs typeface="Arial" pitchFamily="34" charset="0"/>
            </a:endParaRPr>
          </a:p>
        </p:txBody>
      </p:sp>
      <p:graphicFrame>
        <p:nvGraphicFramePr>
          <p:cNvPr id="14" name="Chart 13"/>
          <p:cNvGraphicFramePr>
            <a:graphicFrameLocks/>
          </p:cNvGraphicFramePr>
          <p:nvPr>
            <p:extLst>
              <p:ext uri="{D42A27DB-BD31-4B8C-83A1-F6EECF244321}">
                <p14:modId xmlns:p14="http://schemas.microsoft.com/office/powerpoint/2010/main" val="1340813478"/>
              </p:ext>
            </p:extLst>
          </p:nvPr>
        </p:nvGraphicFramePr>
        <p:xfrm>
          <a:off x="287857" y="1340768"/>
          <a:ext cx="6876431" cy="4176464"/>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11252920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87856" y="6413266"/>
            <a:ext cx="2843984" cy="400110"/>
          </a:xfrm>
          <a:prstGeom prst="rect">
            <a:avLst/>
          </a:prstGeom>
          <a:noFill/>
        </p:spPr>
        <p:txBody>
          <a:bodyPr wrap="none" rtlCol="0">
            <a:spAutoFit/>
          </a:bodyPr>
          <a:lstStyle/>
          <a:p>
            <a:r>
              <a:rPr lang="en-AU" sz="2000" dirty="0" smtClean="0">
                <a:solidFill>
                  <a:schemeClr val="bg1"/>
                </a:solidFill>
              </a:rPr>
              <a:t>Sub - title of Presentation</a:t>
            </a:r>
            <a:endParaRPr lang="en-AU" sz="2000" dirty="0">
              <a:solidFill>
                <a:schemeClr val="bg1"/>
              </a:solidFill>
            </a:endParaRPr>
          </a:p>
        </p:txBody>
      </p:sp>
      <p:sp>
        <p:nvSpPr>
          <p:cNvPr id="5" name="TextBox 4"/>
          <p:cNvSpPr txBox="1"/>
          <p:nvPr/>
        </p:nvSpPr>
        <p:spPr>
          <a:xfrm>
            <a:off x="8092133" y="6367515"/>
            <a:ext cx="872355" cy="400110"/>
          </a:xfrm>
          <a:prstGeom prst="rect">
            <a:avLst/>
          </a:prstGeom>
          <a:noFill/>
        </p:spPr>
        <p:txBody>
          <a:bodyPr wrap="none" rtlCol="0">
            <a:spAutoFit/>
          </a:bodyPr>
          <a:lstStyle/>
          <a:p>
            <a:r>
              <a:rPr lang="en-AU" sz="2000" dirty="0" smtClean="0">
                <a:solidFill>
                  <a:schemeClr val="bg1"/>
                </a:solidFill>
              </a:rPr>
              <a:t>Slide 1</a:t>
            </a:r>
            <a:endParaRPr lang="en-AU" sz="2000" dirty="0">
              <a:solidFill>
                <a:schemeClr val="bg1"/>
              </a:solidFill>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7" name="TextBox 6"/>
          <p:cNvSpPr txBox="1"/>
          <p:nvPr/>
        </p:nvSpPr>
        <p:spPr>
          <a:xfrm>
            <a:off x="8736286" y="6445263"/>
            <a:ext cx="288862" cy="338554"/>
          </a:xfrm>
          <a:prstGeom prst="rect">
            <a:avLst/>
          </a:prstGeom>
          <a:noFill/>
        </p:spPr>
        <p:txBody>
          <a:bodyPr wrap="none" rtlCol="0">
            <a:spAutoFit/>
          </a:bodyPr>
          <a:lstStyle/>
          <a:p>
            <a:fld id="{930AFB57-27B1-4EDC-9D85-71AA30732641}" type="slidenum">
              <a:rPr lang="en-AU" sz="1600" smtClean="0">
                <a:solidFill>
                  <a:schemeClr val="bg1"/>
                </a:solidFill>
              </a:rPr>
              <a:t>7</a:t>
            </a:fld>
            <a:endParaRPr lang="en-AU" sz="1600" dirty="0">
              <a:solidFill>
                <a:schemeClr val="bg1"/>
              </a:solidFill>
            </a:endParaRPr>
          </a:p>
        </p:txBody>
      </p:sp>
      <p:sp>
        <p:nvSpPr>
          <p:cNvPr id="9" name="Content Placeholder 2"/>
          <p:cNvSpPr txBox="1">
            <a:spLocks/>
          </p:cNvSpPr>
          <p:nvPr/>
        </p:nvSpPr>
        <p:spPr bwMode="auto">
          <a:xfrm>
            <a:off x="395536" y="1441871"/>
            <a:ext cx="7704856" cy="4291385"/>
          </a:xfrm>
          <a:prstGeom prst="rect">
            <a:avLst/>
          </a:prstGeom>
          <a:noFill/>
          <a:ln w="9525">
            <a:noFill/>
            <a:miter lim="800000"/>
            <a:headEnd/>
            <a:tailEnd/>
          </a:ln>
        </p:spPr>
        <p:txBody>
          <a:bodyPr/>
          <a:lstStyle/>
          <a:p>
            <a:pPr algn="just" defTabSz="457200" fontAlgn="auto">
              <a:lnSpc>
                <a:spcPct val="80000"/>
              </a:lnSpc>
              <a:spcBef>
                <a:spcPts val="600"/>
              </a:spcBef>
              <a:spcAft>
                <a:spcPts val="0"/>
              </a:spcAft>
              <a:defRPr/>
            </a:pPr>
            <a:endParaRPr lang="en-AU" sz="2400" dirty="0" smtClean="0">
              <a:latin typeface="Calibri" pitchFamily="34" charset="0"/>
            </a:endParaRPr>
          </a:p>
          <a:p>
            <a:pPr marL="285750" indent="-285750" algn="just" defTabSz="457200" fontAlgn="auto">
              <a:lnSpc>
                <a:spcPct val="80000"/>
              </a:lnSpc>
              <a:spcBef>
                <a:spcPts val="600"/>
              </a:spcBef>
              <a:spcAft>
                <a:spcPts val="0"/>
              </a:spcAft>
              <a:buFont typeface="Arial" panose="020B0604020202020204" pitchFamily="34" charset="0"/>
              <a:buChar char="•"/>
              <a:defRPr/>
            </a:pPr>
            <a:endParaRPr lang="en-AU" sz="2400" dirty="0">
              <a:latin typeface="Calibri" pitchFamily="34" charset="0"/>
            </a:endParaRPr>
          </a:p>
          <a:p>
            <a:pPr marL="285750" indent="-285750" algn="just" defTabSz="457200" fontAlgn="auto">
              <a:lnSpc>
                <a:spcPct val="80000"/>
              </a:lnSpc>
              <a:spcBef>
                <a:spcPts val="600"/>
              </a:spcBef>
              <a:spcAft>
                <a:spcPts val="0"/>
              </a:spcAft>
              <a:buFont typeface="Arial" panose="020B0604020202020204" pitchFamily="34" charset="0"/>
              <a:buChar char="•"/>
              <a:defRPr/>
            </a:pPr>
            <a:endParaRPr lang="en-AU" sz="2400" dirty="0">
              <a:latin typeface="Calibri" pitchFamily="34" charset="0"/>
            </a:endParaRPr>
          </a:p>
        </p:txBody>
      </p:sp>
      <p:graphicFrame>
        <p:nvGraphicFramePr>
          <p:cNvPr id="11" name="Content Placeholder 5"/>
          <p:cNvGraphicFramePr>
            <a:graphicFrameLocks/>
          </p:cNvGraphicFramePr>
          <p:nvPr>
            <p:extLst>
              <p:ext uri="{D42A27DB-BD31-4B8C-83A1-F6EECF244321}">
                <p14:modId xmlns:p14="http://schemas.microsoft.com/office/powerpoint/2010/main" val="2923859807"/>
              </p:ext>
            </p:extLst>
          </p:nvPr>
        </p:nvGraphicFramePr>
        <p:xfrm>
          <a:off x="179512" y="2174875"/>
          <a:ext cx="4317876" cy="39512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14" name="Content Placeholder 5"/>
          <p:cNvGraphicFramePr>
            <a:graphicFrameLocks/>
          </p:cNvGraphicFramePr>
          <p:nvPr>
            <p:extLst>
              <p:ext uri="{D42A27DB-BD31-4B8C-83A1-F6EECF244321}">
                <p14:modId xmlns:p14="http://schemas.microsoft.com/office/powerpoint/2010/main" val="1803501522"/>
              </p:ext>
            </p:extLst>
          </p:nvPr>
        </p:nvGraphicFramePr>
        <p:xfrm>
          <a:off x="4645025" y="2174875"/>
          <a:ext cx="4235692" cy="3951288"/>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16" name="Text Placeholder 4"/>
          <p:cNvSpPr txBox="1">
            <a:spLocks/>
          </p:cNvSpPr>
          <p:nvPr/>
        </p:nvSpPr>
        <p:spPr>
          <a:xfrm>
            <a:off x="531812" y="1528505"/>
            <a:ext cx="4040188" cy="6397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AU" sz="2800" b="1" dirty="0" smtClean="0">
                <a:solidFill>
                  <a:schemeClr val="bg2">
                    <a:lumMod val="25000"/>
                  </a:schemeClr>
                </a:solidFill>
              </a:rPr>
              <a:t>Loans market share</a:t>
            </a:r>
            <a:endParaRPr lang="en-AU" sz="2800" b="1" dirty="0">
              <a:solidFill>
                <a:schemeClr val="bg2">
                  <a:lumMod val="25000"/>
                </a:schemeClr>
              </a:solidFill>
            </a:endParaRPr>
          </a:p>
        </p:txBody>
      </p:sp>
      <p:sp>
        <p:nvSpPr>
          <p:cNvPr id="17" name="Text Placeholder 9"/>
          <p:cNvSpPr txBox="1">
            <a:spLocks/>
          </p:cNvSpPr>
          <p:nvPr/>
        </p:nvSpPr>
        <p:spPr>
          <a:xfrm>
            <a:off x="4645025" y="1535113"/>
            <a:ext cx="4041775" cy="639762"/>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AU" sz="2800" b="1" dirty="0" smtClean="0">
                <a:solidFill>
                  <a:schemeClr val="bg2">
                    <a:lumMod val="25000"/>
                  </a:schemeClr>
                </a:solidFill>
              </a:rPr>
              <a:t>Deposits market share</a:t>
            </a:r>
            <a:endParaRPr lang="en-AU" sz="2800" b="1" dirty="0">
              <a:solidFill>
                <a:schemeClr val="bg2">
                  <a:lumMod val="25000"/>
                </a:schemeClr>
              </a:solidFill>
            </a:endParaRPr>
          </a:p>
        </p:txBody>
      </p:sp>
      <p:sp>
        <p:nvSpPr>
          <p:cNvPr id="18" name="TextBox 4"/>
          <p:cNvSpPr txBox="1">
            <a:spLocks noChangeArrowheads="1"/>
          </p:cNvSpPr>
          <p:nvPr/>
        </p:nvSpPr>
        <p:spPr bwMode="auto">
          <a:xfrm>
            <a:off x="321171" y="260648"/>
            <a:ext cx="504291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457200" eaLnBrk="0" hangingPunct="0">
              <a:defRPr>
                <a:solidFill>
                  <a:schemeClr val="tx1"/>
                </a:solidFill>
                <a:latin typeface="Arial" pitchFamily="34" charset="0"/>
              </a:defRPr>
            </a:lvl1pPr>
            <a:lvl2pPr marL="742950" indent="-285750" defTabSz="457200" eaLnBrk="0" hangingPunct="0">
              <a:defRPr>
                <a:solidFill>
                  <a:schemeClr val="tx1"/>
                </a:solidFill>
                <a:latin typeface="Arial" pitchFamily="34" charset="0"/>
              </a:defRPr>
            </a:lvl2pPr>
            <a:lvl3pPr marL="1143000" indent="-228600" defTabSz="457200" eaLnBrk="0" hangingPunct="0">
              <a:defRPr>
                <a:solidFill>
                  <a:schemeClr val="tx1"/>
                </a:solidFill>
                <a:latin typeface="Arial" pitchFamily="34" charset="0"/>
              </a:defRPr>
            </a:lvl3pPr>
            <a:lvl4pPr marL="1600200" indent="-228600" defTabSz="457200" eaLnBrk="0" hangingPunct="0">
              <a:defRPr>
                <a:solidFill>
                  <a:schemeClr val="tx1"/>
                </a:solidFill>
                <a:latin typeface="Arial" pitchFamily="34" charset="0"/>
              </a:defRPr>
            </a:lvl4pPr>
            <a:lvl5pPr marL="2057400" indent="-228600" defTabSz="457200" eaLnBrk="0" hangingPunct="0">
              <a:defRPr>
                <a:solidFill>
                  <a:schemeClr val="tx1"/>
                </a:solidFill>
                <a:latin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defRPr>
            </a:lvl9pPr>
          </a:lstStyle>
          <a:p>
            <a:pPr eaLnBrk="1" hangingPunct="1"/>
            <a:r>
              <a:rPr lang="en-AU" altLang="en-US" sz="3200" b="1" dirty="0" smtClean="0">
                <a:solidFill>
                  <a:srgbClr val="92D050"/>
                </a:solidFill>
                <a:effectLst>
                  <a:outerShdw blurRad="38100" dist="38100" dir="2700000" algn="tl">
                    <a:srgbClr val="000000">
                      <a:alpha val="43137"/>
                    </a:srgbClr>
                  </a:outerShdw>
                </a:effectLst>
                <a:cs typeface="Arial" pitchFamily="34" charset="0"/>
              </a:rPr>
              <a:t>Market Strength</a:t>
            </a:r>
            <a:endParaRPr lang="en-US" altLang="en-US" sz="3200" dirty="0">
              <a:solidFill>
                <a:srgbClr val="92D050"/>
              </a:solidFill>
              <a:effectLst>
                <a:outerShdw blurRad="38100" dist="38100" dir="2700000" algn="tl">
                  <a:srgbClr val="000000">
                    <a:alpha val="43137"/>
                  </a:srgbClr>
                </a:outerShdw>
              </a:effectLst>
              <a:latin typeface="Calibri" pitchFamily="34" charset="0"/>
            </a:endParaRPr>
          </a:p>
        </p:txBody>
      </p:sp>
    </p:spTree>
    <p:extLst>
      <p:ext uri="{BB962C8B-B14F-4D97-AF65-F5344CB8AC3E}">
        <p14:creationId xmlns:p14="http://schemas.microsoft.com/office/powerpoint/2010/main" val="200026733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87856" y="6413266"/>
            <a:ext cx="2843984" cy="400110"/>
          </a:xfrm>
          <a:prstGeom prst="rect">
            <a:avLst/>
          </a:prstGeom>
          <a:noFill/>
        </p:spPr>
        <p:txBody>
          <a:bodyPr wrap="none" rtlCol="0">
            <a:spAutoFit/>
          </a:bodyPr>
          <a:lstStyle/>
          <a:p>
            <a:r>
              <a:rPr lang="en-AU" sz="2000" dirty="0" smtClean="0">
                <a:solidFill>
                  <a:schemeClr val="bg1"/>
                </a:solidFill>
              </a:rPr>
              <a:t>Sub - title of Presentation</a:t>
            </a:r>
            <a:endParaRPr lang="en-AU" sz="2000" dirty="0">
              <a:solidFill>
                <a:schemeClr val="bg1"/>
              </a:solidFill>
            </a:endParaRPr>
          </a:p>
        </p:txBody>
      </p:sp>
      <p:sp>
        <p:nvSpPr>
          <p:cNvPr id="5" name="TextBox 4"/>
          <p:cNvSpPr txBox="1"/>
          <p:nvPr/>
        </p:nvSpPr>
        <p:spPr>
          <a:xfrm>
            <a:off x="8092133" y="6367515"/>
            <a:ext cx="872355" cy="400110"/>
          </a:xfrm>
          <a:prstGeom prst="rect">
            <a:avLst/>
          </a:prstGeom>
          <a:noFill/>
        </p:spPr>
        <p:txBody>
          <a:bodyPr wrap="none" rtlCol="0">
            <a:spAutoFit/>
          </a:bodyPr>
          <a:lstStyle/>
          <a:p>
            <a:r>
              <a:rPr lang="en-AU" sz="2000" dirty="0" smtClean="0">
                <a:solidFill>
                  <a:schemeClr val="bg1"/>
                </a:solidFill>
              </a:rPr>
              <a:t>Slide 1</a:t>
            </a:r>
            <a:endParaRPr lang="en-AU" sz="2000" dirty="0">
              <a:solidFill>
                <a:schemeClr val="bg1"/>
              </a:solidFill>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974" y="0"/>
            <a:ext cx="9144000" cy="6858000"/>
          </a:xfrm>
          <a:prstGeom prst="rect">
            <a:avLst/>
          </a:prstGeom>
        </p:spPr>
      </p:pic>
      <p:sp>
        <p:nvSpPr>
          <p:cNvPr id="7" name="TextBox 6"/>
          <p:cNvSpPr txBox="1"/>
          <p:nvPr/>
        </p:nvSpPr>
        <p:spPr>
          <a:xfrm>
            <a:off x="8736286" y="6445263"/>
            <a:ext cx="288862" cy="338554"/>
          </a:xfrm>
          <a:prstGeom prst="rect">
            <a:avLst/>
          </a:prstGeom>
          <a:noFill/>
        </p:spPr>
        <p:txBody>
          <a:bodyPr wrap="none" rtlCol="0">
            <a:spAutoFit/>
          </a:bodyPr>
          <a:lstStyle/>
          <a:p>
            <a:fld id="{930AFB57-27B1-4EDC-9D85-71AA30732641}" type="slidenum">
              <a:rPr lang="en-AU" sz="1600" smtClean="0">
                <a:solidFill>
                  <a:schemeClr val="bg1"/>
                </a:solidFill>
              </a:rPr>
              <a:t>8</a:t>
            </a:fld>
            <a:endParaRPr lang="en-AU" sz="1600" dirty="0">
              <a:solidFill>
                <a:schemeClr val="bg1"/>
              </a:solidFill>
            </a:endParaRPr>
          </a:p>
        </p:txBody>
      </p:sp>
      <p:sp>
        <p:nvSpPr>
          <p:cNvPr id="16" name="Oval 15"/>
          <p:cNvSpPr/>
          <p:nvPr/>
        </p:nvSpPr>
        <p:spPr>
          <a:xfrm>
            <a:off x="2869938" y="1399550"/>
            <a:ext cx="1782921" cy="1315614"/>
          </a:xfrm>
          <a:prstGeom prst="ellipse">
            <a:avLst/>
          </a:prstGeom>
          <a:ln/>
        </p:spPr>
        <p:style>
          <a:lnRef idx="3">
            <a:schemeClr val="lt1"/>
          </a:lnRef>
          <a:fillRef idx="1">
            <a:schemeClr val="accent5"/>
          </a:fillRef>
          <a:effectRef idx="1">
            <a:schemeClr val="accent5"/>
          </a:effectRef>
          <a:fontRef idx="minor">
            <a:schemeClr val="lt1"/>
          </a:fontRef>
        </p:style>
        <p:txBody>
          <a:bodyPr rtlCol="0" anchor="ctr"/>
          <a:lstStyle/>
          <a:p>
            <a:pPr algn="ctr"/>
            <a:r>
              <a:rPr lang="en-AU" sz="2000" b="1" dirty="0" smtClean="0">
                <a:solidFill>
                  <a:schemeClr val="bg1"/>
                </a:solidFill>
              </a:rPr>
              <a:t>Loans </a:t>
            </a:r>
          </a:p>
          <a:p>
            <a:pPr algn="ctr"/>
            <a:r>
              <a:rPr lang="en-AU" sz="2000" b="1" dirty="0" smtClean="0">
                <a:solidFill>
                  <a:schemeClr val="bg1"/>
                </a:solidFill>
              </a:rPr>
              <a:t> 17.2%</a:t>
            </a:r>
            <a:r>
              <a:rPr lang="en-AU" sz="1600" b="1" dirty="0" smtClean="0">
                <a:solidFill>
                  <a:schemeClr val="bg1"/>
                </a:solidFill>
              </a:rPr>
              <a:t> </a:t>
            </a:r>
            <a:endParaRPr lang="en-AU" sz="1600" b="1" dirty="0">
              <a:solidFill>
                <a:schemeClr val="bg1"/>
              </a:solidFill>
            </a:endParaRPr>
          </a:p>
        </p:txBody>
      </p:sp>
      <p:sp>
        <p:nvSpPr>
          <p:cNvPr id="14" name="Oval 13"/>
          <p:cNvSpPr/>
          <p:nvPr/>
        </p:nvSpPr>
        <p:spPr>
          <a:xfrm>
            <a:off x="477944" y="1772816"/>
            <a:ext cx="1861808" cy="1302227"/>
          </a:xfrm>
          <a:prstGeom prst="ellipse">
            <a:avLst/>
          </a:prstGeom>
          <a:ln/>
        </p:spPr>
        <p:style>
          <a:lnRef idx="3">
            <a:schemeClr val="lt1"/>
          </a:lnRef>
          <a:fillRef idx="1">
            <a:schemeClr val="accent5"/>
          </a:fillRef>
          <a:effectRef idx="1">
            <a:schemeClr val="accent5"/>
          </a:effectRef>
          <a:fontRef idx="minor">
            <a:schemeClr val="lt1"/>
          </a:fontRef>
        </p:style>
        <p:txBody>
          <a:bodyPr rtlCol="0" anchor="ctr"/>
          <a:lstStyle/>
          <a:p>
            <a:pPr algn="ctr"/>
            <a:r>
              <a:rPr lang="en-AU" b="1" dirty="0" smtClean="0">
                <a:solidFill>
                  <a:schemeClr val="bg1"/>
                </a:solidFill>
              </a:rPr>
              <a:t>Investment</a:t>
            </a:r>
            <a:r>
              <a:rPr lang="en-AU" sz="1600" b="1" dirty="0" smtClean="0">
                <a:solidFill>
                  <a:schemeClr val="bg1"/>
                </a:solidFill>
              </a:rPr>
              <a:t>  </a:t>
            </a:r>
            <a:r>
              <a:rPr lang="en-AU" sz="2000" b="1" dirty="0" smtClean="0">
                <a:solidFill>
                  <a:schemeClr val="bg1"/>
                </a:solidFill>
              </a:rPr>
              <a:t>8.9%</a:t>
            </a:r>
            <a:endParaRPr lang="en-AU" sz="1600" b="1" dirty="0">
              <a:solidFill>
                <a:schemeClr val="bg1"/>
              </a:solidFill>
            </a:endParaRPr>
          </a:p>
        </p:txBody>
      </p:sp>
      <p:sp>
        <p:nvSpPr>
          <p:cNvPr id="15" name="Oval 14"/>
          <p:cNvSpPr/>
          <p:nvPr/>
        </p:nvSpPr>
        <p:spPr>
          <a:xfrm>
            <a:off x="5148064" y="985104"/>
            <a:ext cx="1872207" cy="1270961"/>
          </a:xfrm>
          <a:prstGeom prst="ellipse">
            <a:avLst/>
          </a:prstGeom>
          <a:ln/>
        </p:spPr>
        <p:style>
          <a:lnRef idx="3">
            <a:schemeClr val="lt1"/>
          </a:lnRef>
          <a:fillRef idx="1">
            <a:schemeClr val="accent5"/>
          </a:fillRef>
          <a:effectRef idx="1">
            <a:schemeClr val="accent5"/>
          </a:effectRef>
          <a:fontRef idx="minor">
            <a:schemeClr val="lt1"/>
          </a:fontRef>
        </p:style>
        <p:txBody>
          <a:bodyPr rtlCol="0" anchor="ctr"/>
          <a:lstStyle/>
          <a:p>
            <a:pPr algn="ctr"/>
            <a:r>
              <a:rPr lang="en-AU" b="1" dirty="0" smtClean="0">
                <a:solidFill>
                  <a:schemeClr val="bg1"/>
                </a:solidFill>
              </a:rPr>
              <a:t>Total Assets  </a:t>
            </a:r>
            <a:r>
              <a:rPr lang="en-AU" sz="2000" b="1" dirty="0" smtClean="0">
                <a:solidFill>
                  <a:schemeClr val="bg1"/>
                </a:solidFill>
              </a:rPr>
              <a:t>14.5%</a:t>
            </a:r>
            <a:endParaRPr lang="en-AU" sz="1600" b="1" dirty="0">
              <a:solidFill>
                <a:schemeClr val="bg1"/>
              </a:solidFill>
            </a:endParaRPr>
          </a:p>
        </p:txBody>
      </p:sp>
      <p:sp>
        <p:nvSpPr>
          <p:cNvPr id="22" name="TextBox 4"/>
          <p:cNvSpPr txBox="1">
            <a:spLocks noChangeArrowheads="1"/>
          </p:cNvSpPr>
          <p:nvPr/>
        </p:nvSpPr>
        <p:spPr bwMode="auto">
          <a:xfrm>
            <a:off x="321171" y="260648"/>
            <a:ext cx="504291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457200" eaLnBrk="0" hangingPunct="0">
              <a:defRPr>
                <a:solidFill>
                  <a:schemeClr val="tx1"/>
                </a:solidFill>
                <a:latin typeface="Arial" pitchFamily="34" charset="0"/>
              </a:defRPr>
            </a:lvl1pPr>
            <a:lvl2pPr marL="742950" indent="-285750" defTabSz="457200" eaLnBrk="0" hangingPunct="0">
              <a:defRPr>
                <a:solidFill>
                  <a:schemeClr val="tx1"/>
                </a:solidFill>
                <a:latin typeface="Arial" pitchFamily="34" charset="0"/>
              </a:defRPr>
            </a:lvl2pPr>
            <a:lvl3pPr marL="1143000" indent="-228600" defTabSz="457200" eaLnBrk="0" hangingPunct="0">
              <a:defRPr>
                <a:solidFill>
                  <a:schemeClr val="tx1"/>
                </a:solidFill>
                <a:latin typeface="Arial" pitchFamily="34" charset="0"/>
              </a:defRPr>
            </a:lvl3pPr>
            <a:lvl4pPr marL="1600200" indent="-228600" defTabSz="457200" eaLnBrk="0" hangingPunct="0">
              <a:defRPr>
                <a:solidFill>
                  <a:schemeClr val="tx1"/>
                </a:solidFill>
                <a:latin typeface="Arial" pitchFamily="34" charset="0"/>
              </a:defRPr>
            </a:lvl4pPr>
            <a:lvl5pPr marL="2057400" indent="-228600" defTabSz="457200" eaLnBrk="0" hangingPunct="0">
              <a:defRPr>
                <a:solidFill>
                  <a:schemeClr val="tx1"/>
                </a:solidFill>
                <a:latin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defRPr>
            </a:lvl9pPr>
          </a:lstStyle>
          <a:p>
            <a:pPr eaLnBrk="1" hangingPunct="1"/>
            <a:r>
              <a:rPr lang="en-AU" altLang="en-US" sz="3200" b="1" dirty="0" smtClean="0">
                <a:solidFill>
                  <a:srgbClr val="92D050"/>
                </a:solidFill>
                <a:effectLst>
                  <a:outerShdw blurRad="38100" dist="38100" dir="2700000" algn="tl">
                    <a:srgbClr val="000000">
                      <a:alpha val="43137"/>
                    </a:srgbClr>
                  </a:outerShdw>
                </a:effectLst>
                <a:cs typeface="Arial" pitchFamily="34" charset="0"/>
              </a:rPr>
              <a:t>Asset Growth</a:t>
            </a:r>
            <a:r>
              <a:rPr lang="en-AU" altLang="en-US" b="1" dirty="0" smtClean="0">
                <a:solidFill>
                  <a:srgbClr val="92D050"/>
                </a:solidFill>
                <a:effectLst>
                  <a:outerShdw blurRad="38100" dist="38100" dir="2700000" algn="tl">
                    <a:srgbClr val="000000">
                      <a:alpha val="43137"/>
                    </a:srgbClr>
                  </a:outerShdw>
                </a:effectLst>
                <a:cs typeface="Arial" pitchFamily="34" charset="0"/>
              </a:rPr>
              <a:t> (</a:t>
            </a:r>
            <a:r>
              <a:rPr lang="en-AU" altLang="en-US" b="1" dirty="0" err="1" smtClean="0">
                <a:solidFill>
                  <a:srgbClr val="92D050"/>
                </a:solidFill>
                <a:effectLst>
                  <a:outerShdw blurRad="38100" dist="38100" dir="2700000" algn="tl">
                    <a:srgbClr val="000000">
                      <a:alpha val="43137"/>
                    </a:srgbClr>
                  </a:outerShdw>
                </a:effectLst>
                <a:cs typeface="Arial" pitchFamily="34" charset="0"/>
              </a:rPr>
              <a:t>K’m</a:t>
            </a:r>
            <a:r>
              <a:rPr lang="en-AU" altLang="en-US" b="1" dirty="0" smtClean="0">
                <a:solidFill>
                  <a:srgbClr val="92D050"/>
                </a:solidFill>
                <a:effectLst>
                  <a:outerShdw blurRad="38100" dist="38100" dir="2700000" algn="tl">
                    <a:srgbClr val="000000">
                      <a:alpha val="43137"/>
                    </a:srgbClr>
                  </a:outerShdw>
                </a:effectLst>
                <a:cs typeface="Arial" pitchFamily="34" charset="0"/>
              </a:rPr>
              <a:t>)</a:t>
            </a:r>
            <a:endParaRPr lang="en-US" altLang="en-US" dirty="0">
              <a:solidFill>
                <a:srgbClr val="92D050"/>
              </a:solidFill>
              <a:effectLst>
                <a:outerShdw blurRad="38100" dist="38100" dir="2700000" algn="tl">
                  <a:srgbClr val="000000">
                    <a:alpha val="43137"/>
                  </a:srgbClr>
                </a:outerShdw>
              </a:effectLst>
              <a:latin typeface="Calibri" pitchFamily="34" charset="0"/>
            </a:endParaRPr>
          </a:p>
        </p:txBody>
      </p:sp>
      <p:sp>
        <p:nvSpPr>
          <p:cNvPr id="6" name="Up Arrow 5"/>
          <p:cNvSpPr/>
          <p:nvPr/>
        </p:nvSpPr>
        <p:spPr>
          <a:xfrm>
            <a:off x="806673" y="2428339"/>
            <a:ext cx="216024" cy="304462"/>
          </a:xfrm>
          <a:prstGeom prst="upArrow">
            <a:avLst/>
          </a:prstGeom>
        </p:spPr>
        <p:style>
          <a:lnRef idx="3">
            <a:schemeClr val="lt1"/>
          </a:lnRef>
          <a:fillRef idx="1">
            <a:schemeClr val="accent3"/>
          </a:fillRef>
          <a:effectRef idx="1">
            <a:schemeClr val="accent3"/>
          </a:effectRef>
          <a:fontRef idx="minor">
            <a:schemeClr val="lt1"/>
          </a:fontRef>
        </p:style>
        <p:txBody>
          <a:bodyPr rtlCol="0" anchor="ctr"/>
          <a:lstStyle/>
          <a:p>
            <a:pPr algn="ctr"/>
            <a:endParaRPr lang="en-AU"/>
          </a:p>
        </p:txBody>
      </p:sp>
      <p:sp>
        <p:nvSpPr>
          <p:cNvPr id="23" name="Up Arrow 22"/>
          <p:cNvSpPr/>
          <p:nvPr/>
        </p:nvSpPr>
        <p:spPr>
          <a:xfrm>
            <a:off x="5470377" y="1620585"/>
            <a:ext cx="216024" cy="304462"/>
          </a:xfrm>
          <a:prstGeom prst="upArrow">
            <a:avLst/>
          </a:prstGeom>
        </p:spPr>
        <p:style>
          <a:lnRef idx="3">
            <a:schemeClr val="lt1"/>
          </a:lnRef>
          <a:fillRef idx="1">
            <a:schemeClr val="accent3"/>
          </a:fillRef>
          <a:effectRef idx="1">
            <a:schemeClr val="accent3"/>
          </a:effectRef>
          <a:fontRef idx="minor">
            <a:schemeClr val="lt1"/>
          </a:fontRef>
        </p:style>
        <p:txBody>
          <a:bodyPr rtlCol="0" anchor="ctr"/>
          <a:lstStyle/>
          <a:p>
            <a:pPr algn="ctr"/>
            <a:endParaRPr lang="en-AU"/>
          </a:p>
        </p:txBody>
      </p:sp>
      <p:sp>
        <p:nvSpPr>
          <p:cNvPr id="24" name="Up Arrow 23"/>
          <p:cNvSpPr/>
          <p:nvPr/>
        </p:nvSpPr>
        <p:spPr>
          <a:xfrm>
            <a:off x="3210669" y="2057357"/>
            <a:ext cx="216024" cy="304462"/>
          </a:xfrm>
          <a:prstGeom prst="upArrow">
            <a:avLst/>
          </a:prstGeom>
        </p:spPr>
        <p:style>
          <a:lnRef idx="3">
            <a:schemeClr val="lt1"/>
          </a:lnRef>
          <a:fillRef idx="1">
            <a:schemeClr val="accent3"/>
          </a:fillRef>
          <a:effectRef idx="1">
            <a:schemeClr val="accent3"/>
          </a:effectRef>
          <a:fontRef idx="minor">
            <a:schemeClr val="lt1"/>
          </a:fontRef>
        </p:style>
        <p:txBody>
          <a:bodyPr rtlCol="0" anchor="ctr"/>
          <a:lstStyle/>
          <a:p>
            <a:pPr algn="ctr"/>
            <a:endParaRPr lang="en-AU"/>
          </a:p>
        </p:txBody>
      </p:sp>
      <p:graphicFrame>
        <p:nvGraphicFramePr>
          <p:cNvPr id="25" name="Chart 24"/>
          <p:cNvGraphicFramePr>
            <a:graphicFrameLocks/>
          </p:cNvGraphicFramePr>
          <p:nvPr>
            <p:extLst>
              <p:ext uri="{D42A27DB-BD31-4B8C-83A1-F6EECF244321}">
                <p14:modId xmlns:p14="http://schemas.microsoft.com/office/powerpoint/2010/main" val="3190693233"/>
              </p:ext>
            </p:extLst>
          </p:nvPr>
        </p:nvGraphicFramePr>
        <p:xfrm>
          <a:off x="746190" y="3075043"/>
          <a:ext cx="6030416" cy="3162269"/>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20121553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87856" y="6413266"/>
            <a:ext cx="2843984" cy="400110"/>
          </a:xfrm>
          <a:prstGeom prst="rect">
            <a:avLst/>
          </a:prstGeom>
          <a:noFill/>
        </p:spPr>
        <p:txBody>
          <a:bodyPr wrap="none" rtlCol="0">
            <a:spAutoFit/>
          </a:bodyPr>
          <a:lstStyle/>
          <a:p>
            <a:r>
              <a:rPr lang="en-AU" sz="2000" dirty="0" smtClean="0">
                <a:solidFill>
                  <a:schemeClr val="bg1"/>
                </a:solidFill>
              </a:rPr>
              <a:t>Sub - title of Presentation</a:t>
            </a:r>
            <a:endParaRPr lang="en-AU" sz="2000" dirty="0">
              <a:solidFill>
                <a:schemeClr val="bg1"/>
              </a:solidFill>
            </a:endParaRPr>
          </a:p>
        </p:txBody>
      </p:sp>
      <p:sp>
        <p:nvSpPr>
          <p:cNvPr id="5" name="TextBox 4"/>
          <p:cNvSpPr txBox="1"/>
          <p:nvPr/>
        </p:nvSpPr>
        <p:spPr>
          <a:xfrm>
            <a:off x="8092133" y="6367515"/>
            <a:ext cx="872355" cy="400110"/>
          </a:xfrm>
          <a:prstGeom prst="rect">
            <a:avLst/>
          </a:prstGeom>
          <a:noFill/>
        </p:spPr>
        <p:txBody>
          <a:bodyPr wrap="none" rtlCol="0">
            <a:spAutoFit/>
          </a:bodyPr>
          <a:lstStyle/>
          <a:p>
            <a:r>
              <a:rPr lang="en-AU" sz="2000" dirty="0" smtClean="0">
                <a:solidFill>
                  <a:schemeClr val="bg1"/>
                </a:solidFill>
              </a:rPr>
              <a:t>Slide 1</a:t>
            </a:r>
            <a:endParaRPr lang="en-AU" sz="2000" dirty="0">
              <a:solidFill>
                <a:schemeClr val="bg1"/>
              </a:solidFill>
            </a:endParaRP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762" y="2972"/>
            <a:ext cx="9144000" cy="6858000"/>
          </a:xfrm>
          <a:prstGeom prst="rect">
            <a:avLst/>
          </a:prstGeom>
        </p:spPr>
      </p:pic>
      <p:sp>
        <p:nvSpPr>
          <p:cNvPr id="7" name="TextBox 6"/>
          <p:cNvSpPr txBox="1"/>
          <p:nvPr/>
        </p:nvSpPr>
        <p:spPr>
          <a:xfrm>
            <a:off x="8736286" y="6445263"/>
            <a:ext cx="288862" cy="338554"/>
          </a:xfrm>
          <a:prstGeom prst="rect">
            <a:avLst/>
          </a:prstGeom>
          <a:noFill/>
        </p:spPr>
        <p:txBody>
          <a:bodyPr wrap="none" rtlCol="0">
            <a:spAutoFit/>
          </a:bodyPr>
          <a:lstStyle/>
          <a:p>
            <a:fld id="{930AFB57-27B1-4EDC-9D85-71AA30732641}" type="slidenum">
              <a:rPr lang="en-AU" sz="1600" smtClean="0">
                <a:solidFill>
                  <a:schemeClr val="bg1"/>
                </a:solidFill>
              </a:rPr>
              <a:t>9</a:t>
            </a:fld>
            <a:endParaRPr lang="en-AU" sz="1600" dirty="0">
              <a:solidFill>
                <a:schemeClr val="bg1"/>
              </a:solidFill>
            </a:endParaRPr>
          </a:p>
        </p:txBody>
      </p:sp>
      <p:sp>
        <p:nvSpPr>
          <p:cNvPr id="11" name="TextBox 4"/>
          <p:cNvSpPr txBox="1">
            <a:spLocks noChangeArrowheads="1"/>
          </p:cNvSpPr>
          <p:nvPr/>
        </p:nvSpPr>
        <p:spPr bwMode="auto">
          <a:xfrm>
            <a:off x="321170" y="260648"/>
            <a:ext cx="698713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defTabSz="457200">
              <a:defRPr sz="3200" b="1">
                <a:solidFill>
                  <a:srgbClr val="92D050"/>
                </a:solidFill>
                <a:effectLst>
                  <a:outerShdw blurRad="38100" dist="38100" dir="2700000" algn="tl">
                    <a:srgbClr val="000000">
                      <a:alpha val="43137"/>
                    </a:srgbClr>
                  </a:outerShdw>
                </a:effectLst>
                <a:latin typeface="Arial" pitchFamily="34" charset="0"/>
                <a:cs typeface="Arial" pitchFamily="34" charset="0"/>
              </a:defRPr>
            </a:lvl1pPr>
            <a:lvl2pPr marL="742950" indent="-285750" defTabSz="457200" eaLnBrk="0" hangingPunct="0">
              <a:defRPr>
                <a:latin typeface="Arial" pitchFamily="34" charset="0"/>
              </a:defRPr>
            </a:lvl2pPr>
            <a:lvl3pPr marL="1143000" indent="-228600" defTabSz="457200" eaLnBrk="0" hangingPunct="0">
              <a:defRPr>
                <a:latin typeface="Arial" pitchFamily="34" charset="0"/>
              </a:defRPr>
            </a:lvl3pPr>
            <a:lvl4pPr marL="1600200" indent="-228600" defTabSz="457200" eaLnBrk="0" hangingPunct="0">
              <a:defRPr>
                <a:latin typeface="Arial" pitchFamily="34" charset="0"/>
              </a:defRPr>
            </a:lvl4pPr>
            <a:lvl5pPr marL="2057400" indent="-228600" defTabSz="457200" eaLnBrk="0" hangingPunct="0">
              <a:defRPr>
                <a:latin typeface="Arial" pitchFamily="34" charset="0"/>
              </a:defRPr>
            </a:lvl5pPr>
            <a:lvl6pPr marL="2514600" indent="-228600" defTabSz="457200" eaLnBrk="0" fontAlgn="base" hangingPunct="0">
              <a:spcBef>
                <a:spcPct val="0"/>
              </a:spcBef>
              <a:spcAft>
                <a:spcPct val="0"/>
              </a:spcAft>
              <a:defRPr>
                <a:latin typeface="Arial" pitchFamily="34" charset="0"/>
              </a:defRPr>
            </a:lvl6pPr>
            <a:lvl7pPr marL="2971800" indent="-228600" defTabSz="457200" eaLnBrk="0" fontAlgn="base" hangingPunct="0">
              <a:spcBef>
                <a:spcPct val="0"/>
              </a:spcBef>
              <a:spcAft>
                <a:spcPct val="0"/>
              </a:spcAft>
              <a:defRPr>
                <a:latin typeface="Arial" pitchFamily="34" charset="0"/>
              </a:defRPr>
            </a:lvl7pPr>
            <a:lvl8pPr marL="3429000" indent="-228600" defTabSz="457200" eaLnBrk="0" fontAlgn="base" hangingPunct="0">
              <a:spcBef>
                <a:spcPct val="0"/>
              </a:spcBef>
              <a:spcAft>
                <a:spcPct val="0"/>
              </a:spcAft>
              <a:defRPr>
                <a:latin typeface="Arial" pitchFamily="34" charset="0"/>
              </a:defRPr>
            </a:lvl8pPr>
            <a:lvl9pPr marL="3886200" indent="-228600" defTabSz="457200" eaLnBrk="0" fontAlgn="base" hangingPunct="0">
              <a:spcBef>
                <a:spcPct val="0"/>
              </a:spcBef>
              <a:spcAft>
                <a:spcPct val="0"/>
              </a:spcAft>
              <a:defRPr>
                <a:latin typeface="Arial" pitchFamily="34" charset="0"/>
              </a:defRPr>
            </a:lvl9pPr>
          </a:lstStyle>
          <a:p>
            <a:r>
              <a:rPr lang="en-AU" altLang="en-US" dirty="0" smtClean="0"/>
              <a:t>Loans and Deposit growth</a:t>
            </a:r>
            <a:endParaRPr lang="en-US" altLang="en-US" dirty="0"/>
          </a:p>
        </p:txBody>
      </p:sp>
      <p:cxnSp>
        <p:nvCxnSpPr>
          <p:cNvPr id="6" name="Straight Connector 5"/>
          <p:cNvCxnSpPr/>
          <p:nvPr/>
        </p:nvCxnSpPr>
        <p:spPr>
          <a:xfrm>
            <a:off x="321171" y="908720"/>
            <a:ext cx="3493566" cy="0"/>
          </a:xfrm>
          <a:prstGeom prst="line">
            <a:avLst/>
          </a:prstGeom>
        </p:spPr>
        <p:style>
          <a:lnRef idx="2">
            <a:schemeClr val="accent3"/>
          </a:lnRef>
          <a:fillRef idx="0">
            <a:schemeClr val="accent3"/>
          </a:fillRef>
          <a:effectRef idx="1">
            <a:schemeClr val="accent3"/>
          </a:effectRef>
          <a:fontRef idx="minor">
            <a:schemeClr val="tx1"/>
          </a:fontRef>
        </p:style>
      </p:cxnSp>
      <p:cxnSp>
        <p:nvCxnSpPr>
          <p:cNvPr id="17" name="Straight Connector 16"/>
          <p:cNvCxnSpPr/>
          <p:nvPr/>
        </p:nvCxnSpPr>
        <p:spPr>
          <a:xfrm>
            <a:off x="3967137" y="908720"/>
            <a:ext cx="3197151" cy="0"/>
          </a:xfrm>
          <a:prstGeom prst="line">
            <a:avLst/>
          </a:prstGeom>
        </p:spPr>
        <p:style>
          <a:lnRef idx="2">
            <a:schemeClr val="accent3"/>
          </a:lnRef>
          <a:fillRef idx="0">
            <a:schemeClr val="accent3"/>
          </a:fillRef>
          <a:effectRef idx="1">
            <a:schemeClr val="accent3"/>
          </a:effectRef>
          <a:fontRef idx="minor">
            <a:schemeClr val="tx1"/>
          </a:fontRef>
        </p:style>
      </p:cxnSp>
      <p:cxnSp>
        <p:nvCxnSpPr>
          <p:cNvPr id="22" name="Straight Connector 21"/>
          <p:cNvCxnSpPr/>
          <p:nvPr/>
        </p:nvCxnSpPr>
        <p:spPr>
          <a:xfrm>
            <a:off x="321171" y="3642451"/>
            <a:ext cx="3493566" cy="0"/>
          </a:xfrm>
          <a:prstGeom prst="line">
            <a:avLst/>
          </a:prstGeom>
        </p:spPr>
        <p:style>
          <a:lnRef idx="2">
            <a:schemeClr val="accent3"/>
          </a:lnRef>
          <a:fillRef idx="0">
            <a:schemeClr val="accent3"/>
          </a:fillRef>
          <a:effectRef idx="1">
            <a:schemeClr val="accent3"/>
          </a:effectRef>
          <a:fontRef idx="minor">
            <a:schemeClr val="tx1"/>
          </a:fontRef>
        </p:style>
      </p:cxnSp>
      <p:cxnSp>
        <p:nvCxnSpPr>
          <p:cNvPr id="23" name="Straight Connector 22"/>
          <p:cNvCxnSpPr/>
          <p:nvPr/>
        </p:nvCxnSpPr>
        <p:spPr>
          <a:xfrm flipV="1">
            <a:off x="3967137" y="3631496"/>
            <a:ext cx="3485183" cy="10955"/>
          </a:xfrm>
          <a:prstGeom prst="line">
            <a:avLst/>
          </a:prstGeom>
        </p:spPr>
        <p:style>
          <a:lnRef idx="2">
            <a:schemeClr val="accent3"/>
          </a:lnRef>
          <a:fillRef idx="0">
            <a:schemeClr val="accent3"/>
          </a:fillRef>
          <a:effectRef idx="1">
            <a:schemeClr val="accent3"/>
          </a:effectRef>
          <a:fontRef idx="minor">
            <a:schemeClr val="tx1"/>
          </a:fontRef>
        </p:style>
      </p:cxnSp>
      <p:graphicFrame>
        <p:nvGraphicFramePr>
          <p:cNvPr id="21" name="Chart 20"/>
          <p:cNvGraphicFramePr>
            <a:graphicFrameLocks/>
          </p:cNvGraphicFramePr>
          <p:nvPr>
            <p:extLst>
              <p:ext uri="{D42A27DB-BD31-4B8C-83A1-F6EECF244321}">
                <p14:modId xmlns:p14="http://schemas.microsoft.com/office/powerpoint/2010/main" val="2113005323"/>
              </p:ext>
            </p:extLst>
          </p:nvPr>
        </p:nvGraphicFramePr>
        <p:xfrm>
          <a:off x="321171" y="3788135"/>
          <a:ext cx="3493566" cy="2377169"/>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8" name="Chart 17"/>
          <p:cNvGraphicFramePr>
            <a:graphicFrameLocks/>
          </p:cNvGraphicFramePr>
          <p:nvPr>
            <p:extLst>
              <p:ext uri="{D42A27DB-BD31-4B8C-83A1-F6EECF244321}">
                <p14:modId xmlns:p14="http://schemas.microsoft.com/office/powerpoint/2010/main" val="1945969598"/>
              </p:ext>
            </p:extLst>
          </p:nvPr>
        </p:nvGraphicFramePr>
        <p:xfrm>
          <a:off x="287856" y="1124744"/>
          <a:ext cx="3526881" cy="2307228"/>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5" name="Chart 14"/>
          <p:cNvGraphicFramePr>
            <a:graphicFrameLocks/>
          </p:cNvGraphicFramePr>
          <p:nvPr>
            <p:extLst>
              <p:ext uri="{D42A27DB-BD31-4B8C-83A1-F6EECF244321}">
                <p14:modId xmlns:p14="http://schemas.microsoft.com/office/powerpoint/2010/main" val="2476053275"/>
              </p:ext>
            </p:extLst>
          </p:nvPr>
        </p:nvGraphicFramePr>
        <p:xfrm>
          <a:off x="4211960" y="980728"/>
          <a:ext cx="3614188" cy="2451244"/>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16" name="Chart 15"/>
          <p:cNvGraphicFramePr>
            <a:graphicFrameLocks/>
          </p:cNvGraphicFramePr>
          <p:nvPr>
            <p:extLst>
              <p:ext uri="{D42A27DB-BD31-4B8C-83A1-F6EECF244321}">
                <p14:modId xmlns:p14="http://schemas.microsoft.com/office/powerpoint/2010/main" val="1158572399"/>
              </p:ext>
            </p:extLst>
          </p:nvPr>
        </p:nvGraphicFramePr>
        <p:xfrm>
          <a:off x="3814737" y="3642451"/>
          <a:ext cx="4141639" cy="2522853"/>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316858634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87856" y="6413266"/>
            <a:ext cx="2843984" cy="400110"/>
          </a:xfrm>
          <a:prstGeom prst="rect">
            <a:avLst/>
          </a:prstGeom>
          <a:noFill/>
        </p:spPr>
        <p:txBody>
          <a:bodyPr wrap="none" rtlCol="0">
            <a:spAutoFit/>
          </a:bodyPr>
          <a:lstStyle/>
          <a:p>
            <a:r>
              <a:rPr lang="en-AU" sz="2000" dirty="0" smtClean="0">
                <a:solidFill>
                  <a:schemeClr val="bg1"/>
                </a:solidFill>
              </a:rPr>
              <a:t>Sub - title of Presentation</a:t>
            </a:r>
            <a:endParaRPr lang="en-AU" sz="2000" dirty="0">
              <a:solidFill>
                <a:schemeClr val="bg1"/>
              </a:solidFill>
            </a:endParaRPr>
          </a:p>
        </p:txBody>
      </p:sp>
      <p:sp>
        <p:nvSpPr>
          <p:cNvPr id="5" name="TextBox 4"/>
          <p:cNvSpPr txBox="1"/>
          <p:nvPr/>
        </p:nvSpPr>
        <p:spPr>
          <a:xfrm>
            <a:off x="8092133" y="6367515"/>
            <a:ext cx="872355" cy="400110"/>
          </a:xfrm>
          <a:prstGeom prst="rect">
            <a:avLst/>
          </a:prstGeom>
          <a:noFill/>
        </p:spPr>
        <p:txBody>
          <a:bodyPr wrap="none" rtlCol="0">
            <a:spAutoFit/>
          </a:bodyPr>
          <a:lstStyle/>
          <a:p>
            <a:r>
              <a:rPr lang="en-AU" sz="2000" dirty="0" smtClean="0">
                <a:solidFill>
                  <a:schemeClr val="bg1"/>
                </a:solidFill>
              </a:rPr>
              <a:t>Slide 1</a:t>
            </a:r>
            <a:endParaRPr lang="en-AU" sz="2000" dirty="0">
              <a:solidFill>
                <a:schemeClr val="bg1"/>
              </a:solidFill>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28" y="0"/>
            <a:ext cx="9144000" cy="6858000"/>
          </a:xfrm>
          <a:prstGeom prst="rect">
            <a:avLst/>
          </a:prstGeom>
        </p:spPr>
      </p:pic>
      <p:sp>
        <p:nvSpPr>
          <p:cNvPr id="7" name="TextBox 6"/>
          <p:cNvSpPr txBox="1"/>
          <p:nvPr/>
        </p:nvSpPr>
        <p:spPr>
          <a:xfrm>
            <a:off x="8736286" y="6445263"/>
            <a:ext cx="288862" cy="338554"/>
          </a:xfrm>
          <a:prstGeom prst="rect">
            <a:avLst/>
          </a:prstGeom>
          <a:noFill/>
        </p:spPr>
        <p:txBody>
          <a:bodyPr wrap="none" rtlCol="0">
            <a:spAutoFit/>
          </a:bodyPr>
          <a:lstStyle/>
          <a:p>
            <a:fld id="{930AFB57-27B1-4EDC-9D85-71AA30732641}" type="slidenum">
              <a:rPr lang="en-AU" sz="1600" smtClean="0">
                <a:solidFill>
                  <a:schemeClr val="bg1"/>
                </a:solidFill>
              </a:rPr>
              <a:t>10</a:t>
            </a:fld>
            <a:endParaRPr lang="en-AU" sz="1600" dirty="0">
              <a:solidFill>
                <a:schemeClr val="bg1"/>
              </a:solidFill>
            </a:endParaRPr>
          </a:p>
        </p:txBody>
      </p:sp>
      <p:sp>
        <p:nvSpPr>
          <p:cNvPr id="11" name="TextBox 4"/>
          <p:cNvSpPr txBox="1">
            <a:spLocks noChangeArrowheads="1"/>
          </p:cNvSpPr>
          <p:nvPr/>
        </p:nvSpPr>
        <p:spPr bwMode="auto">
          <a:xfrm>
            <a:off x="323528" y="260648"/>
            <a:ext cx="676875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defTabSz="457200">
              <a:defRPr sz="3200" b="1">
                <a:solidFill>
                  <a:srgbClr val="92D050"/>
                </a:solidFill>
                <a:effectLst>
                  <a:outerShdw blurRad="38100" dist="38100" dir="2700000" algn="tl">
                    <a:srgbClr val="000000">
                      <a:alpha val="43137"/>
                    </a:srgbClr>
                  </a:outerShdw>
                </a:effectLst>
                <a:latin typeface="Arial" pitchFamily="34" charset="0"/>
                <a:cs typeface="Arial" pitchFamily="34" charset="0"/>
              </a:defRPr>
            </a:lvl1pPr>
            <a:lvl2pPr marL="742950" indent="-285750" defTabSz="457200" eaLnBrk="0" hangingPunct="0">
              <a:defRPr>
                <a:latin typeface="Arial" pitchFamily="34" charset="0"/>
              </a:defRPr>
            </a:lvl2pPr>
            <a:lvl3pPr marL="1143000" indent="-228600" defTabSz="457200" eaLnBrk="0" hangingPunct="0">
              <a:defRPr>
                <a:latin typeface="Arial" pitchFamily="34" charset="0"/>
              </a:defRPr>
            </a:lvl3pPr>
            <a:lvl4pPr marL="1600200" indent="-228600" defTabSz="457200" eaLnBrk="0" hangingPunct="0">
              <a:defRPr>
                <a:latin typeface="Arial" pitchFamily="34" charset="0"/>
              </a:defRPr>
            </a:lvl4pPr>
            <a:lvl5pPr marL="2057400" indent="-228600" defTabSz="457200" eaLnBrk="0" hangingPunct="0">
              <a:defRPr>
                <a:latin typeface="Arial" pitchFamily="34" charset="0"/>
              </a:defRPr>
            </a:lvl5pPr>
            <a:lvl6pPr marL="2514600" indent="-228600" defTabSz="457200" eaLnBrk="0" fontAlgn="base" hangingPunct="0">
              <a:spcBef>
                <a:spcPct val="0"/>
              </a:spcBef>
              <a:spcAft>
                <a:spcPct val="0"/>
              </a:spcAft>
              <a:defRPr>
                <a:latin typeface="Arial" pitchFamily="34" charset="0"/>
              </a:defRPr>
            </a:lvl6pPr>
            <a:lvl7pPr marL="2971800" indent="-228600" defTabSz="457200" eaLnBrk="0" fontAlgn="base" hangingPunct="0">
              <a:spcBef>
                <a:spcPct val="0"/>
              </a:spcBef>
              <a:spcAft>
                <a:spcPct val="0"/>
              </a:spcAft>
              <a:defRPr>
                <a:latin typeface="Arial" pitchFamily="34" charset="0"/>
              </a:defRPr>
            </a:lvl7pPr>
            <a:lvl8pPr marL="3429000" indent="-228600" defTabSz="457200" eaLnBrk="0" fontAlgn="base" hangingPunct="0">
              <a:spcBef>
                <a:spcPct val="0"/>
              </a:spcBef>
              <a:spcAft>
                <a:spcPct val="0"/>
              </a:spcAft>
              <a:defRPr>
                <a:latin typeface="Arial" pitchFamily="34" charset="0"/>
              </a:defRPr>
            </a:lvl8pPr>
            <a:lvl9pPr marL="3886200" indent="-228600" defTabSz="457200" eaLnBrk="0" fontAlgn="base" hangingPunct="0">
              <a:spcBef>
                <a:spcPct val="0"/>
              </a:spcBef>
              <a:spcAft>
                <a:spcPct val="0"/>
              </a:spcAft>
              <a:defRPr>
                <a:latin typeface="Arial" pitchFamily="34" charset="0"/>
              </a:defRPr>
            </a:lvl9pPr>
          </a:lstStyle>
          <a:p>
            <a:r>
              <a:rPr lang="en-AU" altLang="en-US" dirty="0"/>
              <a:t>Income </a:t>
            </a:r>
            <a:r>
              <a:rPr lang="en-AU" altLang="en-US" dirty="0" smtClean="0"/>
              <a:t>Stream Increases </a:t>
            </a:r>
            <a:r>
              <a:rPr lang="en-AU" altLang="en-US" sz="1800" b="0" dirty="0" smtClean="0"/>
              <a:t>(</a:t>
            </a:r>
            <a:r>
              <a:rPr lang="en-AU" altLang="en-US" sz="1800" b="0" dirty="0" err="1" smtClean="0"/>
              <a:t>K’m</a:t>
            </a:r>
            <a:r>
              <a:rPr lang="en-AU" altLang="en-US" sz="1800" b="0" dirty="0" smtClean="0"/>
              <a:t>)</a:t>
            </a:r>
            <a:endParaRPr lang="en-US" altLang="en-US" sz="1800" b="0" dirty="0"/>
          </a:p>
        </p:txBody>
      </p:sp>
      <p:sp>
        <p:nvSpPr>
          <p:cNvPr id="2" name="Up Arrow 1"/>
          <p:cNvSpPr/>
          <p:nvPr/>
        </p:nvSpPr>
        <p:spPr>
          <a:xfrm>
            <a:off x="724083" y="1916832"/>
            <a:ext cx="1170296" cy="1080120"/>
          </a:xfrm>
          <a:prstGeom prst="upArrow">
            <a:avLst/>
          </a:prstGeom>
          <a:ln/>
        </p:spPr>
        <p:style>
          <a:lnRef idx="3">
            <a:schemeClr val="lt1"/>
          </a:lnRef>
          <a:fillRef idx="1">
            <a:schemeClr val="accent3"/>
          </a:fillRef>
          <a:effectRef idx="1">
            <a:schemeClr val="accent3"/>
          </a:effectRef>
          <a:fontRef idx="minor">
            <a:schemeClr val="lt1"/>
          </a:fontRef>
        </p:style>
        <p:txBody>
          <a:bodyPr rtlCol="0" anchor="ctr"/>
          <a:lstStyle/>
          <a:p>
            <a:pPr algn="ctr"/>
            <a:r>
              <a:rPr lang="en-AU" b="1" dirty="0" smtClean="0">
                <a:solidFill>
                  <a:schemeClr val="bg1"/>
                </a:solidFill>
              </a:rPr>
              <a:t>10%</a:t>
            </a:r>
            <a:r>
              <a:rPr lang="en-AU" sz="1200" b="1" dirty="0" smtClean="0">
                <a:solidFill>
                  <a:schemeClr val="bg1"/>
                </a:solidFill>
              </a:rPr>
              <a:t> </a:t>
            </a:r>
            <a:endParaRPr lang="en-AU" sz="1200" b="1" dirty="0">
              <a:solidFill>
                <a:schemeClr val="bg1"/>
              </a:solidFill>
            </a:endParaRPr>
          </a:p>
        </p:txBody>
      </p:sp>
      <p:sp>
        <p:nvSpPr>
          <p:cNvPr id="14" name="Up Arrow 13"/>
          <p:cNvSpPr/>
          <p:nvPr/>
        </p:nvSpPr>
        <p:spPr>
          <a:xfrm>
            <a:off x="2051720" y="1861647"/>
            <a:ext cx="1152128" cy="1080120"/>
          </a:xfrm>
          <a:prstGeom prst="upArrow">
            <a:avLst/>
          </a:prstGeom>
          <a:ln/>
        </p:spPr>
        <p:style>
          <a:lnRef idx="3">
            <a:schemeClr val="lt1"/>
          </a:lnRef>
          <a:fillRef idx="1">
            <a:schemeClr val="accent3"/>
          </a:fillRef>
          <a:effectRef idx="1">
            <a:schemeClr val="accent3"/>
          </a:effectRef>
          <a:fontRef idx="minor">
            <a:schemeClr val="lt1"/>
          </a:fontRef>
        </p:style>
        <p:txBody>
          <a:bodyPr rtlCol="0" anchor="ctr"/>
          <a:lstStyle/>
          <a:p>
            <a:pPr algn="ctr"/>
            <a:r>
              <a:rPr lang="en-AU" sz="1600" b="1" dirty="0" smtClean="0">
                <a:solidFill>
                  <a:schemeClr val="bg1"/>
                </a:solidFill>
              </a:rPr>
              <a:t>17</a:t>
            </a:r>
            <a:r>
              <a:rPr lang="en-AU" b="1" dirty="0" smtClean="0">
                <a:solidFill>
                  <a:schemeClr val="bg1"/>
                </a:solidFill>
              </a:rPr>
              <a:t>%</a:t>
            </a:r>
            <a:r>
              <a:rPr lang="en-AU" sz="1600" b="1" dirty="0" smtClean="0">
                <a:solidFill>
                  <a:schemeClr val="bg1"/>
                </a:solidFill>
              </a:rPr>
              <a:t> </a:t>
            </a:r>
            <a:endParaRPr lang="en-AU" sz="1600" b="1" dirty="0">
              <a:solidFill>
                <a:schemeClr val="bg1"/>
              </a:solidFill>
            </a:endParaRPr>
          </a:p>
        </p:txBody>
      </p:sp>
      <p:sp>
        <p:nvSpPr>
          <p:cNvPr id="15" name="Up Arrow 14"/>
          <p:cNvSpPr/>
          <p:nvPr/>
        </p:nvSpPr>
        <p:spPr>
          <a:xfrm>
            <a:off x="4427984" y="1802244"/>
            <a:ext cx="1161281" cy="1139523"/>
          </a:xfrm>
          <a:prstGeom prst="upArrow">
            <a:avLst/>
          </a:prstGeom>
          <a:ln/>
        </p:spPr>
        <p:style>
          <a:lnRef idx="3">
            <a:schemeClr val="lt1"/>
          </a:lnRef>
          <a:fillRef idx="1">
            <a:schemeClr val="accent3"/>
          </a:fillRef>
          <a:effectRef idx="1">
            <a:schemeClr val="accent3"/>
          </a:effectRef>
          <a:fontRef idx="minor">
            <a:schemeClr val="lt1"/>
          </a:fontRef>
        </p:style>
        <p:txBody>
          <a:bodyPr rtlCol="0" anchor="ctr"/>
          <a:lstStyle/>
          <a:p>
            <a:pPr algn="ctr"/>
            <a:r>
              <a:rPr lang="en-AU" sz="1600" b="1" dirty="0" smtClean="0">
                <a:solidFill>
                  <a:schemeClr val="bg1"/>
                </a:solidFill>
              </a:rPr>
              <a:t>33% </a:t>
            </a:r>
            <a:endParaRPr lang="en-AU" sz="1600" b="1" dirty="0">
              <a:solidFill>
                <a:schemeClr val="bg1"/>
              </a:solidFill>
            </a:endParaRPr>
          </a:p>
        </p:txBody>
      </p:sp>
      <p:sp>
        <p:nvSpPr>
          <p:cNvPr id="18" name="Up Arrow 17"/>
          <p:cNvSpPr/>
          <p:nvPr/>
        </p:nvSpPr>
        <p:spPr>
          <a:xfrm>
            <a:off x="3275856" y="1861647"/>
            <a:ext cx="1080120" cy="1080120"/>
          </a:xfrm>
          <a:prstGeom prst="upArrow">
            <a:avLst/>
          </a:prstGeom>
          <a:ln/>
        </p:spPr>
        <p:style>
          <a:lnRef idx="3">
            <a:schemeClr val="lt1"/>
          </a:lnRef>
          <a:fillRef idx="1">
            <a:schemeClr val="accent3"/>
          </a:fillRef>
          <a:effectRef idx="1">
            <a:schemeClr val="accent3"/>
          </a:effectRef>
          <a:fontRef idx="minor">
            <a:schemeClr val="lt1"/>
          </a:fontRef>
        </p:style>
        <p:txBody>
          <a:bodyPr rtlCol="0" anchor="ctr"/>
          <a:lstStyle/>
          <a:p>
            <a:pPr algn="ctr"/>
            <a:r>
              <a:rPr lang="en-AU" sz="1600" b="1" dirty="0" smtClean="0">
                <a:solidFill>
                  <a:schemeClr val="bg1"/>
                </a:solidFill>
              </a:rPr>
              <a:t>42</a:t>
            </a:r>
            <a:r>
              <a:rPr lang="en-AU" sz="1400" b="1" dirty="0" smtClean="0">
                <a:solidFill>
                  <a:schemeClr val="bg1"/>
                </a:solidFill>
              </a:rPr>
              <a:t>%</a:t>
            </a:r>
            <a:r>
              <a:rPr lang="en-AU" sz="1200" b="1" dirty="0" smtClean="0">
                <a:solidFill>
                  <a:schemeClr val="bg1"/>
                </a:solidFill>
              </a:rPr>
              <a:t> </a:t>
            </a:r>
            <a:endParaRPr lang="en-AU" sz="1200" b="1" dirty="0">
              <a:solidFill>
                <a:schemeClr val="bg1"/>
              </a:solidFill>
            </a:endParaRPr>
          </a:p>
        </p:txBody>
      </p:sp>
      <p:sp>
        <p:nvSpPr>
          <p:cNvPr id="24" name="Up Arrow 23"/>
          <p:cNvSpPr/>
          <p:nvPr/>
        </p:nvSpPr>
        <p:spPr>
          <a:xfrm>
            <a:off x="5724127" y="1782450"/>
            <a:ext cx="1149337" cy="1131966"/>
          </a:xfrm>
          <a:prstGeom prst="upArrow">
            <a:avLst/>
          </a:prstGeom>
          <a:ln/>
        </p:spPr>
        <p:style>
          <a:lnRef idx="3">
            <a:schemeClr val="lt1"/>
          </a:lnRef>
          <a:fillRef idx="1">
            <a:schemeClr val="accent5"/>
          </a:fillRef>
          <a:effectRef idx="1">
            <a:schemeClr val="accent5"/>
          </a:effectRef>
          <a:fontRef idx="minor">
            <a:schemeClr val="lt1"/>
          </a:fontRef>
        </p:style>
        <p:txBody>
          <a:bodyPr rtlCol="0" anchor="ctr"/>
          <a:lstStyle/>
          <a:p>
            <a:pPr algn="ctr"/>
            <a:r>
              <a:rPr lang="en-AU" sz="1600" b="1" dirty="0" smtClean="0">
                <a:solidFill>
                  <a:schemeClr val="bg1"/>
                </a:solidFill>
                <a:effectLst>
                  <a:outerShdw blurRad="38100" dist="38100" dir="2700000" algn="tl">
                    <a:srgbClr val="000000">
                      <a:alpha val="43137"/>
                    </a:srgbClr>
                  </a:outerShdw>
                </a:effectLst>
              </a:rPr>
              <a:t>16% </a:t>
            </a:r>
            <a:endParaRPr lang="en-AU" sz="1600" b="1" dirty="0">
              <a:solidFill>
                <a:schemeClr val="bg1"/>
              </a:solidFill>
              <a:effectLst>
                <a:outerShdw blurRad="38100" dist="38100" dir="2700000" algn="tl">
                  <a:srgbClr val="000000">
                    <a:alpha val="43137"/>
                  </a:srgbClr>
                </a:outerShdw>
              </a:effectLst>
            </a:endParaRPr>
          </a:p>
        </p:txBody>
      </p:sp>
      <p:graphicFrame>
        <p:nvGraphicFramePr>
          <p:cNvPr id="25" name="Chart 24"/>
          <p:cNvGraphicFramePr>
            <a:graphicFrameLocks/>
          </p:cNvGraphicFramePr>
          <p:nvPr>
            <p:extLst>
              <p:ext uri="{D42A27DB-BD31-4B8C-83A1-F6EECF244321}">
                <p14:modId xmlns:p14="http://schemas.microsoft.com/office/powerpoint/2010/main" val="3320302917"/>
              </p:ext>
            </p:extLst>
          </p:nvPr>
        </p:nvGraphicFramePr>
        <p:xfrm>
          <a:off x="707554" y="2852936"/>
          <a:ext cx="6384726" cy="338437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70005037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87856" y="6413266"/>
            <a:ext cx="2843984" cy="400110"/>
          </a:xfrm>
          <a:prstGeom prst="rect">
            <a:avLst/>
          </a:prstGeom>
          <a:noFill/>
        </p:spPr>
        <p:txBody>
          <a:bodyPr wrap="none" rtlCol="0">
            <a:spAutoFit/>
          </a:bodyPr>
          <a:lstStyle/>
          <a:p>
            <a:r>
              <a:rPr lang="en-AU" sz="2000" dirty="0" smtClean="0">
                <a:solidFill>
                  <a:schemeClr val="bg1"/>
                </a:solidFill>
              </a:rPr>
              <a:t>Sub - title of Presentation</a:t>
            </a:r>
            <a:endParaRPr lang="en-AU" sz="2000" dirty="0">
              <a:solidFill>
                <a:schemeClr val="bg1"/>
              </a:solidFill>
            </a:endParaRPr>
          </a:p>
        </p:txBody>
      </p:sp>
      <p:sp>
        <p:nvSpPr>
          <p:cNvPr id="5" name="TextBox 4"/>
          <p:cNvSpPr txBox="1"/>
          <p:nvPr/>
        </p:nvSpPr>
        <p:spPr>
          <a:xfrm>
            <a:off x="8092133" y="6367515"/>
            <a:ext cx="872355" cy="400110"/>
          </a:xfrm>
          <a:prstGeom prst="rect">
            <a:avLst/>
          </a:prstGeom>
          <a:noFill/>
        </p:spPr>
        <p:txBody>
          <a:bodyPr wrap="none" rtlCol="0">
            <a:spAutoFit/>
          </a:bodyPr>
          <a:lstStyle/>
          <a:p>
            <a:r>
              <a:rPr lang="en-AU" sz="2000" dirty="0" smtClean="0">
                <a:solidFill>
                  <a:schemeClr val="bg1"/>
                </a:solidFill>
              </a:rPr>
              <a:t>Slide 1</a:t>
            </a:r>
            <a:endParaRPr lang="en-AU" sz="2000" dirty="0">
              <a:solidFill>
                <a:schemeClr val="bg1"/>
              </a:solidFill>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8231" y="0"/>
            <a:ext cx="9144000" cy="6858000"/>
          </a:xfrm>
          <a:prstGeom prst="rect">
            <a:avLst/>
          </a:prstGeom>
        </p:spPr>
      </p:pic>
      <p:sp>
        <p:nvSpPr>
          <p:cNvPr id="7" name="TextBox 6"/>
          <p:cNvSpPr txBox="1"/>
          <p:nvPr/>
        </p:nvSpPr>
        <p:spPr>
          <a:xfrm>
            <a:off x="8736286" y="6445263"/>
            <a:ext cx="288862" cy="338554"/>
          </a:xfrm>
          <a:prstGeom prst="rect">
            <a:avLst/>
          </a:prstGeom>
          <a:noFill/>
        </p:spPr>
        <p:txBody>
          <a:bodyPr wrap="none" rtlCol="0">
            <a:spAutoFit/>
          </a:bodyPr>
          <a:lstStyle/>
          <a:p>
            <a:fld id="{930AFB57-27B1-4EDC-9D85-71AA30732641}" type="slidenum">
              <a:rPr lang="en-AU" sz="1600" smtClean="0">
                <a:solidFill>
                  <a:schemeClr val="bg1"/>
                </a:solidFill>
              </a:rPr>
              <a:t>11</a:t>
            </a:fld>
            <a:endParaRPr lang="en-AU" sz="1600" dirty="0">
              <a:solidFill>
                <a:schemeClr val="bg1"/>
              </a:solidFill>
            </a:endParaRPr>
          </a:p>
        </p:txBody>
      </p:sp>
      <p:sp>
        <p:nvSpPr>
          <p:cNvPr id="11" name="TextBox 4"/>
          <p:cNvSpPr txBox="1">
            <a:spLocks noChangeArrowheads="1"/>
          </p:cNvSpPr>
          <p:nvPr/>
        </p:nvSpPr>
        <p:spPr bwMode="auto">
          <a:xfrm>
            <a:off x="179512" y="260648"/>
            <a:ext cx="705254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defTabSz="457200">
              <a:defRPr sz="3200" b="1">
                <a:solidFill>
                  <a:srgbClr val="92D050"/>
                </a:solidFill>
                <a:effectLst>
                  <a:outerShdw blurRad="38100" dist="38100" dir="2700000" algn="tl">
                    <a:srgbClr val="000000">
                      <a:alpha val="43137"/>
                    </a:srgbClr>
                  </a:outerShdw>
                </a:effectLst>
                <a:latin typeface="Arial" pitchFamily="34" charset="0"/>
                <a:cs typeface="Arial" pitchFamily="34" charset="0"/>
              </a:defRPr>
            </a:lvl1pPr>
            <a:lvl2pPr marL="742950" indent="-285750" defTabSz="457200" eaLnBrk="0" hangingPunct="0">
              <a:defRPr>
                <a:latin typeface="Arial" pitchFamily="34" charset="0"/>
              </a:defRPr>
            </a:lvl2pPr>
            <a:lvl3pPr marL="1143000" indent="-228600" defTabSz="457200" eaLnBrk="0" hangingPunct="0">
              <a:defRPr>
                <a:latin typeface="Arial" pitchFamily="34" charset="0"/>
              </a:defRPr>
            </a:lvl3pPr>
            <a:lvl4pPr marL="1600200" indent="-228600" defTabSz="457200" eaLnBrk="0" hangingPunct="0">
              <a:defRPr>
                <a:latin typeface="Arial" pitchFamily="34" charset="0"/>
              </a:defRPr>
            </a:lvl4pPr>
            <a:lvl5pPr marL="2057400" indent="-228600" defTabSz="457200" eaLnBrk="0" hangingPunct="0">
              <a:defRPr>
                <a:latin typeface="Arial" pitchFamily="34" charset="0"/>
              </a:defRPr>
            </a:lvl5pPr>
            <a:lvl6pPr marL="2514600" indent="-228600" defTabSz="457200" eaLnBrk="0" fontAlgn="base" hangingPunct="0">
              <a:spcBef>
                <a:spcPct val="0"/>
              </a:spcBef>
              <a:spcAft>
                <a:spcPct val="0"/>
              </a:spcAft>
              <a:defRPr>
                <a:latin typeface="Arial" pitchFamily="34" charset="0"/>
              </a:defRPr>
            </a:lvl6pPr>
            <a:lvl7pPr marL="2971800" indent="-228600" defTabSz="457200" eaLnBrk="0" fontAlgn="base" hangingPunct="0">
              <a:spcBef>
                <a:spcPct val="0"/>
              </a:spcBef>
              <a:spcAft>
                <a:spcPct val="0"/>
              </a:spcAft>
              <a:defRPr>
                <a:latin typeface="Arial" pitchFamily="34" charset="0"/>
              </a:defRPr>
            </a:lvl7pPr>
            <a:lvl8pPr marL="3429000" indent="-228600" defTabSz="457200" eaLnBrk="0" fontAlgn="base" hangingPunct="0">
              <a:spcBef>
                <a:spcPct val="0"/>
              </a:spcBef>
              <a:spcAft>
                <a:spcPct val="0"/>
              </a:spcAft>
              <a:defRPr>
                <a:latin typeface="Arial" pitchFamily="34" charset="0"/>
              </a:defRPr>
            </a:lvl8pPr>
            <a:lvl9pPr marL="3886200" indent="-228600" defTabSz="457200" eaLnBrk="0" fontAlgn="base" hangingPunct="0">
              <a:spcBef>
                <a:spcPct val="0"/>
              </a:spcBef>
              <a:spcAft>
                <a:spcPct val="0"/>
              </a:spcAft>
              <a:defRPr>
                <a:latin typeface="Arial" pitchFamily="34" charset="0"/>
              </a:defRPr>
            </a:lvl9pPr>
          </a:lstStyle>
          <a:p>
            <a:r>
              <a:rPr lang="en-AU" altLang="en-US" dirty="0" smtClean="0"/>
              <a:t>Expenses scaling with growth </a:t>
            </a:r>
            <a:r>
              <a:rPr lang="en-AU" altLang="en-US" sz="1800" dirty="0" smtClean="0"/>
              <a:t>(</a:t>
            </a:r>
            <a:r>
              <a:rPr lang="en-AU" altLang="en-US" sz="1800" dirty="0" err="1" smtClean="0"/>
              <a:t>K’m</a:t>
            </a:r>
            <a:r>
              <a:rPr lang="en-AU" altLang="en-US" sz="1800" dirty="0" smtClean="0"/>
              <a:t>)</a:t>
            </a:r>
          </a:p>
        </p:txBody>
      </p:sp>
      <p:sp>
        <p:nvSpPr>
          <p:cNvPr id="2" name="Up Arrow 1"/>
          <p:cNvSpPr/>
          <p:nvPr/>
        </p:nvSpPr>
        <p:spPr>
          <a:xfrm>
            <a:off x="1619672" y="1970768"/>
            <a:ext cx="1001123" cy="894931"/>
          </a:xfrm>
          <a:prstGeom prst="upArrow">
            <a:avLst/>
          </a:prstGeom>
          <a:ln/>
        </p:spPr>
        <p:style>
          <a:lnRef idx="3">
            <a:schemeClr val="lt1"/>
          </a:lnRef>
          <a:fillRef idx="1">
            <a:schemeClr val="accent6"/>
          </a:fillRef>
          <a:effectRef idx="1">
            <a:schemeClr val="accent6"/>
          </a:effectRef>
          <a:fontRef idx="minor">
            <a:schemeClr val="lt1"/>
          </a:fontRef>
        </p:style>
        <p:txBody>
          <a:bodyPr rtlCol="0" anchor="ctr"/>
          <a:lstStyle/>
          <a:p>
            <a:pPr algn="ctr"/>
            <a:r>
              <a:rPr lang="en-AU" sz="1400" b="1" dirty="0" smtClean="0">
                <a:solidFill>
                  <a:schemeClr val="bg1"/>
                </a:solidFill>
              </a:rPr>
              <a:t>23%</a:t>
            </a:r>
            <a:r>
              <a:rPr lang="en-AU" sz="1050" b="1" dirty="0" smtClean="0">
                <a:solidFill>
                  <a:schemeClr val="bg1"/>
                </a:solidFill>
              </a:rPr>
              <a:t> </a:t>
            </a:r>
            <a:endParaRPr lang="en-AU" sz="1050" b="1" dirty="0">
              <a:solidFill>
                <a:schemeClr val="bg1"/>
              </a:solidFill>
            </a:endParaRPr>
          </a:p>
        </p:txBody>
      </p:sp>
      <p:sp>
        <p:nvSpPr>
          <p:cNvPr id="14" name="Down Arrow 13"/>
          <p:cNvSpPr/>
          <p:nvPr/>
        </p:nvSpPr>
        <p:spPr>
          <a:xfrm>
            <a:off x="395536" y="2025269"/>
            <a:ext cx="1091595" cy="840430"/>
          </a:xfrm>
          <a:prstGeom prst="downArrow">
            <a:avLst/>
          </a:prstGeom>
          <a:ln/>
        </p:spPr>
        <p:style>
          <a:lnRef idx="3">
            <a:schemeClr val="lt1"/>
          </a:lnRef>
          <a:fillRef idx="1">
            <a:schemeClr val="accent3"/>
          </a:fillRef>
          <a:effectRef idx="1">
            <a:schemeClr val="accent3"/>
          </a:effectRef>
          <a:fontRef idx="minor">
            <a:schemeClr val="lt1"/>
          </a:fontRef>
        </p:style>
        <p:txBody>
          <a:bodyPr rtlCol="0" anchor="ctr"/>
          <a:lstStyle/>
          <a:p>
            <a:pPr algn="ctr"/>
            <a:endParaRPr lang="en-AU" sz="1400" b="1" dirty="0" smtClean="0">
              <a:solidFill>
                <a:schemeClr val="bg1"/>
              </a:solidFill>
            </a:endParaRPr>
          </a:p>
          <a:p>
            <a:pPr algn="ctr"/>
            <a:r>
              <a:rPr lang="en-AU" sz="1400" b="1" dirty="0" smtClean="0">
                <a:solidFill>
                  <a:schemeClr val="bg1"/>
                </a:solidFill>
              </a:rPr>
              <a:t>33</a:t>
            </a:r>
            <a:r>
              <a:rPr lang="en-AU" sz="1600" b="1" dirty="0" smtClean="0">
                <a:solidFill>
                  <a:schemeClr val="bg1"/>
                </a:solidFill>
              </a:rPr>
              <a:t>%</a:t>
            </a:r>
            <a:r>
              <a:rPr lang="en-AU" sz="1400" b="1" dirty="0" smtClean="0">
                <a:solidFill>
                  <a:schemeClr val="bg1"/>
                </a:solidFill>
              </a:rPr>
              <a:t> </a:t>
            </a:r>
            <a:endParaRPr lang="en-AU" sz="1400" b="1" dirty="0">
              <a:solidFill>
                <a:schemeClr val="bg1"/>
              </a:solidFill>
            </a:endParaRPr>
          </a:p>
        </p:txBody>
      </p:sp>
      <p:sp>
        <p:nvSpPr>
          <p:cNvPr id="18" name="Up Arrow 17"/>
          <p:cNvSpPr/>
          <p:nvPr/>
        </p:nvSpPr>
        <p:spPr>
          <a:xfrm>
            <a:off x="3851920" y="1946963"/>
            <a:ext cx="1008112" cy="918736"/>
          </a:xfrm>
          <a:prstGeom prst="upArrow">
            <a:avLst/>
          </a:prstGeom>
          <a:ln/>
        </p:spPr>
        <p:style>
          <a:lnRef idx="3">
            <a:schemeClr val="lt1"/>
          </a:lnRef>
          <a:fillRef idx="1">
            <a:schemeClr val="accent6"/>
          </a:fillRef>
          <a:effectRef idx="1">
            <a:schemeClr val="accent6"/>
          </a:effectRef>
          <a:fontRef idx="minor">
            <a:schemeClr val="lt1"/>
          </a:fontRef>
        </p:style>
        <p:txBody>
          <a:bodyPr rtlCol="0" anchor="ctr"/>
          <a:lstStyle/>
          <a:p>
            <a:pPr algn="ctr"/>
            <a:r>
              <a:rPr lang="en-AU" sz="1400" b="1" dirty="0" smtClean="0">
                <a:solidFill>
                  <a:schemeClr val="bg1"/>
                </a:solidFill>
              </a:rPr>
              <a:t>47% </a:t>
            </a:r>
            <a:endParaRPr lang="en-AU" sz="1400" b="1" dirty="0">
              <a:solidFill>
                <a:schemeClr val="bg1"/>
              </a:solidFill>
            </a:endParaRPr>
          </a:p>
        </p:txBody>
      </p:sp>
      <p:sp>
        <p:nvSpPr>
          <p:cNvPr id="17" name="Up Arrow 16"/>
          <p:cNvSpPr/>
          <p:nvPr/>
        </p:nvSpPr>
        <p:spPr>
          <a:xfrm>
            <a:off x="2843808" y="1946963"/>
            <a:ext cx="1008112" cy="918736"/>
          </a:xfrm>
          <a:prstGeom prst="upArrow">
            <a:avLst/>
          </a:prstGeom>
          <a:ln/>
        </p:spPr>
        <p:style>
          <a:lnRef idx="3">
            <a:schemeClr val="lt1"/>
          </a:lnRef>
          <a:fillRef idx="1">
            <a:schemeClr val="accent6"/>
          </a:fillRef>
          <a:effectRef idx="1">
            <a:schemeClr val="accent6"/>
          </a:effectRef>
          <a:fontRef idx="minor">
            <a:schemeClr val="lt1"/>
          </a:fontRef>
        </p:style>
        <p:txBody>
          <a:bodyPr rtlCol="0" anchor="ctr"/>
          <a:lstStyle/>
          <a:p>
            <a:pPr algn="ctr"/>
            <a:r>
              <a:rPr lang="en-AU" sz="1400" b="1" dirty="0" smtClean="0">
                <a:solidFill>
                  <a:schemeClr val="bg1"/>
                </a:solidFill>
              </a:rPr>
              <a:t>17% </a:t>
            </a:r>
            <a:endParaRPr lang="en-AU" sz="1400" b="1" dirty="0">
              <a:solidFill>
                <a:schemeClr val="bg1"/>
              </a:solidFill>
            </a:endParaRPr>
          </a:p>
        </p:txBody>
      </p:sp>
      <p:sp>
        <p:nvSpPr>
          <p:cNvPr id="19" name="Up Arrow 18"/>
          <p:cNvSpPr/>
          <p:nvPr/>
        </p:nvSpPr>
        <p:spPr>
          <a:xfrm>
            <a:off x="4932040" y="1946963"/>
            <a:ext cx="1008112" cy="918736"/>
          </a:xfrm>
          <a:prstGeom prst="upArrow">
            <a:avLst/>
          </a:prstGeom>
          <a:ln/>
        </p:spPr>
        <p:style>
          <a:lnRef idx="3">
            <a:schemeClr val="lt1"/>
          </a:lnRef>
          <a:fillRef idx="1">
            <a:schemeClr val="accent6"/>
          </a:fillRef>
          <a:effectRef idx="1">
            <a:schemeClr val="accent6"/>
          </a:effectRef>
          <a:fontRef idx="minor">
            <a:schemeClr val="lt1"/>
          </a:fontRef>
        </p:style>
        <p:txBody>
          <a:bodyPr rtlCol="0" anchor="ctr"/>
          <a:lstStyle/>
          <a:p>
            <a:pPr algn="ctr"/>
            <a:r>
              <a:rPr lang="en-AU" sz="1400" b="1" dirty="0" smtClean="0">
                <a:solidFill>
                  <a:schemeClr val="bg1"/>
                </a:solidFill>
              </a:rPr>
              <a:t>54% </a:t>
            </a:r>
            <a:endParaRPr lang="en-AU" sz="1400" b="1" dirty="0">
              <a:solidFill>
                <a:schemeClr val="bg1"/>
              </a:solidFill>
            </a:endParaRPr>
          </a:p>
        </p:txBody>
      </p:sp>
      <p:sp>
        <p:nvSpPr>
          <p:cNvPr id="20" name="Up Arrow 19"/>
          <p:cNvSpPr/>
          <p:nvPr/>
        </p:nvSpPr>
        <p:spPr>
          <a:xfrm>
            <a:off x="6084168" y="1946963"/>
            <a:ext cx="1008112" cy="918736"/>
          </a:xfrm>
          <a:prstGeom prst="upArrow">
            <a:avLst/>
          </a:prstGeom>
          <a:ln/>
        </p:spPr>
        <p:style>
          <a:lnRef idx="3">
            <a:schemeClr val="lt1"/>
          </a:lnRef>
          <a:fillRef idx="1">
            <a:schemeClr val="accent5"/>
          </a:fillRef>
          <a:effectRef idx="1">
            <a:schemeClr val="accent5"/>
          </a:effectRef>
          <a:fontRef idx="minor">
            <a:schemeClr val="lt1"/>
          </a:fontRef>
        </p:style>
        <p:txBody>
          <a:bodyPr rtlCol="0" anchor="ctr"/>
          <a:lstStyle/>
          <a:p>
            <a:pPr algn="ctr"/>
            <a:r>
              <a:rPr lang="en-AU" sz="1400" b="1" dirty="0" smtClean="0">
                <a:solidFill>
                  <a:schemeClr val="bg1"/>
                </a:solidFill>
              </a:rPr>
              <a:t>11% </a:t>
            </a:r>
            <a:endParaRPr lang="en-AU" sz="1400" b="1" dirty="0">
              <a:solidFill>
                <a:schemeClr val="bg1"/>
              </a:solidFill>
            </a:endParaRPr>
          </a:p>
        </p:txBody>
      </p:sp>
      <p:graphicFrame>
        <p:nvGraphicFramePr>
          <p:cNvPr id="6" name="Diagram 5"/>
          <p:cNvGraphicFramePr/>
          <p:nvPr>
            <p:extLst>
              <p:ext uri="{D42A27DB-BD31-4B8C-83A1-F6EECF244321}">
                <p14:modId xmlns:p14="http://schemas.microsoft.com/office/powerpoint/2010/main" val="122783560"/>
              </p:ext>
            </p:extLst>
          </p:nvPr>
        </p:nvGraphicFramePr>
        <p:xfrm>
          <a:off x="7232055" y="2406330"/>
          <a:ext cx="1793093" cy="152672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TextBox 7"/>
          <p:cNvSpPr txBox="1"/>
          <p:nvPr/>
        </p:nvSpPr>
        <p:spPr>
          <a:xfrm>
            <a:off x="7232054" y="1828701"/>
            <a:ext cx="1644421" cy="369332"/>
          </a:xfrm>
          <a:prstGeom prst="rect">
            <a:avLst/>
          </a:prstGeom>
          <a:noFill/>
        </p:spPr>
        <p:style>
          <a:lnRef idx="3">
            <a:schemeClr val="lt1"/>
          </a:lnRef>
          <a:fillRef idx="1">
            <a:schemeClr val="accent5"/>
          </a:fillRef>
          <a:effectRef idx="1">
            <a:schemeClr val="accent5"/>
          </a:effectRef>
          <a:fontRef idx="minor">
            <a:schemeClr val="lt1"/>
          </a:fontRef>
        </p:style>
        <p:txBody>
          <a:bodyPr wrap="square" rtlCol="0">
            <a:spAutoFit/>
          </a:bodyPr>
          <a:lstStyle/>
          <a:p>
            <a:r>
              <a:rPr lang="en-AU" dirty="0" smtClean="0">
                <a:solidFill>
                  <a:schemeClr val="accent3">
                    <a:lumMod val="50000"/>
                  </a:schemeClr>
                </a:solidFill>
              </a:rPr>
              <a:t>Cost to Income </a:t>
            </a:r>
            <a:endParaRPr lang="en-AU" dirty="0">
              <a:solidFill>
                <a:schemeClr val="accent3">
                  <a:lumMod val="50000"/>
                </a:schemeClr>
              </a:solidFill>
            </a:endParaRPr>
          </a:p>
        </p:txBody>
      </p:sp>
      <p:graphicFrame>
        <p:nvGraphicFramePr>
          <p:cNvPr id="21" name="Chart 20"/>
          <p:cNvGraphicFramePr>
            <a:graphicFrameLocks/>
          </p:cNvGraphicFramePr>
          <p:nvPr>
            <p:extLst>
              <p:ext uri="{D42A27DB-BD31-4B8C-83A1-F6EECF244321}">
                <p14:modId xmlns:p14="http://schemas.microsoft.com/office/powerpoint/2010/main" val="3649807673"/>
              </p:ext>
            </p:extLst>
          </p:nvPr>
        </p:nvGraphicFramePr>
        <p:xfrm>
          <a:off x="545802" y="3212976"/>
          <a:ext cx="6546478" cy="3024336"/>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62778077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87856" y="6413266"/>
            <a:ext cx="2843984" cy="400110"/>
          </a:xfrm>
          <a:prstGeom prst="rect">
            <a:avLst/>
          </a:prstGeom>
          <a:noFill/>
        </p:spPr>
        <p:txBody>
          <a:bodyPr wrap="none" rtlCol="0">
            <a:spAutoFit/>
          </a:bodyPr>
          <a:lstStyle/>
          <a:p>
            <a:r>
              <a:rPr lang="en-AU" sz="2000" dirty="0" smtClean="0">
                <a:solidFill>
                  <a:schemeClr val="bg1"/>
                </a:solidFill>
              </a:rPr>
              <a:t>Sub - title of Presentation</a:t>
            </a:r>
            <a:endParaRPr lang="en-AU" sz="2000" dirty="0">
              <a:solidFill>
                <a:schemeClr val="bg1"/>
              </a:solidFill>
            </a:endParaRPr>
          </a:p>
        </p:txBody>
      </p:sp>
      <p:sp>
        <p:nvSpPr>
          <p:cNvPr id="5" name="TextBox 4"/>
          <p:cNvSpPr txBox="1"/>
          <p:nvPr/>
        </p:nvSpPr>
        <p:spPr>
          <a:xfrm>
            <a:off x="8092133" y="6367515"/>
            <a:ext cx="872355" cy="400110"/>
          </a:xfrm>
          <a:prstGeom prst="rect">
            <a:avLst/>
          </a:prstGeom>
          <a:noFill/>
        </p:spPr>
        <p:txBody>
          <a:bodyPr wrap="none" rtlCol="0">
            <a:spAutoFit/>
          </a:bodyPr>
          <a:lstStyle/>
          <a:p>
            <a:r>
              <a:rPr lang="en-AU" sz="2000" dirty="0" smtClean="0">
                <a:solidFill>
                  <a:schemeClr val="bg1"/>
                </a:solidFill>
              </a:rPr>
              <a:t>Slide 1</a:t>
            </a:r>
            <a:endParaRPr lang="en-AU" sz="2000" dirty="0">
              <a:solidFill>
                <a:schemeClr val="bg1"/>
              </a:solidFill>
            </a:endParaRP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762" y="2972"/>
            <a:ext cx="9144000" cy="6858000"/>
          </a:xfrm>
          <a:prstGeom prst="rect">
            <a:avLst/>
          </a:prstGeom>
        </p:spPr>
      </p:pic>
      <p:sp>
        <p:nvSpPr>
          <p:cNvPr id="7" name="TextBox 6"/>
          <p:cNvSpPr txBox="1"/>
          <p:nvPr/>
        </p:nvSpPr>
        <p:spPr>
          <a:xfrm>
            <a:off x="8736286" y="6445263"/>
            <a:ext cx="288862" cy="338554"/>
          </a:xfrm>
          <a:prstGeom prst="rect">
            <a:avLst/>
          </a:prstGeom>
          <a:noFill/>
        </p:spPr>
        <p:txBody>
          <a:bodyPr wrap="none" rtlCol="0">
            <a:spAutoFit/>
          </a:bodyPr>
          <a:lstStyle/>
          <a:p>
            <a:fld id="{930AFB57-27B1-4EDC-9D85-71AA30732641}" type="slidenum">
              <a:rPr lang="en-AU" sz="1600" smtClean="0">
                <a:solidFill>
                  <a:schemeClr val="bg1"/>
                </a:solidFill>
              </a:rPr>
              <a:t>12</a:t>
            </a:fld>
            <a:endParaRPr lang="en-AU" sz="1600" dirty="0">
              <a:solidFill>
                <a:schemeClr val="bg1"/>
              </a:solidFill>
            </a:endParaRPr>
          </a:p>
        </p:txBody>
      </p:sp>
      <p:sp>
        <p:nvSpPr>
          <p:cNvPr id="11" name="TextBox 4"/>
          <p:cNvSpPr txBox="1">
            <a:spLocks noChangeArrowheads="1"/>
          </p:cNvSpPr>
          <p:nvPr/>
        </p:nvSpPr>
        <p:spPr bwMode="auto">
          <a:xfrm>
            <a:off x="321171" y="260648"/>
            <a:ext cx="504291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defTabSz="457200">
              <a:defRPr sz="3200" b="1">
                <a:solidFill>
                  <a:srgbClr val="92D050"/>
                </a:solidFill>
                <a:effectLst>
                  <a:outerShdw blurRad="38100" dist="38100" dir="2700000" algn="tl">
                    <a:srgbClr val="000000">
                      <a:alpha val="43137"/>
                    </a:srgbClr>
                  </a:outerShdw>
                </a:effectLst>
                <a:latin typeface="Arial" pitchFamily="34" charset="0"/>
                <a:cs typeface="Arial" pitchFamily="34" charset="0"/>
              </a:defRPr>
            </a:lvl1pPr>
            <a:lvl2pPr marL="742950" indent="-285750" defTabSz="457200" eaLnBrk="0" hangingPunct="0">
              <a:defRPr>
                <a:latin typeface="Arial" pitchFamily="34" charset="0"/>
              </a:defRPr>
            </a:lvl2pPr>
            <a:lvl3pPr marL="1143000" indent="-228600" defTabSz="457200" eaLnBrk="0" hangingPunct="0">
              <a:defRPr>
                <a:latin typeface="Arial" pitchFamily="34" charset="0"/>
              </a:defRPr>
            </a:lvl3pPr>
            <a:lvl4pPr marL="1600200" indent="-228600" defTabSz="457200" eaLnBrk="0" hangingPunct="0">
              <a:defRPr>
                <a:latin typeface="Arial" pitchFamily="34" charset="0"/>
              </a:defRPr>
            </a:lvl4pPr>
            <a:lvl5pPr marL="2057400" indent="-228600" defTabSz="457200" eaLnBrk="0" hangingPunct="0">
              <a:defRPr>
                <a:latin typeface="Arial" pitchFamily="34" charset="0"/>
              </a:defRPr>
            </a:lvl5pPr>
            <a:lvl6pPr marL="2514600" indent="-228600" defTabSz="457200" eaLnBrk="0" fontAlgn="base" hangingPunct="0">
              <a:spcBef>
                <a:spcPct val="0"/>
              </a:spcBef>
              <a:spcAft>
                <a:spcPct val="0"/>
              </a:spcAft>
              <a:defRPr>
                <a:latin typeface="Arial" pitchFamily="34" charset="0"/>
              </a:defRPr>
            </a:lvl6pPr>
            <a:lvl7pPr marL="2971800" indent="-228600" defTabSz="457200" eaLnBrk="0" fontAlgn="base" hangingPunct="0">
              <a:spcBef>
                <a:spcPct val="0"/>
              </a:spcBef>
              <a:spcAft>
                <a:spcPct val="0"/>
              </a:spcAft>
              <a:defRPr>
                <a:latin typeface="Arial" pitchFamily="34" charset="0"/>
              </a:defRPr>
            </a:lvl7pPr>
            <a:lvl8pPr marL="3429000" indent="-228600" defTabSz="457200" eaLnBrk="0" fontAlgn="base" hangingPunct="0">
              <a:spcBef>
                <a:spcPct val="0"/>
              </a:spcBef>
              <a:spcAft>
                <a:spcPct val="0"/>
              </a:spcAft>
              <a:defRPr>
                <a:latin typeface="Arial" pitchFamily="34" charset="0"/>
              </a:defRPr>
            </a:lvl8pPr>
            <a:lvl9pPr marL="3886200" indent="-228600" defTabSz="457200" eaLnBrk="0" fontAlgn="base" hangingPunct="0">
              <a:spcBef>
                <a:spcPct val="0"/>
              </a:spcBef>
              <a:spcAft>
                <a:spcPct val="0"/>
              </a:spcAft>
              <a:defRPr>
                <a:latin typeface="Arial" pitchFamily="34" charset="0"/>
              </a:defRPr>
            </a:lvl9pPr>
          </a:lstStyle>
          <a:p>
            <a:r>
              <a:rPr lang="en-AU" altLang="en-US" dirty="0"/>
              <a:t>Financial Ratios</a:t>
            </a:r>
            <a:endParaRPr lang="en-US" altLang="en-US" dirty="0"/>
          </a:p>
        </p:txBody>
      </p:sp>
      <p:cxnSp>
        <p:nvCxnSpPr>
          <p:cNvPr id="6" name="Straight Connector 5"/>
          <p:cNvCxnSpPr/>
          <p:nvPr/>
        </p:nvCxnSpPr>
        <p:spPr>
          <a:xfrm>
            <a:off x="321171" y="908720"/>
            <a:ext cx="3493566" cy="0"/>
          </a:xfrm>
          <a:prstGeom prst="line">
            <a:avLst/>
          </a:prstGeom>
        </p:spPr>
        <p:style>
          <a:lnRef idx="2">
            <a:schemeClr val="accent3"/>
          </a:lnRef>
          <a:fillRef idx="0">
            <a:schemeClr val="accent3"/>
          </a:fillRef>
          <a:effectRef idx="1">
            <a:schemeClr val="accent3"/>
          </a:effectRef>
          <a:fontRef idx="minor">
            <a:schemeClr val="tx1"/>
          </a:fontRef>
        </p:style>
      </p:cxnSp>
      <p:cxnSp>
        <p:nvCxnSpPr>
          <p:cNvPr id="17" name="Straight Connector 16"/>
          <p:cNvCxnSpPr/>
          <p:nvPr/>
        </p:nvCxnSpPr>
        <p:spPr>
          <a:xfrm>
            <a:off x="3967137" y="908720"/>
            <a:ext cx="3197151" cy="0"/>
          </a:xfrm>
          <a:prstGeom prst="line">
            <a:avLst/>
          </a:prstGeom>
        </p:spPr>
        <p:style>
          <a:lnRef idx="2">
            <a:schemeClr val="accent3"/>
          </a:lnRef>
          <a:fillRef idx="0">
            <a:schemeClr val="accent3"/>
          </a:fillRef>
          <a:effectRef idx="1">
            <a:schemeClr val="accent3"/>
          </a:effectRef>
          <a:fontRef idx="minor">
            <a:schemeClr val="tx1"/>
          </a:fontRef>
        </p:style>
      </p:cxnSp>
      <p:graphicFrame>
        <p:nvGraphicFramePr>
          <p:cNvPr id="20" name="Chart 19"/>
          <p:cNvGraphicFramePr>
            <a:graphicFrameLocks/>
          </p:cNvGraphicFramePr>
          <p:nvPr>
            <p:extLst>
              <p:ext uri="{D42A27DB-BD31-4B8C-83A1-F6EECF244321}">
                <p14:modId xmlns:p14="http://schemas.microsoft.com/office/powerpoint/2010/main" val="3066408658"/>
              </p:ext>
            </p:extLst>
          </p:nvPr>
        </p:nvGraphicFramePr>
        <p:xfrm>
          <a:off x="232342" y="3645024"/>
          <a:ext cx="3908193" cy="2299927"/>
        </p:xfrm>
        <a:graphic>
          <a:graphicData uri="http://schemas.openxmlformats.org/drawingml/2006/chart">
            <c:chart xmlns:c="http://schemas.openxmlformats.org/drawingml/2006/chart" xmlns:r="http://schemas.openxmlformats.org/officeDocument/2006/relationships" r:id="rId4"/>
          </a:graphicData>
        </a:graphic>
      </p:graphicFrame>
      <p:cxnSp>
        <p:nvCxnSpPr>
          <p:cNvPr id="22" name="Straight Connector 21"/>
          <p:cNvCxnSpPr/>
          <p:nvPr/>
        </p:nvCxnSpPr>
        <p:spPr>
          <a:xfrm>
            <a:off x="321171" y="3642451"/>
            <a:ext cx="3493566" cy="0"/>
          </a:xfrm>
          <a:prstGeom prst="line">
            <a:avLst/>
          </a:prstGeom>
        </p:spPr>
        <p:style>
          <a:lnRef idx="2">
            <a:schemeClr val="accent3"/>
          </a:lnRef>
          <a:fillRef idx="0">
            <a:schemeClr val="accent3"/>
          </a:fillRef>
          <a:effectRef idx="1">
            <a:schemeClr val="accent3"/>
          </a:effectRef>
          <a:fontRef idx="minor">
            <a:schemeClr val="tx1"/>
          </a:fontRef>
        </p:style>
      </p:cxnSp>
      <p:cxnSp>
        <p:nvCxnSpPr>
          <p:cNvPr id="23" name="Straight Connector 22"/>
          <p:cNvCxnSpPr/>
          <p:nvPr/>
        </p:nvCxnSpPr>
        <p:spPr>
          <a:xfrm flipV="1">
            <a:off x="3967137" y="3631496"/>
            <a:ext cx="3485183" cy="10955"/>
          </a:xfrm>
          <a:prstGeom prst="line">
            <a:avLst/>
          </a:prstGeom>
        </p:spPr>
        <p:style>
          <a:lnRef idx="2">
            <a:schemeClr val="accent3"/>
          </a:lnRef>
          <a:fillRef idx="0">
            <a:schemeClr val="accent3"/>
          </a:fillRef>
          <a:effectRef idx="1">
            <a:schemeClr val="accent3"/>
          </a:effectRef>
          <a:fontRef idx="minor">
            <a:schemeClr val="tx1"/>
          </a:fontRef>
        </p:style>
      </p:cxnSp>
      <p:graphicFrame>
        <p:nvGraphicFramePr>
          <p:cNvPr id="28" name="Chart 27"/>
          <p:cNvGraphicFramePr>
            <a:graphicFrameLocks/>
          </p:cNvGraphicFramePr>
          <p:nvPr>
            <p:extLst>
              <p:ext uri="{D42A27DB-BD31-4B8C-83A1-F6EECF244321}">
                <p14:modId xmlns:p14="http://schemas.microsoft.com/office/powerpoint/2010/main" val="4251528817"/>
              </p:ext>
            </p:extLst>
          </p:nvPr>
        </p:nvGraphicFramePr>
        <p:xfrm>
          <a:off x="4034483" y="3789040"/>
          <a:ext cx="3849885" cy="2160240"/>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5" name="Chart 14"/>
          <p:cNvGraphicFramePr>
            <a:graphicFrameLocks/>
          </p:cNvGraphicFramePr>
          <p:nvPr>
            <p:extLst>
              <p:ext uri="{D42A27DB-BD31-4B8C-83A1-F6EECF244321}">
                <p14:modId xmlns:p14="http://schemas.microsoft.com/office/powerpoint/2010/main" val="2593200441"/>
              </p:ext>
            </p:extLst>
          </p:nvPr>
        </p:nvGraphicFramePr>
        <p:xfrm>
          <a:off x="179513" y="1052736"/>
          <a:ext cx="3787624" cy="2304256"/>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19" name="Chart 18"/>
          <p:cNvGraphicFramePr>
            <a:graphicFrameLocks/>
          </p:cNvGraphicFramePr>
          <p:nvPr>
            <p:extLst>
              <p:ext uri="{D42A27DB-BD31-4B8C-83A1-F6EECF244321}">
                <p14:modId xmlns:p14="http://schemas.microsoft.com/office/powerpoint/2010/main" val="2395520004"/>
              </p:ext>
            </p:extLst>
          </p:nvPr>
        </p:nvGraphicFramePr>
        <p:xfrm>
          <a:off x="3958283" y="1124744"/>
          <a:ext cx="3494037" cy="2232248"/>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300774788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87856" y="6413266"/>
            <a:ext cx="2843984" cy="400110"/>
          </a:xfrm>
          <a:prstGeom prst="rect">
            <a:avLst/>
          </a:prstGeom>
          <a:noFill/>
        </p:spPr>
        <p:txBody>
          <a:bodyPr wrap="none" rtlCol="0">
            <a:spAutoFit/>
          </a:bodyPr>
          <a:lstStyle/>
          <a:p>
            <a:r>
              <a:rPr lang="en-AU" sz="2000" dirty="0" smtClean="0">
                <a:solidFill>
                  <a:schemeClr val="bg1"/>
                </a:solidFill>
              </a:rPr>
              <a:t>Sub - title of Presentation</a:t>
            </a:r>
            <a:endParaRPr lang="en-AU" sz="2000" dirty="0">
              <a:solidFill>
                <a:schemeClr val="bg1"/>
              </a:solidFill>
            </a:endParaRPr>
          </a:p>
        </p:txBody>
      </p:sp>
      <p:sp>
        <p:nvSpPr>
          <p:cNvPr id="5" name="TextBox 4"/>
          <p:cNvSpPr txBox="1"/>
          <p:nvPr/>
        </p:nvSpPr>
        <p:spPr>
          <a:xfrm>
            <a:off x="8092133" y="6367515"/>
            <a:ext cx="872355" cy="400110"/>
          </a:xfrm>
          <a:prstGeom prst="rect">
            <a:avLst/>
          </a:prstGeom>
          <a:noFill/>
        </p:spPr>
        <p:txBody>
          <a:bodyPr wrap="none" rtlCol="0">
            <a:spAutoFit/>
          </a:bodyPr>
          <a:lstStyle/>
          <a:p>
            <a:r>
              <a:rPr lang="en-AU" sz="2000" dirty="0" smtClean="0">
                <a:solidFill>
                  <a:schemeClr val="bg1"/>
                </a:solidFill>
              </a:rPr>
              <a:t>Slide 1</a:t>
            </a:r>
            <a:endParaRPr lang="en-AU" sz="2000" dirty="0">
              <a:solidFill>
                <a:schemeClr val="bg1"/>
              </a:solidFill>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7" name="TextBox 6"/>
          <p:cNvSpPr txBox="1"/>
          <p:nvPr/>
        </p:nvSpPr>
        <p:spPr>
          <a:xfrm>
            <a:off x="8736286" y="6445263"/>
            <a:ext cx="288862" cy="338554"/>
          </a:xfrm>
          <a:prstGeom prst="rect">
            <a:avLst/>
          </a:prstGeom>
          <a:noFill/>
        </p:spPr>
        <p:txBody>
          <a:bodyPr wrap="none" rtlCol="0">
            <a:spAutoFit/>
          </a:bodyPr>
          <a:lstStyle/>
          <a:p>
            <a:fld id="{930AFB57-27B1-4EDC-9D85-71AA30732641}" type="slidenum">
              <a:rPr lang="en-AU" sz="1600" smtClean="0">
                <a:solidFill>
                  <a:schemeClr val="bg1"/>
                </a:solidFill>
              </a:rPr>
              <a:t>13</a:t>
            </a:fld>
            <a:endParaRPr lang="en-AU" sz="1600" dirty="0">
              <a:solidFill>
                <a:schemeClr val="bg1"/>
              </a:solidFill>
            </a:endParaRPr>
          </a:p>
        </p:txBody>
      </p:sp>
      <p:sp>
        <p:nvSpPr>
          <p:cNvPr id="9" name="Content Placeholder 2"/>
          <p:cNvSpPr txBox="1">
            <a:spLocks/>
          </p:cNvSpPr>
          <p:nvPr/>
        </p:nvSpPr>
        <p:spPr bwMode="auto">
          <a:xfrm>
            <a:off x="395536" y="1441871"/>
            <a:ext cx="7704856" cy="4291385"/>
          </a:xfrm>
          <a:prstGeom prst="rect">
            <a:avLst/>
          </a:prstGeom>
          <a:noFill/>
          <a:ln w="9525">
            <a:noFill/>
            <a:miter lim="800000"/>
            <a:headEnd/>
            <a:tailEnd/>
          </a:ln>
        </p:spPr>
        <p:txBody>
          <a:bodyPr/>
          <a:lstStyle/>
          <a:p>
            <a:pPr algn="just" defTabSz="457200" fontAlgn="auto">
              <a:lnSpc>
                <a:spcPct val="80000"/>
              </a:lnSpc>
              <a:spcBef>
                <a:spcPts val="600"/>
              </a:spcBef>
              <a:spcAft>
                <a:spcPts val="0"/>
              </a:spcAft>
              <a:defRPr/>
            </a:pPr>
            <a:endParaRPr lang="en-AU" sz="2400" dirty="0" smtClean="0">
              <a:latin typeface="Calibri" pitchFamily="34" charset="0"/>
            </a:endParaRPr>
          </a:p>
          <a:p>
            <a:pPr marL="285750" indent="-285750" algn="just" defTabSz="457200" fontAlgn="auto">
              <a:lnSpc>
                <a:spcPct val="80000"/>
              </a:lnSpc>
              <a:spcBef>
                <a:spcPts val="600"/>
              </a:spcBef>
              <a:spcAft>
                <a:spcPts val="0"/>
              </a:spcAft>
              <a:buFont typeface="Arial" panose="020B0604020202020204" pitchFamily="34" charset="0"/>
              <a:buChar char="•"/>
              <a:defRPr/>
            </a:pPr>
            <a:endParaRPr lang="en-AU" sz="2400" dirty="0">
              <a:latin typeface="Calibri" pitchFamily="34" charset="0"/>
            </a:endParaRPr>
          </a:p>
          <a:p>
            <a:pPr marL="285750" indent="-285750" algn="just" defTabSz="457200" fontAlgn="auto">
              <a:lnSpc>
                <a:spcPct val="80000"/>
              </a:lnSpc>
              <a:spcBef>
                <a:spcPts val="600"/>
              </a:spcBef>
              <a:spcAft>
                <a:spcPts val="0"/>
              </a:spcAft>
              <a:buFont typeface="Arial" panose="020B0604020202020204" pitchFamily="34" charset="0"/>
              <a:buChar char="•"/>
              <a:defRPr/>
            </a:pPr>
            <a:endParaRPr lang="en-AU" sz="2400" dirty="0">
              <a:latin typeface="Calibri" pitchFamily="34" charset="0"/>
            </a:endParaRPr>
          </a:p>
        </p:txBody>
      </p:sp>
      <p:pic>
        <p:nvPicPr>
          <p:cNvPr id="11"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9696" t="27574" r="16336" b="14277"/>
          <a:stretch/>
        </p:blipFill>
        <p:spPr bwMode="auto">
          <a:xfrm>
            <a:off x="0" y="1371600"/>
            <a:ext cx="8197702" cy="4486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TextBox 4"/>
          <p:cNvSpPr txBox="1">
            <a:spLocks noChangeArrowheads="1"/>
          </p:cNvSpPr>
          <p:nvPr/>
        </p:nvSpPr>
        <p:spPr bwMode="auto">
          <a:xfrm>
            <a:off x="323528" y="260648"/>
            <a:ext cx="676875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defTabSz="457200">
              <a:defRPr sz="3200" b="1">
                <a:solidFill>
                  <a:srgbClr val="92D050"/>
                </a:solidFill>
                <a:effectLst>
                  <a:outerShdw blurRad="38100" dist="38100" dir="2700000" algn="tl">
                    <a:srgbClr val="000000">
                      <a:alpha val="43137"/>
                    </a:srgbClr>
                  </a:outerShdw>
                </a:effectLst>
                <a:latin typeface="Arial" pitchFamily="34" charset="0"/>
                <a:cs typeface="Arial" pitchFamily="34" charset="0"/>
              </a:defRPr>
            </a:lvl1pPr>
            <a:lvl2pPr marL="742950" indent="-285750" defTabSz="457200" eaLnBrk="0" hangingPunct="0">
              <a:defRPr>
                <a:latin typeface="Arial" pitchFamily="34" charset="0"/>
              </a:defRPr>
            </a:lvl2pPr>
            <a:lvl3pPr marL="1143000" indent="-228600" defTabSz="457200" eaLnBrk="0" hangingPunct="0">
              <a:defRPr>
                <a:latin typeface="Arial" pitchFamily="34" charset="0"/>
              </a:defRPr>
            </a:lvl3pPr>
            <a:lvl4pPr marL="1600200" indent="-228600" defTabSz="457200" eaLnBrk="0" hangingPunct="0">
              <a:defRPr>
                <a:latin typeface="Arial" pitchFamily="34" charset="0"/>
              </a:defRPr>
            </a:lvl4pPr>
            <a:lvl5pPr marL="2057400" indent="-228600" defTabSz="457200" eaLnBrk="0" hangingPunct="0">
              <a:defRPr>
                <a:latin typeface="Arial" pitchFamily="34" charset="0"/>
              </a:defRPr>
            </a:lvl5pPr>
            <a:lvl6pPr marL="2514600" indent="-228600" defTabSz="457200" eaLnBrk="0" fontAlgn="base" hangingPunct="0">
              <a:spcBef>
                <a:spcPct val="0"/>
              </a:spcBef>
              <a:spcAft>
                <a:spcPct val="0"/>
              </a:spcAft>
              <a:defRPr>
                <a:latin typeface="Arial" pitchFamily="34" charset="0"/>
              </a:defRPr>
            </a:lvl6pPr>
            <a:lvl7pPr marL="2971800" indent="-228600" defTabSz="457200" eaLnBrk="0" fontAlgn="base" hangingPunct="0">
              <a:spcBef>
                <a:spcPct val="0"/>
              </a:spcBef>
              <a:spcAft>
                <a:spcPct val="0"/>
              </a:spcAft>
              <a:defRPr>
                <a:latin typeface="Arial" pitchFamily="34" charset="0"/>
              </a:defRPr>
            </a:lvl7pPr>
            <a:lvl8pPr marL="3429000" indent="-228600" defTabSz="457200" eaLnBrk="0" fontAlgn="base" hangingPunct="0">
              <a:spcBef>
                <a:spcPct val="0"/>
              </a:spcBef>
              <a:spcAft>
                <a:spcPct val="0"/>
              </a:spcAft>
              <a:defRPr>
                <a:latin typeface="Arial" pitchFamily="34" charset="0"/>
              </a:defRPr>
            </a:lvl8pPr>
            <a:lvl9pPr marL="3886200" indent="-228600" defTabSz="457200" eaLnBrk="0" fontAlgn="base" hangingPunct="0">
              <a:spcBef>
                <a:spcPct val="0"/>
              </a:spcBef>
              <a:spcAft>
                <a:spcPct val="0"/>
              </a:spcAft>
              <a:defRPr>
                <a:latin typeface="Arial" pitchFamily="34" charset="0"/>
              </a:defRPr>
            </a:lvl9pPr>
          </a:lstStyle>
          <a:p>
            <a:r>
              <a:rPr lang="en-AU" altLang="en-US" dirty="0" smtClean="0"/>
              <a:t>BSP Key Strengths</a:t>
            </a:r>
            <a:endParaRPr lang="en-US" altLang="en-US" dirty="0"/>
          </a:p>
        </p:txBody>
      </p:sp>
    </p:spTree>
    <p:extLst>
      <p:ext uri="{BB962C8B-B14F-4D97-AF65-F5344CB8AC3E}">
        <p14:creationId xmlns:p14="http://schemas.microsoft.com/office/powerpoint/2010/main" val="59474714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1" name="TextBox 4"/>
          <p:cNvSpPr txBox="1">
            <a:spLocks noChangeArrowheads="1"/>
          </p:cNvSpPr>
          <p:nvPr/>
        </p:nvSpPr>
        <p:spPr bwMode="auto">
          <a:xfrm>
            <a:off x="302101" y="260648"/>
            <a:ext cx="820478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defTabSz="457200">
              <a:defRPr sz="3200" b="1">
                <a:solidFill>
                  <a:srgbClr val="92D050"/>
                </a:solidFill>
                <a:effectLst>
                  <a:outerShdw blurRad="38100" dist="38100" dir="2700000" algn="tl">
                    <a:srgbClr val="000000">
                      <a:alpha val="43137"/>
                    </a:srgbClr>
                  </a:outerShdw>
                </a:effectLst>
                <a:latin typeface="Arial" pitchFamily="34" charset="0"/>
                <a:cs typeface="Arial" pitchFamily="34" charset="0"/>
              </a:defRPr>
            </a:lvl1pPr>
            <a:lvl2pPr marL="742950" indent="-285750" defTabSz="457200" eaLnBrk="0" hangingPunct="0">
              <a:defRPr>
                <a:latin typeface="Arial" pitchFamily="34" charset="0"/>
              </a:defRPr>
            </a:lvl2pPr>
            <a:lvl3pPr marL="1143000" indent="-228600" defTabSz="457200" eaLnBrk="0" hangingPunct="0">
              <a:defRPr>
                <a:latin typeface="Arial" pitchFamily="34" charset="0"/>
              </a:defRPr>
            </a:lvl3pPr>
            <a:lvl4pPr marL="1600200" indent="-228600" defTabSz="457200" eaLnBrk="0" hangingPunct="0">
              <a:defRPr>
                <a:latin typeface="Arial" pitchFamily="34" charset="0"/>
              </a:defRPr>
            </a:lvl4pPr>
            <a:lvl5pPr marL="2057400" indent="-228600" defTabSz="457200" eaLnBrk="0" hangingPunct="0">
              <a:defRPr>
                <a:latin typeface="Arial" pitchFamily="34" charset="0"/>
              </a:defRPr>
            </a:lvl5pPr>
            <a:lvl6pPr marL="2514600" indent="-228600" defTabSz="457200" eaLnBrk="0" fontAlgn="base" hangingPunct="0">
              <a:spcBef>
                <a:spcPct val="0"/>
              </a:spcBef>
              <a:spcAft>
                <a:spcPct val="0"/>
              </a:spcAft>
              <a:defRPr>
                <a:latin typeface="Arial" pitchFamily="34" charset="0"/>
              </a:defRPr>
            </a:lvl6pPr>
            <a:lvl7pPr marL="2971800" indent="-228600" defTabSz="457200" eaLnBrk="0" fontAlgn="base" hangingPunct="0">
              <a:spcBef>
                <a:spcPct val="0"/>
              </a:spcBef>
              <a:spcAft>
                <a:spcPct val="0"/>
              </a:spcAft>
              <a:defRPr>
                <a:latin typeface="Arial" pitchFamily="34" charset="0"/>
              </a:defRPr>
            </a:lvl7pPr>
            <a:lvl8pPr marL="3429000" indent="-228600" defTabSz="457200" eaLnBrk="0" fontAlgn="base" hangingPunct="0">
              <a:spcBef>
                <a:spcPct val="0"/>
              </a:spcBef>
              <a:spcAft>
                <a:spcPct val="0"/>
              </a:spcAft>
              <a:defRPr>
                <a:latin typeface="Arial" pitchFamily="34" charset="0"/>
              </a:defRPr>
            </a:lvl8pPr>
            <a:lvl9pPr marL="3886200" indent="-228600" defTabSz="457200" eaLnBrk="0" fontAlgn="base" hangingPunct="0">
              <a:spcBef>
                <a:spcPct val="0"/>
              </a:spcBef>
              <a:spcAft>
                <a:spcPct val="0"/>
              </a:spcAft>
              <a:defRPr>
                <a:latin typeface="Arial" pitchFamily="34" charset="0"/>
              </a:defRPr>
            </a:lvl9pPr>
          </a:lstStyle>
          <a:p>
            <a:r>
              <a:rPr lang="en-AU" altLang="en-US" dirty="0"/>
              <a:t>Business </a:t>
            </a:r>
            <a:r>
              <a:rPr lang="en-AU" altLang="en-US" dirty="0" smtClean="0"/>
              <a:t>Position - Strategy</a:t>
            </a:r>
            <a:endParaRPr lang="en-AU" altLang="en-US" dirty="0"/>
          </a:p>
        </p:txBody>
      </p:sp>
      <p:sp>
        <p:nvSpPr>
          <p:cNvPr id="10" name="TextBox 9"/>
          <p:cNvSpPr txBox="1"/>
          <p:nvPr/>
        </p:nvSpPr>
        <p:spPr>
          <a:xfrm>
            <a:off x="8736286" y="6445263"/>
            <a:ext cx="288862" cy="338554"/>
          </a:xfrm>
          <a:prstGeom prst="rect">
            <a:avLst/>
          </a:prstGeom>
          <a:noFill/>
        </p:spPr>
        <p:txBody>
          <a:bodyPr wrap="none" rtlCol="0">
            <a:spAutoFit/>
          </a:bodyPr>
          <a:lstStyle/>
          <a:p>
            <a:fld id="{930AFB57-27B1-4EDC-9D85-71AA30732641}" type="slidenum">
              <a:rPr lang="en-AU" sz="1600" smtClean="0">
                <a:solidFill>
                  <a:schemeClr val="bg1"/>
                </a:solidFill>
              </a:rPr>
              <a:t>14</a:t>
            </a:fld>
            <a:endParaRPr lang="en-AU" sz="1600" dirty="0">
              <a:solidFill>
                <a:schemeClr val="bg1"/>
              </a:solidFill>
            </a:endParaRPr>
          </a:p>
        </p:txBody>
      </p:sp>
      <p:sp>
        <p:nvSpPr>
          <p:cNvPr id="7" name="Rectangle 6"/>
          <p:cNvSpPr/>
          <p:nvPr/>
        </p:nvSpPr>
        <p:spPr>
          <a:xfrm rot="16200000">
            <a:off x="-1348788" y="2745837"/>
            <a:ext cx="3723490" cy="379142"/>
          </a:xfrm>
          <a:prstGeom prst="rect">
            <a:avLst/>
          </a:prstGeom>
          <a:solidFill>
            <a:srgbClr val="89B5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Pacific Islands</a:t>
            </a:r>
            <a:endParaRPr lang="en-US" b="1" dirty="0"/>
          </a:p>
        </p:txBody>
      </p:sp>
      <p:sp>
        <p:nvSpPr>
          <p:cNvPr id="8" name="Rectangle 7"/>
          <p:cNvSpPr/>
          <p:nvPr/>
        </p:nvSpPr>
        <p:spPr>
          <a:xfrm rot="16200000">
            <a:off x="-98810" y="5291354"/>
            <a:ext cx="1223531" cy="379142"/>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Regional</a:t>
            </a:r>
            <a:endParaRPr lang="en-US" b="1" dirty="0"/>
          </a:p>
        </p:txBody>
      </p:sp>
      <p:sp>
        <p:nvSpPr>
          <p:cNvPr id="16" name="Rectangle 15" descr="AQAAAAAQAKVyWxMYCupIrchxQ3OqrYxmjTsh2Qb7NbCyAiEl0l1PBT4aQooh8pcSUS25FNfg7chmcEFZTTK1I9EqOQjmFgtfpxkObPEP/jTSqHSBm+EK"/>
          <p:cNvSpPr>
            <a:spLocks noChangeArrowheads="1"/>
          </p:cNvSpPr>
          <p:nvPr/>
        </p:nvSpPr>
        <p:spPr bwMode="gray">
          <a:xfrm>
            <a:off x="2773362" y="1073664"/>
            <a:ext cx="5915025" cy="1861744"/>
          </a:xfrm>
          <a:prstGeom prst="rect">
            <a:avLst/>
          </a:prstGeom>
          <a:ln>
            <a:headEnd/>
            <a:tailEnd/>
          </a:ln>
          <a:extLst/>
        </p:spPr>
        <p:style>
          <a:lnRef idx="2">
            <a:schemeClr val="accent3"/>
          </a:lnRef>
          <a:fillRef idx="1">
            <a:schemeClr val="lt1"/>
          </a:fillRef>
          <a:effectRef idx="0">
            <a:schemeClr val="accent3"/>
          </a:effectRef>
          <a:fontRef idx="minor">
            <a:schemeClr val="dk1"/>
          </a:fontRef>
        </p:style>
        <p:txBody>
          <a:bodyPr lIns="468000" tIns="64800" rIns="46800" bIns="64800" anchor="ctr">
            <a:normAutofit/>
          </a:bodyPr>
          <a:lstStyle>
            <a:lvl1pPr marL="342900" indent="-342900" algn="l" defTabSz="728663" eaLnBrk="0" hangingPunct="0">
              <a:spcBef>
                <a:spcPct val="95000"/>
              </a:spcBef>
              <a:buClr>
                <a:schemeClr val="tx1"/>
              </a:buClr>
              <a:buSzPct val="120000"/>
              <a:buFont typeface="Wingdings" pitchFamily="2" charset="2"/>
              <a:defRPr sz="1400" b="1">
                <a:solidFill>
                  <a:schemeClr val="tx1"/>
                </a:solidFill>
                <a:latin typeface="Credit Suisse Type Roman" pitchFamily="34" charset="0"/>
              </a:defRPr>
            </a:lvl1pPr>
            <a:lvl2pPr marL="742950" indent="-285750" algn="l" defTabSz="728663" eaLnBrk="0" hangingPunct="0">
              <a:spcBef>
                <a:spcPct val="36000"/>
              </a:spcBef>
              <a:buClr>
                <a:schemeClr val="tx1"/>
              </a:buClr>
              <a:buSzPct val="120000"/>
              <a:defRPr sz="1400">
                <a:solidFill>
                  <a:schemeClr val="tx1"/>
                </a:solidFill>
                <a:latin typeface="Credit Suisse Type Roman" pitchFamily="34" charset="0"/>
              </a:defRPr>
            </a:lvl2pPr>
            <a:lvl3pPr marL="141288" indent="-138113" algn="l" defTabSz="728663" eaLnBrk="0" hangingPunct="0">
              <a:buClr>
                <a:schemeClr val="tx2"/>
              </a:buClr>
              <a:buSzPct val="80000"/>
              <a:buFont typeface="Wingdings" pitchFamily="2" charset="2"/>
              <a:buChar char="n"/>
              <a:defRPr sz="1400">
                <a:solidFill>
                  <a:schemeClr val="tx1"/>
                </a:solidFill>
                <a:latin typeface="Credit Suisse Type Roman" pitchFamily="34" charset="0"/>
              </a:defRPr>
            </a:lvl3pPr>
            <a:lvl4pPr marL="354013" indent="-165100" algn="l" defTabSz="728663" eaLnBrk="0" hangingPunct="0">
              <a:buClr>
                <a:schemeClr val="tx1"/>
              </a:buClr>
              <a:buSzPct val="100000"/>
              <a:buFont typeface="Credit Suisse Type Roman" pitchFamily="34" charset="0"/>
              <a:buChar char="−"/>
              <a:defRPr sz="1400">
                <a:solidFill>
                  <a:schemeClr val="tx1"/>
                </a:solidFill>
                <a:latin typeface="Credit Suisse Type Roman" pitchFamily="34" charset="0"/>
              </a:defRPr>
            </a:lvl4pPr>
            <a:lvl5pPr marL="2057400" indent="-228600" algn="l" defTabSz="728663" eaLnBrk="0" hangingPunct="0">
              <a:buClr>
                <a:schemeClr val="tx1"/>
              </a:buClr>
              <a:buSzPct val="100000"/>
              <a:buFont typeface="Credit Suisse Type Roman" pitchFamily="34" charset="0"/>
              <a:buChar char="−"/>
              <a:defRPr sz="1400">
                <a:solidFill>
                  <a:schemeClr val="tx1"/>
                </a:solidFill>
                <a:latin typeface="Credit Suisse Type Roman" pitchFamily="34" charset="0"/>
              </a:defRPr>
            </a:lvl5pPr>
            <a:lvl6pPr marL="25146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6pPr>
            <a:lvl7pPr marL="29718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7pPr>
            <a:lvl8pPr marL="34290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8pPr>
            <a:lvl9pPr marL="38862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9pPr>
          </a:lstStyle>
          <a:p>
            <a:pPr marL="187325" lvl="2" indent="-184150" eaLnBrk="1" fontAlgn="base" hangingPunct="1">
              <a:spcBef>
                <a:spcPct val="0"/>
              </a:spcBef>
              <a:spcAft>
                <a:spcPct val="0"/>
              </a:spcAft>
              <a:buClr>
                <a:srgbClr val="6B7176"/>
              </a:buClr>
              <a:buFont typeface="Wingdings"/>
              <a:buChar char="n"/>
            </a:pPr>
            <a:r>
              <a:rPr lang="en-US" sz="1000" dirty="0">
                <a:solidFill>
                  <a:srgbClr val="000000">
                    <a:lumMod val="100000"/>
                  </a:srgbClr>
                </a:solidFill>
                <a:latin typeface="+mn-lt"/>
                <a:ea typeface="MS PGothic"/>
                <a:cs typeface="Arial"/>
              </a:rPr>
              <a:t>Grow corporate loan portfolio within specific products and industry sectors in alignment with economic activity, and facilitate medium to long term relationships with customers</a:t>
            </a:r>
          </a:p>
          <a:p>
            <a:pPr marL="187325" lvl="2" indent="-184150" eaLnBrk="1" fontAlgn="base" hangingPunct="1">
              <a:spcBef>
                <a:spcPct val="0"/>
              </a:spcBef>
              <a:spcAft>
                <a:spcPct val="0"/>
              </a:spcAft>
              <a:buClr>
                <a:srgbClr val="6B7176"/>
              </a:buClr>
              <a:buFont typeface="Wingdings"/>
              <a:buChar char="n"/>
            </a:pPr>
            <a:r>
              <a:rPr lang="en-US" sz="1000" dirty="0" smtClean="0">
                <a:solidFill>
                  <a:srgbClr val="000000">
                    <a:lumMod val="100000"/>
                  </a:srgbClr>
                </a:solidFill>
                <a:latin typeface="+mn-lt"/>
                <a:ea typeface="MS PGothic"/>
                <a:cs typeface="Arial"/>
              </a:rPr>
              <a:t>Continue </a:t>
            </a:r>
            <a:r>
              <a:rPr lang="en-US" sz="1000" dirty="0">
                <a:solidFill>
                  <a:srgbClr val="000000">
                    <a:lumMod val="100000"/>
                  </a:srgbClr>
                </a:solidFill>
                <a:latin typeface="+mn-lt"/>
                <a:ea typeface="MS PGothic"/>
                <a:cs typeface="Arial"/>
              </a:rPr>
              <a:t>to develop workforce through:</a:t>
            </a:r>
          </a:p>
          <a:p>
            <a:pPr marL="400050" lvl="3" indent="-184150" eaLnBrk="1" fontAlgn="base" hangingPunct="1">
              <a:spcBef>
                <a:spcPct val="0"/>
              </a:spcBef>
              <a:spcAft>
                <a:spcPct val="0"/>
              </a:spcAft>
              <a:buClr>
                <a:srgbClr val="6B7176"/>
              </a:buClr>
              <a:buFont typeface="Courier New" panose="02070309020205020404" pitchFamily="49" charset="0"/>
              <a:buChar char="o"/>
            </a:pPr>
            <a:r>
              <a:rPr lang="en-US" sz="1000" dirty="0" smtClean="0">
                <a:solidFill>
                  <a:srgbClr val="000000">
                    <a:lumMod val="100000"/>
                  </a:srgbClr>
                </a:solidFill>
                <a:latin typeface="+mn-lt"/>
                <a:ea typeface="MS PGothic"/>
                <a:cs typeface="Arial"/>
              </a:rPr>
              <a:t>Preparing</a:t>
            </a:r>
            <a:r>
              <a:rPr lang="en-US" sz="1000" dirty="0">
                <a:solidFill>
                  <a:srgbClr val="000000">
                    <a:lumMod val="100000"/>
                  </a:srgbClr>
                </a:solidFill>
                <a:latin typeface="+mn-lt"/>
                <a:ea typeface="MS PGothic"/>
                <a:cs typeface="Arial"/>
              </a:rPr>
              <a:t>, training, nurturing and developing the capacity and skills of in-country and regional corporate </a:t>
            </a:r>
            <a:r>
              <a:rPr lang="en-US" sz="1000" dirty="0" smtClean="0">
                <a:solidFill>
                  <a:srgbClr val="000000">
                    <a:lumMod val="100000"/>
                  </a:srgbClr>
                </a:solidFill>
                <a:latin typeface="+mn-lt"/>
                <a:ea typeface="MS PGothic"/>
                <a:cs typeface="Arial"/>
              </a:rPr>
              <a:t>leadership</a:t>
            </a:r>
          </a:p>
          <a:p>
            <a:pPr marL="400050" lvl="3" indent="-184150" eaLnBrk="1" fontAlgn="base" hangingPunct="1">
              <a:spcBef>
                <a:spcPct val="0"/>
              </a:spcBef>
              <a:spcAft>
                <a:spcPct val="0"/>
              </a:spcAft>
              <a:buClr>
                <a:srgbClr val="6B7176"/>
              </a:buClr>
              <a:buFont typeface="Courier New" panose="02070309020205020404" pitchFamily="49" charset="0"/>
              <a:buChar char="o"/>
            </a:pPr>
            <a:r>
              <a:rPr lang="en-US" sz="1000" dirty="0" smtClean="0">
                <a:solidFill>
                  <a:srgbClr val="000000">
                    <a:lumMod val="100000"/>
                  </a:srgbClr>
                </a:solidFill>
                <a:latin typeface="+mn-lt"/>
                <a:ea typeface="MS PGothic"/>
                <a:cs typeface="Arial"/>
              </a:rPr>
              <a:t>Enhancing </a:t>
            </a:r>
            <a:r>
              <a:rPr lang="en-US" sz="1000" dirty="0">
                <a:solidFill>
                  <a:srgbClr val="000000">
                    <a:lumMod val="100000"/>
                  </a:srgbClr>
                </a:solidFill>
                <a:latin typeface="+mn-lt"/>
                <a:ea typeface="MS PGothic"/>
                <a:cs typeface="Arial"/>
              </a:rPr>
              <a:t>depth to match business line and regional growth plans</a:t>
            </a:r>
          </a:p>
          <a:p>
            <a:pPr marL="187325" lvl="2" indent="-184150" eaLnBrk="1" fontAlgn="base" hangingPunct="1">
              <a:spcBef>
                <a:spcPct val="0"/>
              </a:spcBef>
              <a:spcAft>
                <a:spcPct val="0"/>
              </a:spcAft>
              <a:buClr>
                <a:srgbClr val="6B7176"/>
              </a:buClr>
              <a:buFont typeface="Wingdings"/>
              <a:buChar char="n"/>
            </a:pPr>
            <a:r>
              <a:rPr lang="en-US" sz="1000" dirty="0" smtClean="0">
                <a:solidFill>
                  <a:srgbClr val="000000">
                    <a:lumMod val="100000"/>
                  </a:srgbClr>
                </a:solidFill>
                <a:latin typeface="+mn-lt"/>
                <a:ea typeface="MS PGothic"/>
                <a:cs typeface="Arial"/>
              </a:rPr>
              <a:t>Increase </a:t>
            </a:r>
            <a:r>
              <a:rPr lang="en-US" sz="1000" dirty="0">
                <a:solidFill>
                  <a:srgbClr val="000000">
                    <a:lumMod val="100000"/>
                  </a:srgbClr>
                </a:solidFill>
                <a:latin typeface="+mn-lt"/>
                <a:ea typeface="MS PGothic"/>
                <a:cs typeface="Arial"/>
              </a:rPr>
              <a:t>customer satisfaction through continually upgrading sales and customer service skills of employees to adapt to a competitive environment</a:t>
            </a:r>
          </a:p>
          <a:p>
            <a:pPr marL="187325" lvl="2" indent="-184150" eaLnBrk="1" fontAlgn="base" hangingPunct="1">
              <a:spcBef>
                <a:spcPct val="0"/>
              </a:spcBef>
              <a:spcAft>
                <a:spcPct val="0"/>
              </a:spcAft>
              <a:buClr>
                <a:srgbClr val="6B7176"/>
              </a:buClr>
              <a:buFont typeface="Wingdings"/>
              <a:buChar char="n"/>
            </a:pPr>
            <a:r>
              <a:rPr lang="en-US" sz="1000" dirty="0" smtClean="0">
                <a:solidFill>
                  <a:srgbClr val="000000">
                    <a:lumMod val="100000"/>
                  </a:srgbClr>
                </a:solidFill>
                <a:latin typeface="+mn-lt"/>
                <a:ea typeface="MS PGothic"/>
                <a:cs typeface="Arial"/>
              </a:rPr>
              <a:t>Promote </a:t>
            </a:r>
            <a:r>
              <a:rPr lang="en-US" sz="1000" dirty="0">
                <a:solidFill>
                  <a:srgbClr val="000000">
                    <a:lumMod val="100000"/>
                  </a:srgbClr>
                </a:solidFill>
                <a:latin typeface="+mn-lt"/>
                <a:ea typeface="MS PGothic"/>
                <a:cs typeface="Arial"/>
              </a:rPr>
              <a:t>customer take up of BSP’s extensive branch and e-channel network</a:t>
            </a:r>
            <a:endParaRPr lang="en-US" altLang="en-US" sz="1000" dirty="0">
              <a:solidFill>
                <a:srgbClr val="000000">
                  <a:lumMod val="100000"/>
                </a:srgbClr>
              </a:solidFill>
              <a:latin typeface="+mn-lt"/>
              <a:ea typeface="MS PGothic"/>
              <a:cs typeface="Arial"/>
            </a:endParaRPr>
          </a:p>
        </p:txBody>
      </p:sp>
      <p:sp>
        <p:nvSpPr>
          <p:cNvPr id="17" name="Rectangle 16" descr="AQAAAAAQAItXV2QWqdZApys62RKArhJx6Jlss5Vhthyq1cSbvBf818fvmgWQUhTsyiAhGslV/coanMJ232RpjjrhnZ62xOV/SJL3UJCcoUuQXZClR+1p"/>
          <p:cNvSpPr>
            <a:spLocks noChangeArrowheads="1"/>
          </p:cNvSpPr>
          <p:nvPr/>
        </p:nvSpPr>
        <p:spPr bwMode="gray">
          <a:xfrm>
            <a:off x="2773363" y="3068960"/>
            <a:ext cx="5915025" cy="1008112"/>
          </a:xfrm>
          <a:prstGeom prst="rect">
            <a:avLst/>
          </a:prstGeom>
          <a:ln>
            <a:headEnd/>
            <a:tailEnd/>
          </a:ln>
          <a:extLst/>
        </p:spPr>
        <p:style>
          <a:lnRef idx="2">
            <a:schemeClr val="accent3"/>
          </a:lnRef>
          <a:fillRef idx="1">
            <a:schemeClr val="lt1"/>
          </a:fillRef>
          <a:effectRef idx="0">
            <a:schemeClr val="accent3"/>
          </a:effectRef>
          <a:fontRef idx="minor">
            <a:schemeClr val="dk1"/>
          </a:fontRef>
        </p:style>
        <p:txBody>
          <a:bodyPr lIns="468000" tIns="64800" rIns="46800" bIns="64800" anchor="ctr">
            <a:normAutofit lnSpcReduction="10000"/>
          </a:bodyPr>
          <a:lstStyle>
            <a:lvl1pPr marL="342900" indent="-342900" algn="l" defTabSz="728663" eaLnBrk="0" hangingPunct="0">
              <a:spcBef>
                <a:spcPct val="95000"/>
              </a:spcBef>
              <a:buClr>
                <a:schemeClr val="tx1"/>
              </a:buClr>
              <a:buSzPct val="120000"/>
              <a:buFont typeface="Wingdings" pitchFamily="2" charset="2"/>
              <a:defRPr sz="1400" b="1">
                <a:solidFill>
                  <a:schemeClr val="tx1"/>
                </a:solidFill>
                <a:latin typeface="Credit Suisse Type Roman" pitchFamily="34" charset="0"/>
              </a:defRPr>
            </a:lvl1pPr>
            <a:lvl2pPr marL="742950" indent="-285750" algn="l" defTabSz="728663" eaLnBrk="0" hangingPunct="0">
              <a:spcBef>
                <a:spcPct val="36000"/>
              </a:spcBef>
              <a:buClr>
                <a:schemeClr val="tx1"/>
              </a:buClr>
              <a:buSzPct val="120000"/>
              <a:defRPr sz="1400">
                <a:solidFill>
                  <a:schemeClr val="tx1"/>
                </a:solidFill>
                <a:latin typeface="Credit Suisse Type Roman" pitchFamily="34" charset="0"/>
              </a:defRPr>
            </a:lvl2pPr>
            <a:lvl3pPr marL="141288" indent="-138113" algn="l" defTabSz="728663" eaLnBrk="0" hangingPunct="0">
              <a:buClr>
                <a:schemeClr val="tx2"/>
              </a:buClr>
              <a:buSzPct val="80000"/>
              <a:buFont typeface="Wingdings" pitchFamily="2" charset="2"/>
              <a:buChar char="n"/>
              <a:defRPr sz="1400">
                <a:solidFill>
                  <a:schemeClr val="tx1"/>
                </a:solidFill>
                <a:latin typeface="Credit Suisse Type Roman" pitchFamily="34" charset="0"/>
              </a:defRPr>
            </a:lvl3pPr>
            <a:lvl4pPr marL="354013" indent="-165100" algn="l" defTabSz="728663" eaLnBrk="0" hangingPunct="0">
              <a:buClr>
                <a:schemeClr val="tx1"/>
              </a:buClr>
              <a:buSzPct val="100000"/>
              <a:buFont typeface="Credit Suisse Type Roman" pitchFamily="34" charset="0"/>
              <a:buChar char="−"/>
              <a:defRPr sz="1400">
                <a:solidFill>
                  <a:schemeClr val="tx1"/>
                </a:solidFill>
                <a:latin typeface="Credit Suisse Type Roman" pitchFamily="34" charset="0"/>
              </a:defRPr>
            </a:lvl4pPr>
            <a:lvl5pPr marL="2057400" indent="-228600" algn="l" defTabSz="728663" eaLnBrk="0" hangingPunct="0">
              <a:buClr>
                <a:schemeClr val="tx1"/>
              </a:buClr>
              <a:buSzPct val="100000"/>
              <a:buFont typeface="Credit Suisse Type Roman" pitchFamily="34" charset="0"/>
              <a:buChar char="−"/>
              <a:defRPr sz="1400">
                <a:solidFill>
                  <a:schemeClr val="tx1"/>
                </a:solidFill>
                <a:latin typeface="Credit Suisse Type Roman" pitchFamily="34" charset="0"/>
              </a:defRPr>
            </a:lvl5pPr>
            <a:lvl6pPr marL="25146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6pPr>
            <a:lvl7pPr marL="29718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7pPr>
            <a:lvl8pPr marL="34290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8pPr>
            <a:lvl9pPr marL="38862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9pPr>
          </a:lstStyle>
          <a:p>
            <a:pPr lvl="2" eaLnBrk="1" fontAlgn="base" hangingPunct="1">
              <a:spcBef>
                <a:spcPct val="0"/>
              </a:spcBef>
              <a:spcAft>
                <a:spcPct val="0"/>
              </a:spcAft>
              <a:buClr>
                <a:srgbClr val="6B7176"/>
              </a:buClr>
            </a:pPr>
            <a:r>
              <a:rPr lang="en-US" altLang="en-US" sz="1000" dirty="0" smtClean="0">
                <a:solidFill>
                  <a:srgbClr val="000000">
                    <a:lumMod val="100000"/>
                  </a:srgbClr>
                </a:solidFill>
                <a:latin typeface="+mn-lt"/>
                <a:ea typeface="MS PGothic"/>
                <a:cs typeface="Arial"/>
              </a:rPr>
              <a:t>Develop </a:t>
            </a:r>
            <a:r>
              <a:rPr lang="en-US" altLang="en-US" sz="1000" dirty="0">
                <a:solidFill>
                  <a:srgbClr val="000000">
                    <a:lumMod val="100000"/>
                  </a:srgbClr>
                </a:solidFill>
                <a:latin typeface="+mn-lt"/>
                <a:ea typeface="MS PGothic"/>
                <a:cs typeface="Arial"/>
              </a:rPr>
              <a:t>capabilities in new product </a:t>
            </a:r>
            <a:r>
              <a:rPr lang="en-US" altLang="en-US" sz="1000" dirty="0" smtClean="0">
                <a:solidFill>
                  <a:srgbClr val="000000">
                    <a:lumMod val="100000"/>
                  </a:srgbClr>
                </a:solidFill>
                <a:latin typeface="+mn-lt"/>
                <a:ea typeface="MS PGothic"/>
                <a:cs typeface="Arial"/>
              </a:rPr>
              <a:t>segments, including:</a:t>
            </a:r>
            <a:endParaRPr lang="en-US" altLang="en-US" sz="1000" dirty="0">
              <a:solidFill>
                <a:srgbClr val="000000">
                  <a:lumMod val="100000"/>
                </a:srgbClr>
              </a:solidFill>
              <a:latin typeface="+mn-lt"/>
              <a:ea typeface="MS PGothic"/>
              <a:cs typeface="Arial"/>
            </a:endParaRPr>
          </a:p>
          <a:p>
            <a:pPr marL="400050" lvl="3" indent="-184150" eaLnBrk="1" fontAlgn="base" hangingPunct="1">
              <a:spcBef>
                <a:spcPct val="0"/>
              </a:spcBef>
              <a:spcAft>
                <a:spcPct val="0"/>
              </a:spcAft>
              <a:buClr>
                <a:srgbClr val="6B7176"/>
              </a:buClr>
              <a:buFont typeface="Courier New" panose="02070309020205020404" pitchFamily="49" charset="0"/>
              <a:buChar char="o"/>
            </a:pPr>
            <a:r>
              <a:rPr lang="en-US" altLang="en-US" sz="1000" dirty="0">
                <a:solidFill>
                  <a:srgbClr val="000000">
                    <a:lumMod val="100000"/>
                  </a:srgbClr>
                </a:solidFill>
                <a:latin typeface="+mn-lt"/>
                <a:ea typeface="MS PGothic"/>
                <a:cs typeface="Arial"/>
              </a:rPr>
              <a:t>Pursue opportunities for asset finance in all markets where BSP operates</a:t>
            </a:r>
          </a:p>
          <a:p>
            <a:pPr marL="400050" lvl="3" indent="-184150" eaLnBrk="1" fontAlgn="base" hangingPunct="1">
              <a:spcBef>
                <a:spcPct val="0"/>
              </a:spcBef>
              <a:spcAft>
                <a:spcPct val="0"/>
              </a:spcAft>
              <a:buClr>
                <a:srgbClr val="6B7176"/>
              </a:buClr>
              <a:buFont typeface="Courier New" panose="02070309020205020404" pitchFamily="49" charset="0"/>
              <a:buChar char="o"/>
            </a:pPr>
            <a:r>
              <a:rPr lang="en-US" altLang="en-US" sz="1000" dirty="0" smtClean="0">
                <a:solidFill>
                  <a:srgbClr val="000000">
                    <a:lumMod val="100000"/>
                  </a:srgbClr>
                </a:solidFill>
                <a:latin typeface="+mn-lt"/>
                <a:ea typeface="MS PGothic"/>
                <a:cs typeface="Arial"/>
              </a:rPr>
              <a:t>Refreshing capabilities of existing e-products and introducing products which address the evolving needs of customers</a:t>
            </a:r>
          </a:p>
          <a:p>
            <a:pPr lvl="2" eaLnBrk="1" fontAlgn="base" hangingPunct="1">
              <a:spcBef>
                <a:spcPct val="0"/>
              </a:spcBef>
              <a:spcAft>
                <a:spcPct val="0"/>
              </a:spcAft>
              <a:buClr>
                <a:srgbClr val="6B7176"/>
              </a:buClr>
              <a:buSzPct val="175000"/>
              <a:buFont typeface="Wingdings" panose="05000000000000000000" pitchFamily="2" charset="2"/>
              <a:buChar char="§"/>
            </a:pPr>
            <a:r>
              <a:rPr lang="en-US" altLang="en-US" sz="1000" dirty="0">
                <a:solidFill>
                  <a:srgbClr val="000000">
                    <a:lumMod val="100000"/>
                  </a:srgbClr>
                </a:solidFill>
                <a:latin typeface="+mn-lt"/>
                <a:ea typeface="MS PGothic"/>
                <a:cs typeface="Arial"/>
              </a:rPr>
              <a:t>Implement a new Core Banking solution to provide a common and up-to-date operating platform for the bank across the region, and </a:t>
            </a:r>
            <a:r>
              <a:rPr lang="en-US" altLang="en-US" sz="1000" dirty="0" err="1">
                <a:solidFill>
                  <a:srgbClr val="000000">
                    <a:lumMod val="100000"/>
                  </a:srgbClr>
                </a:solidFill>
                <a:latin typeface="+mn-lt"/>
                <a:ea typeface="MS PGothic"/>
                <a:cs typeface="Arial"/>
              </a:rPr>
              <a:t>realise</a:t>
            </a:r>
            <a:r>
              <a:rPr lang="en-US" altLang="en-US" sz="1000" dirty="0">
                <a:solidFill>
                  <a:srgbClr val="000000">
                    <a:lumMod val="100000"/>
                  </a:srgbClr>
                </a:solidFill>
                <a:latin typeface="+mn-lt"/>
                <a:ea typeface="MS PGothic"/>
                <a:cs typeface="Arial"/>
              </a:rPr>
              <a:t> efficiencies with a lower Total Cost of Ownership</a:t>
            </a:r>
          </a:p>
        </p:txBody>
      </p:sp>
      <p:sp>
        <p:nvSpPr>
          <p:cNvPr id="18" name="Rectangle 5" descr="AQAAAAAQAEqkjkhai7hPhU5T+Qg4xRjm//S58KWdB8J+7IfQ+uaWst+DTRFWSN2ZeML6h5TzohSNOuwHpOQmOPr0yVwz61wTYSiV8+hpUelWyNbL2Cvz"/>
          <p:cNvSpPr>
            <a:spLocks noChangeArrowheads="1"/>
          </p:cNvSpPr>
          <p:nvPr/>
        </p:nvSpPr>
        <p:spPr bwMode="gray">
          <a:xfrm>
            <a:off x="2773363" y="4149080"/>
            <a:ext cx="5915025" cy="648072"/>
          </a:xfrm>
          <a:prstGeom prst="rect">
            <a:avLst/>
          </a:prstGeom>
          <a:ln>
            <a:headEnd/>
            <a:tailEnd/>
          </a:ln>
          <a:extLst/>
        </p:spPr>
        <p:style>
          <a:lnRef idx="2">
            <a:schemeClr val="accent3"/>
          </a:lnRef>
          <a:fillRef idx="1">
            <a:schemeClr val="lt1"/>
          </a:fillRef>
          <a:effectRef idx="0">
            <a:schemeClr val="accent3"/>
          </a:effectRef>
          <a:fontRef idx="minor">
            <a:schemeClr val="dk1"/>
          </a:fontRef>
        </p:style>
        <p:txBody>
          <a:bodyPr lIns="468000" tIns="64800" rIns="46800" bIns="64800" anchor="ctr">
            <a:normAutofit/>
          </a:bodyPr>
          <a:lstStyle>
            <a:lvl1pPr marL="342900" indent="-342900" algn="l" defTabSz="728663" eaLnBrk="0" hangingPunct="0">
              <a:spcBef>
                <a:spcPct val="95000"/>
              </a:spcBef>
              <a:buClr>
                <a:schemeClr val="tx1"/>
              </a:buClr>
              <a:buSzPct val="120000"/>
              <a:buFont typeface="Wingdings" pitchFamily="2" charset="2"/>
              <a:defRPr sz="1400" b="1">
                <a:solidFill>
                  <a:schemeClr val="tx1"/>
                </a:solidFill>
                <a:latin typeface="Credit Suisse Type Roman" pitchFamily="34" charset="0"/>
              </a:defRPr>
            </a:lvl1pPr>
            <a:lvl2pPr marL="742950" indent="-285750" algn="l" defTabSz="728663" eaLnBrk="0" hangingPunct="0">
              <a:spcBef>
                <a:spcPct val="36000"/>
              </a:spcBef>
              <a:buClr>
                <a:schemeClr val="tx1"/>
              </a:buClr>
              <a:buSzPct val="120000"/>
              <a:defRPr sz="1400">
                <a:solidFill>
                  <a:schemeClr val="tx1"/>
                </a:solidFill>
                <a:latin typeface="Credit Suisse Type Roman" pitchFamily="34" charset="0"/>
              </a:defRPr>
            </a:lvl2pPr>
            <a:lvl3pPr marL="141288" indent="-138113" algn="l" defTabSz="728663" eaLnBrk="0" hangingPunct="0">
              <a:buClr>
                <a:schemeClr val="tx2"/>
              </a:buClr>
              <a:buSzPct val="80000"/>
              <a:buFont typeface="Wingdings" pitchFamily="2" charset="2"/>
              <a:buChar char="n"/>
              <a:defRPr sz="1400">
                <a:solidFill>
                  <a:schemeClr val="tx1"/>
                </a:solidFill>
                <a:latin typeface="Credit Suisse Type Roman" pitchFamily="34" charset="0"/>
              </a:defRPr>
            </a:lvl3pPr>
            <a:lvl4pPr marL="354013" indent="-165100" algn="l" defTabSz="728663" eaLnBrk="0" hangingPunct="0">
              <a:buClr>
                <a:schemeClr val="tx1"/>
              </a:buClr>
              <a:buSzPct val="100000"/>
              <a:buFont typeface="Credit Suisse Type Roman" pitchFamily="34" charset="0"/>
              <a:buChar char="−"/>
              <a:defRPr sz="1400">
                <a:solidFill>
                  <a:schemeClr val="tx1"/>
                </a:solidFill>
                <a:latin typeface="Credit Suisse Type Roman" pitchFamily="34" charset="0"/>
              </a:defRPr>
            </a:lvl4pPr>
            <a:lvl5pPr marL="2057400" indent="-228600" algn="l" defTabSz="728663" eaLnBrk="0" hangingPunct="0">
              <a:buClr>
                <a:schemeClr val="tx1"/>
              </a:buClr>
              <a:buSzPct val="100000"/>
              <a:buFont typeface="Credit Suisse Type Roman" pitchFamily="34" charset="0"/>
              <a:buChar char="−"/>
              <a:defRPr sz="1400">
                <a:solidFill>
                  <a:schemeClr val="tx1"/>
                </a:solidFill>
                <a:latin typeface="Credit Suisse Type Roman" pitchFamily="34" charset="0"/>
              </a:defRPr>
            </a:lvl5pPr>
            <a:lvl6pPr marL="25146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6pPr>
            <a:lvl7pPr marL="29718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7pPr>
            <a:lvl8pPr marL="34290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8pPr>
            <a:lvl9pPr marL="38862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9pPr>
          </a:lstStyle>
          <a:p>
            <a:pPr marL="187325" lvl="2" indent="-184150" eaLnBrk="1" fontAlgn="base" hangingPunct="1">
              <a:spcBef>
                <a:spcPct val="0"/>
              </a:spcBef>
              <a:spcAft>
                <a:spcPct val="0"/>
              </a:spcAft>
              <a:buClr>
                <a:srgbClr val="6B7176"/>
              </a:buClr>
              <a:buFont typeface="Wingdings"/>
              <a:buChar char="n"/>
            </a:pPr>
            <a:r>
              <a:rPr lang="en-US" altLang="en-US" sz="1000" dirty="0" smtClean="0">
                <a:solidFill>
                  <a:srgbClr val="000000">
                    <a:lumMod val="100000"/>
                  </a:srgbClr>
                </a:solidFill>
                <a:latin typeface="+mn-lt"/>
                <a:ea typeface="MS PGothic"/>
                <a:cs typeface="Arial"/>
              </a:rPr>
              <a:t>Develop a model in all countries BSP operates for an increased profile of BSP Life</a:t>
            </a:r>
          </a:p>
          <a:p>
            <a:pPr marL="187325" lvl="2" indent="-184150" eaLnBrk="1" fontAlgn="base" hangingPunct="1">
              <a:spcBef>
                <a:spcPct val="0"/>
              </a:spcBef>
              <a:spcAft>
                <a:spcPct val="0"/>
              </a:spcAft>
              <a:buClr>
                <a:srgbClr val="6B7176"/>
              </a:buClr>
              <a:buFont typeface="Wingdings"/>
              <a:buChar char="n"/>
            </a:pPr>
            <a:r>
              <a:rPr lang="en-US" altLang="en-US" sz="1000" dirty="0" smtClean="0">
                <a:solidFill>
                  <a:srgbClr val="000000">
                    <a:lumMod val="100000"/>
                  </a:srgbClr>
                </a:solidFill>
                <a:latin typeface="+mn-lt"/>
                <a:ea typeface="MS PGothic"/>
                <a:cs typeface="Arial"/>
              </a:rPr>
              <a:t>Evaluate longer term potential for general insurance offering</a:t>
            </a:r>
          </a:p>
        </p:txBody>
      </p:sp>
      <p:sp>
        <p:nvSpPr>
          <p:cNvPr id="20" name="Rectangle 19" descr="AQAAAAAQAKVyWxMYCupIrchxQ3OqrYxmjTsh2Qb7NbCyAiEl0l1PBT4aQooh8pcSUS25FNfg7chmcEFZTTK1I9EqOQjmFgtfpxkObPEP/jTSqHSBm+EK"/>
          <p:cNvSpPr>
            <a:spLocks noChangeArrowheads="1"/>
          </p:cNvSpPr>
          <p:nvPr/>
        </p:nvSpPr>
        <p:spPr bwMode="gray">
          <a:xfrm>
            <a:off x="2773363" y="4869159"/>
            <a:ext cx="5915025" cy="1223530"/>
          </a:xfrm>
          <a:prstGeom prst="rect">
            <a:avLst/>
          </a:prstGeom>
          <a:ln>
            <a:headEnd/>
            <a:tailEnd/>
          </a:ln>
          <a:extLst/>
        </p:spPr>
        <p:style>
          <a:lnRef idx="2">
            <a:schemeClr val="accent3"/>
          </a:lnRef>
          <a:fillRef idx="1">
            <a:schemeClr val="lt1"/>
          </a:fillRef>
          <a:effectRef idx="0">
            <a:schemeClr val="accent3"/>
          </a:effectRef>
          <a:fontRef idx="minor">
            <a:schemeClr val="dk1"/>
          </a:fontRef>
        </p:style>
        <p:txBody>
          <a:bodyPr lIns="468000" tIns="64800" rIns="46800" bIns="64800" anchor="ctr"/>
          <a:lstStyle>
            <a:lvl1pPr marL="342900" indent="-342900" algn="l" defTabSz="728663" eaLnBrk="0" hangingPunct="0">
              <a:spcBef>
                <a:spcPct val="95000"/>
              </a:spcBef>
              <a:buClr>
                <a:schemeClr val="tx1"/>
              </a:buClr>
              <a:buSzPct val="120000"/>
              <a:buFont typeface="Wingdings" pitchFamily="2" charset="2"/>
              <a:defRPr sz="1400" b="1">
                <a:solidFill>
                  <a:schemeClr val="tx1"/>
                </a:solidFill>
                <a:latin typeface="Credit Suisse Type Roman" pitchFamily="34" charset="0"/>
              </a:defRPr>
            </a:lvl1pPr>
            <a:lvl2pPr marL="742950" indent="-285750" algn="l" defTabSz="728663" eaLnBrk="0" hangingPunct="0">
              <a:spcBef>
                <a:spcPct val="36000"/>
              </a:spcBef>
              <a:buClr>
                <a:schemeClr val="tx1"/>
              </a:buClr>
              <a:buSzPct val="120000"/>
              <a:defRPr sz="1400">
                <a:solidFill>
                  <a:schemeClr val="tx1"/>
                </a:solidFill>
                <a:latin typeface="Credit Suisse Type Roman" pitchFamily="34" charset="0"/>
              </a:defRPr>
            </a:lvl2pPr>
            <a:lvl3pPr marL="141288" indent="-138113" algn="l" defTabSz="728663" eaLnBrk="0" hangingPunct="0">
              <a:buClr>
                <a:schemeClr val="tx2"/>
              </a:buClr>
              <a:buSzPct val="80000"/>
              <a:buFont typeface="Wingdings" pitchFamily="2" charset="2"/>
              <a:buChar char="n"/>
              <a:defRPr sz="1400">
                <a:solidFill>
                  <a:schemeClr val="tx1"/>
                </a:solidFill>
                <a:latin typeface="Credit Suisse Type Roman" pitchFamily="34" charset="0"/>
              </a:defRPr>
            </a:lvl3pPr>
            <a:lvl4pPr marL="354013" indent="-165100" algn="l" defTabSz="728663" eaLnBrk="0" hangingPunct="0">
              <a:buClr>
                <a:schemeClr val="tx1"/>
              </a:buClr>
              <a:buSzPct val="100000"/>
              <a:buFont typeface="Credit Suisse Type Roman" pitchFamily="34" charset="0"/>
              <a:buChar char="−"/>
              <a:defRPr sz="1400">
                <a:solidFill>
                  <a:schemeClr val="tx1"/>
                </a:solidFill>
                <a:latin typeface="Credit Suisse Type Roman" pitchFamily="34" charset="0"/>
              </a:defRPr>
            </a:lvl4pPr>
            <a:lvl5pPr marL="2057400" indent="-228600" algn="l" defTabSz="728663" eaLnBrk="0" hangingPunct="0">
              <a:buClr>
                <a:schemeClr val="tx1"/>
              </a:buClr>
              <a:buSzPct val="100000"/>
              <a:buFont typeface="Credit Suisse Type Roman" pitchFamily="34" charset="0"/>
              <a:buChar char="−"/>
              <a:defRPr sz="1400">
                <a:solidFill>
                  <a:schemeClr val="tx1"/>
                </a:solidFill>
                <a:latin typeface="Credit Suisse Type Roman" pitchFamily="34" charset="0"/>
              </a:defRPr>
            </a:lvl5pPr>
            <a:lvl6pPr marL="25146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6pPr>
            <a:lvl7pPr marL="29718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7pPr>
            <a:lvl8pPr marL="34290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8pPr>
            <a:lvl9pPr marL="3886200" indent="-228600" defTabSz="728663"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9pPr>
          </a:lstStyle>
          <a:p>
            <a:pPr marL="187325" lvl="2" indent="-184150" eaLnBrk="1" fontAlgn="base" hangingPunct="1">
              <a:lnSpc>
                <a:spcPts val="1500"/>
              </a:lnSpc>
              <a:spcAft>
                <a:spcPct val="0"/>
              </a:spcAft>
              <a:buClr>
                <a:srgbClr val="6B7176"/>
              </a:buClr>
              <a:buFont typeface="Wingdings"/>
              <a:buChar char="n"/>
            </a:pPr>
            <a:endParaRPr lang="en-GB" sz="1000" dirty="0" smtClean="0">
              <a:solidFill>
                <a:srgbClr val="000000">
                  <a:lumMod val="100000"/>
                </a:srgbClr>
              </a:solidFill>
              <a:latin typeface="+mn-lt"/>
              <a:ea typeface="MS PGothic"/>
              <a:cs typeface="Arial"/>
            </a:endParaRPr>
          </a:p>
          <a:p>
            <a:pPr marL="187325" lvl="2" indent="-184150" eaLnBrk="1" fontAlgn="base" hangingPunct="1">
              <a:lnSpc>
                <a:spcPts val="1500"/>
              </a:lnSpc>
              <a:spcAft>
                <a:spcPct val="0"/>
              </a:spcAft>
              <a:buClr>
                <a:srgbClr val="6B7176"/>
              </a:buClr>
              <a:buFont typeface="Wingdings"/>
              <a:buChar char="n"/>
            </a:pPr>
            <a:r>
              <a:rPr lang="en-GB" sz="1000" dirty="0" smtClean="0">
                <a:solidFill>
                  <a:srgbClr val="000000">
                    <a:lumMod val="100000"/>
                  </a:srgbClr>
                </a:solidFill>
                <a:latin typeface="+mn-lt"/>
                <a:ea typeface="MS PGothic"/>
                <a:cs typeface="Arial"/>
              </a:rPr>
              <a:t>Further consolidate </a:t>
            </a:r>
            <a:r>
              <a:rPr lang="en-GB" sz="1000" dirty="0">
                <a:solidFill>
                  <a:srgbClr val="000000">
                    <a:lumMod val="100000"/>
                  </a:srgbClr>
                </a:solidFill>
                <a:latin typeface="+mn-lt"/>
                <a:ea typeface="MS PGothic"/>
                <a:cs typeface="Arial"/>
              </a:rPr>
              <a:t>leading market position in </a:t>
            </a:r>
            <a:r>
              <a:rPr lang="en-GB" sz="1000" dirty="0" smtClean="0">
                <a:solidFill>
                  <a:srgbClr val="000000">
                    <a:lumMod val="100000"/>
                  </a:srgbClr>
                </a:solidFill>
                <a:latin typeface="+mn-lt"/>
                <a:ea typeface="MS PGothic"/>
                <a:cs typeface="Arial"/>
              </a:rPr>
              <a:t> existing and new Pacific markets</a:t>
            </a:r>
          </a:p>
          <a:p>
            <a:pPr marL="187325" lvl="2" indent="-184150" eaLnBrk="1" fontAlgn="base" hangingPunct="1">
              <a:lnSpc>
                <a:spcPts val="1500"/>
              </a:lnSpc>
              <a:spcAft>
                <a:spcPct val="0"/>
              </a:spcAft>
              <a:buClr>
                <a:srgbClr val="6B7176"/>
              </a:buClr>
              <a:buFont typeface="Wingdings"/>
              <a:buChar char="n"/>
            </a:pPr>
            <a:r>
              <a:rPr lang="en-US" altLang="en-US" sz="1000" dirty="0" smtClean="0">
                <a:solidFill>
                  <a:srgbClr val="000000">
                    <a:lumMod val="100000"/>
                  </a:srgbClr>
                </a:solidFill>
                <a:latin typeface="+mn-lt"/>
                <a:ea typeface="MS PGothic"/>
                <a:cs typeface="Arial"/>
              </a:rPr>
              <a:t>Establish footprint in South East Asia via an asset finance joint venture</a:t>
            </a:r>
            <a:r>
              <a:rPr lang="en-US" altLang="en-US" sz="1000" dirty="0">
                <a:solidFill>
                  <a:srgbClr val="000000">
                    <a:lumMod val="100000"/>
                  </a:srgbClr>
                </a:solidFill>
                <a:latin typeface="+mn-lt"/>
                <a:ea typeface="MS PGothic"/>
                <a:cs typeface="Arial"/>
              </a:rPr>
              <a:t> </a:t>
            </a:r>
            <a:r>
              <a:rPr lang="en-US" altLang="en-US" sz="1000" dirty="0" smtClean="0">
                <a:solidFill>
                  <a:srgbClr val="000000">
                    <a:lumMod val="100000"/>
                  </a:srgbClr>
                </a:solidFill>
                <a:latin typeface="+mn-lt"/>
                <a:ea typeface="MS PGothic"/>
                <a:cs typeface="Arial"/>
              </a:rPr>
              <a:t>(Initially in Cambodia )</a:t>
            </a:r>
          </a:p>
          <a:p>
            <a:pPr marL="400050" lvl="3" indent="-184150" eaLnBrk="1" fontAlgn="base" hangingPunct="1">
              <a:lnSpc>
                <a:spcPts val="1500"/>
              </a:lnSpc>
              <a:spcAft>
                <a:spcPct val="0"/>
              </a:spcAft>
              <a:buClr>
                <a:srgbClr val="6B7176"/>
              </a:buClr>
              <a:buFont typeface="Wingdings"/>
              <a:buChar char="n"/>
            </a:pPr>
            <a:endParaRPr lang="en-US" altLang="en-US" sz="1000" dirty="0">
              <a:solidFill>
                <a:srgbClr val="000000">
                  <a:lumMod val="100000"/>
                </a:srgbClr>
              </a:solidFill>
              <a:latin typeface="+mn-lt"/>
              <a:ea typeface="MS PGothic"/>
              <a:cs typeface="Arial"/>
            </a:endParaRPr>
          </a:p>
        </p:txBody>
      </p:sp>
      <p:sp>
        <p:nvSpPr>
          <p:cNvPr id="9" name="MASTER_ITEMObjectTitle2" descr="AQAAAAAQAGmkU4cajbZAocvhe4lScctMbFedNoa3i+CLAr/ky+6dSREJDvSf+gfu4OaQPPTN8IbGxhTOLYKXrplg2/AZEEoDq9qr4Ze/s4znaJIHcenq"/>
          <p:cNvSpPr>
            <a:spLocks noChangeArrowheads="1"/>
          </p:cNvSpPr>
          <p:nvPr>
            <p:custDataLst>
              <p:tags r:id="rId1"/>
            </p:custDataLst>
          </p:nvPr>
        </p:nvSpPr>
        <p:spPr bwMode="gray">
          <a:xfrm>
            <a:off x="826869" y="1073664"/>
            <a:ext cx="2304971" cy="1861744"/>
          </a:xfrm>
          <a:prstGeom prst="homePlate">
            <a:avLst>
              <a:gd name="adj" fmla="val 16782"/>
            </a:avLst>
          </a:prstGeom>
          <a:solidFill>
            <a:schemeClr val="bg1">
              <a:lumMod val="85000"/>
            </a:schemeClr>
          </a:solidFill>
          <a:ln>
            <a:headEnd/>
            <a:tailEnd/>
          </a:ln>
          <a:extLst/>
        </p:spPr>
        <p:style>
          <a:lnRef idx="2">
            <a:schemeClr val="accent3"/>
          </a:lnRef>
          <a:fillRef idx="1">
            <a:schemeClr val="lt1"/>
          </a:fillRef>
          <a:effectRef idx="0">
            <a:schemeClr val="accent3"/>
          </a:effectRef>
          <a:fontRef idx="minor">
            <a:schemeClr val="dk1"/>
          </a:fontRef>
        </p:style>
        <p:txBody>
          <a:bodyPr lIns="46688" tIns="46688" rIns="46688" bIns="46688" anchor="ctr"/>
          <a:lstStyle>
            <a:lvl1pPr algn="l" defTabSz="727075" eaLnBrk="0" hangingPunct="0">
              <a:spcBef>
                <a:spcPct val="95000"/>
              </a:spcBef>
              <a:buClr>
                <a:schemeClr val="tx1"/>
              </a:buClr>
              <a:buSzPct val="120000"/>
              <a:buFont typeface="Wingdings" pitchFamily="2" charset="2"/>
              <a:defRPr sz="1400" b="1">
                <a:solidFill>
                  <a:schemeClr val="tx1"/>
                </a:solidFill>
                <a:latin typeface="Credit Suisse Type Roman" pitchFamily="34" charset="0"/>
              </a:defRPr>
            </a:lvl1pPr>
            <a:lvl2pPr marL="742950" indent="-285750" algn="l" defTabSz="727075" eaLnBrk="0" hangingPunct="0">
              <a:spcBef>
                <a:spcPct val="36000"/>
              </a:spcBef>
              <a:buClr>
                <a:schemeClr val="tx1"/>
              </a:buClr>
              <a:buSzPct val="120000"/>
              <a:defRPr sz="1400">
                <a:solidFill>
                  <a:schemeClr val="tx1"/>
                </a:solidFill>
                <a:latin typeface="Credit Suisse Type Roman" pitchFamily="34" charset="0"/>
              </a:defRPr>
            </a:lvl2pPr>
            <a:lvl3pPr marL="1143000" indent="-228600" algn="l" defTabSz="727075" eaLnBrk="0" hangingPunct="0">
              <a:buClr>
                <a:schemeClr val="tx2"/>
              </a:buClr>
              <a:buSzPct val="80000"/>
              <a:buFont typeface="Wingdings" pitchFamily="2" charset="2"/>
              <a:buChar char="n"/>
              <a:defRPr sz="1400">
                <a:solidFill>
                  <a:schemeClr val="tx1"/>
                </a:solidFill>
                <a:latin typeface="Credit Suisse Type Roman" pitchFamily="34" charset="0"/>
              </a:defRPr>
            </a:lvl3pPr>
            <a:lvl4pPr marL="1600200" indent="-228600" algn="l" defTabSz="727075" eaLnBrk="0" hangingPunct="0">
              <a:buClr>
                <a:schemeClr val="tx1"/>
              </a:buClr>
              <a:buSzPct val="100000"/>
              <a:buFont typeface="Credit Suisse Type Roman" pitchFamily="34" charset="0"/>
              <a:buChar char="−"/>
              <a:defRPr sz="1400">
                <a:solidFill>
                  <a:schemeClr val="tx1"/>
                </a:solidFill>
                <a:latin typeface="Credit Suisse Type Roman" pitchFamily="34" charset="0"/>
              </a:defRPr>
            </a:lvl4pPr>
            <a:lvl5pPr marL="2057400" indent="-228600" algn="l" defTabSz="727075" eaLnBrk="0" hangingPunct="0">
              <a:buClr>
                <a:schemeClr val="tx1"/>
              </a:buClr>
              <a:buSzPct val="100000"/>
              <a:buFont typeface="Credit Suisse Type Roman" pitchFamily="34" charset="0"/>
              <a:buChar char="−"/>
              <a:defRPr sz="1400">
                <a:solidFill>
                  <a:schemeClr val="tx1"/>
                </a:solidFill>
                <a:latin typeface="Credit Suisse Type Roman" pitchFamily="34" charset="0"/>
              </a:defRPr>
            </a:lvl5pPr>
            <a:lvl6pPr marL="2514600" indent="-228600" defTabSz="727075"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6pPr>
            <a:lvl7pPr marL="2971800" indent="-228600" defTabSz="727075"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7pPr>
            <a:lvl8pPr marL="3429000" indent="-228600" defTabSz="727075"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8pPr>
            <a:lvl9pPr marL="3886200" indent="-228600" defTabSz="727075"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9pPr>
          </a:lstStyle>
          <a:p>
            <a:pPr eaLnBrk="1" fontAlgn="base" hangingPunct="1">
              <a:lnSpc>
                <a:spcPct val="95000"/>
              </a:lnSpc>
              <a:spcBef>
                <a:spcPct val="0"/>
              </a:spcBef>
              <a:spcAft>
                <a:spcPct val="0"/>
              </a:spcAft>
              <a:buClrTx/>
              <a:buSzTx/>
              <a:buFontTx/>
              <a:buNone/>
            </a:pPr>
            <a:r>
              <a:rPr lang="en-US" altLang="en-US" sz="1200" dirty="0" smtClean="0">
                <a:latin typeface="+mn-lt"/>
                <a:ea typeface="MS PGothic"/>
                <a:cs typeface="Times New Roman" pitchFamily="18" charset="0"/>
              </a:rPr>
              <a:t>Cement domestic leadership position</a:t>
            </a:r>
            <a:endParaRPr lang="en-US" altLang="en-US" sz="1200" dirty="0">
              <a:latin typeface="+mn-lt"/>
              <a:ea typeface="MS PGothic"/>
              <a:cs typeface="Times New Roman" pitchFamily="18" charset="0"/>
            </a:endParaRPr>
          </a:p>
        </p:txBody>
      </p:sp>
      <p:sp>
        <p:nvSpPr>
          <p:cNvPr id="12" name="MASTER_ITEMObjectTitle2" descr="AQAAAAAQAK2PuJV6v1VDk1zzbd2NMJYDR17bRMvMajm+2xKEghdEu0jB1PMyt6Q2QA8UUXJ3I1qFOfVNWDU1xHhibAN6Kco/PtC0MTeMSgDUrEca+36e"/>
          <p:cNvSpPr>
            <a:spLocks noChangeArrowheads="1"/>
          </p:cNvSpPr>
          <p:nvPr>
            <p:custDataLst>
              <p:tags r:id="rId2"/>
            </p:custDataLst>
          </p:nvPr>
        </p:nvSpPr>
        <p:spPr bwMode="gray">
          <a:xfrm>
            <a:off x="831006" y="3068960"/>
            <a:ext cx="2302848" cy="1008112"/>
          </a:xfrm>
          <a:prstGeom prst="homePlate">
            <a:avLst>
              <a:gd name="adj" fmla="val 25349"/>
            </a:avLst>
          </a:prstGeom>
          <a:solidFill>
            <a:schemeClr val="bg1">
              <a:lumMod val="85000"/>
            </a:schemeClr>
          </a:solidFill>
          <a:ln>
            <a:headEnd/>
            <a:tailEnd/>
          </a:ln>
          <a:extLst/>
        </p:spPr>
        <p:style>
          <a:lnRef idx="2">
            <a:schemeClr val="accent3"/>
          </a:lnRef>
          <a:fillRef idx="1">
            <a:schemeClr val="lt1"/>
          </a:fillRef>
          <a:effectRef idx="0">
            <a:schemeClr val="accent3"/>
          </a:effectRef>
          <a:fontRef idx="minor">
            <a:schemeClr val="dk1"/>
          </a:fontRef>
        </p:style>
        <p:txBody>
          <a:bodyPr lIns="46688" tIns="46688" rIns="46688" bIns="46688" anchor="ctr"/>
          <a:lstStyle>
            <a:lvl1pPr algn="l" defTabSz="727075" eaLnBrk="0" hangingPunct="0">
              <a:spcBef>
                <a:spcPct val="95000"/>
              </a:spcBef>
              <a:buClr>
                <a:schemeClr val="tx1"/>
              </a:buClr>
              <a:buSzPct val="120000"/>
              <a:buFont typeface="Wingdings" pitchFamily="2" charset="2"/>
              <a:defRPr sz="1400" b="1">
                <a:solidFill>
                  <a:schemeClr val="tx1"/>
                </a:solidFill>
                <a:latin typeface="Credit Suisse Type Roman" pitchFamily="34" charset="0"/>
              </a:defRPr>
            </a:lvl1pPr>
            <a:lvl2pPr marL="742950" indent="-285750" algn="l" defTabSz="727075" eaLnBrk="0" hangingPunct="0">
              <a:spcBef>
                <a:spcPct val="36000"/>
              </a:spcBef>
              <a:buClr>
                <a:schemeClr val="tx1"/>
              </a:buClr>
              <a:buSzPct val="120000"/>
              <a:defRPr sz="1400">
                <a:solidFill>
                  <a:schemeClr val="tx1"/>
                </a:solidFill>
                <a:latin typeface="Credit Suisse Type Roman" pitchFamily="34" charset="0"/>
              </a:defRPr>
            </a:lvl2pPr>
            <a:lvl3pPr marL="1143000" indent="-228600" algn="l" defTabSz="727075" eaLnBrk="0" hangingPunct="0">
              <a:buClr>
                <a:schemeClr val="tx2"/>
              </a:buClr>
              <a:buSzPct val="80000"/>
              <a:buFont typeface="Wingdings" pitchFamily="2" charset="2"/>
              <a:buChar char="n"/>
              <a:defRPr sz="1400">
                <a:solidFill>
                  <a:schemeClr val="tx1"/>
                </a:solidFill>
                <a:latin typeface="Credit Suisse Type Roman" pitchFamily="34" charset="0"/>
              </a:defRPr>
            </a:lvl3pPr>
            <a:lvl4pPr marL="1600200" indent="-228600" algn="l" defTabSz="727075" eaLnBrk="0" hangingPunct="0">
              <a:buClr>
                <a:schemeClr val="tx1"/>
              </a:buClr>
              <a:buSzPct val="100000"/>
              <a:buFont typeface="Credit Suisse Type Roman" pitchFamily="34" charset="0"/>
              <a:buChar char="−"/>
              <a:defRPr sz="1400">
                <a:solidFill>
                  <a:schemeClr val="tx1"/>
                </a:solidFill>
                <a:latin typeface="Credit Suisse Type Roman" pitchFamily="34" charset="0"/>
              </a:defRPr>
            </a:lvl4pPr>
            <a:lvl5pPr marL="2057400" indent="-228600" algn="l" defTabSz="727075" eaLnBrk="0" hangingPunct="0">
              <a:buClr>
                <a:schemeClr val="tx1"/>
              </a:buClr>
              <a:buSzPct val="100000"/>
              <a:buFont typeface="Credit Suisse Type Roman" pitchFamily="34" charset="0"/>
              <a:buChar char="−"/>
              <a:defRPr sz="1400">
                <a:solidFill>
                  <a:schemeClr val="tx1"/>
                </a:solidFill>
                <a:latin typeface="Credit Suisse Type Roman" pitchFamily="34" charset="0"/>
              </a:defRPr>
            </a:lvl5pPr>
            <a:lvl6pPr marL="2514600" indent="-228600" defTabSz="727075"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6pPr>
            <a:lvl7pPr marL="2971800" indent="-228600" defTabSz="727075"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7pPr>
            <a:lvl8pPr marL="3429000" indent="-228600" defTabSz="727075"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8pPr>
            <a:lvl9pPr marL="3886200" indent="-228600" defTabSz="727075"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9pPr>
          </a:lstStyle>
          <a:p>
            <a:pPr eaLnBrk="1" fontAlgn="base" hangingPunct="1">
              <a:lnSpc>
                <a:spcPct val="95000"/>
              </a:lnSpc>
              <a:spcBef>
                <a:spcPct val="0"/>
              </a:spcBef>
              <a:spcAft>
                <a:spcPct val="0"/>
              </a:spcAft>
              <a:buClrTx/>
              <a:buSzTx/>
              <a:buFontTx/>
              <a:buNone/>
            </a:pPr>
            <a:r>
              <a:rPr lang="en-US" sz="1200" dirty="0" smtClean="0">
                <a:latin typeface="+mn-lt"/>
                <a:ea typeface="MS PGothic"/>
                <a:cs typeface="Times New Roman" pitchFamily="18" charset="0"/>
              </a:rPr>
              <a:t>Broaden product footprint</a:t>
            </a:r>
            <a:endParaRPr lang="en-US" altLang="en-US" sz="1200" dirty="0">
              <a:latin typeface="+mn-lt"/>
              <a:ea typeface="MS PGothic"/>
              <a:cs typeface="Times New Roman" pitchFamily="18" charset="0"/>
            </a:endParaRPr>
          </a:p>
        </p:txBody>
      </p:sp>
      <p:sp>
        <p:nvSpPr>
          <p:cNvPr id="13" name="MASTER_ITEMObjectTitle2" descr="AQAAAAAQALvqKZfhpMlLhFqlRGfPyEPastTcdku8ZgyyhpAdbjjtaZXZ0yuojKvJEJ9EWXBy5ehhrUQBXlTy05mkqR5QDL46kEw36FmtAo9CfrGgXE7G"/>
          <p:cNvSpPr>
            <a:spLocks noChangeArrowheads="1"/>
          </p:cNvSpPr>
          <p:nvPr>
            <p:custDataLst>
              <p:tags r:id="rId3"/>
            </p:custDataLst>
          </p:nvPr>
        </p:nvSpPr>
        <p:spPr bwMode="gray">
          <a:xfrm>
            <a:off x="828992" y="4149080"/>
            <a:ext cx="2268182" cy="648072"/>
          </a:xfrm>
          <a:prstGeom prst="homePlate">
            <a:avLst>
              <a:gd name="adj" fmla="val 25349"/>
            </a:avLst>
          </a:prstGeom>
          <a:solidFill>
            <a:schemeClr val="bg1">
              <a:lumMod val="85000"/>
            </a:schemeClr>
          </a:solidFill>
          <a:ln>
            <a:headEnd/>
            <a:tailEnd/>
          </a:ln>
          <a:extLst/>
        </p:spPr>
        <p:style>
          <a:lnRef idx="2">
            <a:schemeClr val="accent3"/>
          </a:lnRef>
          <a:fillRef idx="1">
            <a:schemeClr val="lt1"/>
          </a:fillRef>
          <a:effectRef idx="0">
            <a:schemeClr val="accent3"/>
          </a:effectRef>
          <a:fontRef idx="minor">
            <a:schemeClr val="dk1"/>
          </a:fontRef>
        </p:style>
        <p:txBody>
          <a:bodyPr lIns="46688" tIns="46688" rIns="46688" bIns="46688" anchor="ctr"/>
          <a:lstStyle>
            <a:lvl1pPr algn="l" defTabSz="727075" eaLnBrk="0" hangingPunct="0">
              <a:spcBef>
                <a:spcPct val="95000"/>
              </a:spcBef>
              <a:buClr>
                <a:schemeClr val="tx1"/>
              </a:buClr>
              <a:buSzPct val="120000"/>
              <a:buFont typeface="Wingdings" pitchFamily="2" charset="2"/>
              <a:defRPr sz="1400" b="1">
                <a:solidFill>
                  <a:schemeClr val="tx1"/>
                </a:solidFill>
                <a:latin typeface="Credit Suisse Type Roman" pitchFamily="34" charset="0"/>
              </a:defRPr>
            </a:lvl1pPr>
            <a:lvl2pPr marL="742950" indent="-285750" algn="l" defTabSz="727075" eaLnBrk="0" hangingPunct="0">
              <a:spcBef>
                <a:spcPct val="36000"/>
              </a:spcBef>
              <a:buClr>
                <a:schemeClr val="tx1"/>
              </a:buClr>
              <a:buSzPct val="120000"/>
              <a:defRPr sz="1400">
                <a:solidFill>
                  <a:schemeClr val="tx1"/>
                </a:solidFill>
                <a:latin typeface="Credit Suisse Type Roman" pitchFamily="34" charset="0"/>
              </a:defRPr>
            </a:lvl2pPr>
            <a:lvl3pPr marL="1143000" indent="-228600" algn="l" defTabSz="727075" eaLnBrk="0" hangingPunct="0">
              <a:buClr>
                <a:schemeClr val="tx2"/>
              </a:buClr>
              <a:buSzPct val="80000"/>
              <a:buFont typeface="Wingdings" pitchFamily="2" charset="2"/>
              <a:buChar char="n"/>
              <a:defRPr sz="1400">
                <a:solidFill>
                  <a:schemeClr val="tx1"/>
                </a:solidFill>
                <a:latin typeface="Credit Suisse Type Roman" pitchFamily="34" charset="0"/>
              </a:defRPr>
            </a:lvl3pPr>
            <a:lvl4pPr marL="1600200" indent="-228600" algn="l" defTabSz="727075" eaLnBrk="0" hangingPunct="0">
              <a:buClr>
                <a:schemeClr val="tx1"/>
              </a:buClr>
              <a:buSzPct val="100000"/>
              <a:buFont typeface="Credit Suisse Type Roman" pitchFamily="34" charset="0"/>
              <a:buChar char="−"/>
              <a:defRPr sz="1400">
                <a:solidFill>
                  <a:schemeClr val="tx1"/>
                </a:solidFill>
                <a:latin typeface="Credit Suisse Type Roman" pitchFamily="34" charset="0"/>
              </a:defRPr>
            </a:lvl4pPr>
            <a:lvl5pPr marL="2057400" indent="-228600" algn="l" defTabSz="727075" eaLnBrk="0" hangingPunct="0">
              <a:buClr>
                <a:schemeClr val="tx1"/>
              </a:buClr>
              <a:buSzPct val="100000"/>
              <a:buFont typeface="Credit Suisse Type Roman" pitchFamily="34" charset="0"/>
              <a:buChar char="−"/>
              <a:defRPr sz="1400">
                <a:solidFill>
                  <a:schemeClr val="tx1"/>
                </a:solidFill>
                <a:latin typeface="Credit Suisse Type Roman" pitchFamily="34" charset="0"/>
              </a:defRPr>
            </a:lvl5pPr>
            <a:lvl6pPr marL="2514600" indent="-228600" defTabSz="727075"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6pPr>
            <a:lvl7pPr marL="2971800" indent="-228600" defTabSz="727075"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7pPr>
            <a:lvl8pPr marL="3429000" indent="-228600" defTabSz="727075"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8pPr>
            <a:lvl9pPr marL="3886200" indent="-228600" defTabSz="727075"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9pPr>
          </a:lstStyle>
          <a:p>
            <a:pPr eaLnBrk="1" fontAlgn="base" hangingPunct="1">
              <a:lnSpc>
                <a:spcPct val="95000"/>
              </a:lnSpc>
              <a:spcBef>
                <a:spcPct val="0"/>
              </a:spcBef>
              <a:spcAft>
                <a:spcPct val="0"/>
              </a:spcAft>
              <a:buClrTx/>
              <a:buSzTx/>
              <a:buFontTx/>
              <a:buNone/>
            </a:pPr>
            <a:r>
              <a:rPr lang="en-US" altLang="en-US" sz="1200" dirty="0" smtClean="0">
                <a:latin typeface="+mn-lt"/>
                <a:ea typeface="MS PGothic"/>
                <a:cs typeface="Times New Roman" pitchFamily="18" charset="0"/>
              </a:rPr>
              <a:t>Insurance</a:t>
            </a:r>
            <a:endParaRPr lang="en-US" altLang="en-US" sz="1200" dirty="0">
              <a:latin typeface="+mn-lt"/>
              <a:ea typeface="MS PGothic"/>
              <a:cs typeface="Times New Roman" pitchFamily="18" charset="0"/>
            </a:endParaRPr>
          </a:p>
        </p:txBody>
      </p:sp>
      <p:sp>
        <p:nvSpPr>
          <p:cNvPr id="15" name="MASTER_ITEMObjectTitle2" descr="AQAAAAAQAGmkU4cajbZAocvhe4lScctMbFedNoa3i+CLAr/ky+6dSREJDvSf+gfu4OaQPPTN8IbGxhTOLYKXrplg2/AZEEoDq9qr4Ze/s4znaJIHcenq"/>
          <p:cNvSpPr>
            <a:spLocks noChangeArrowheads="1"/>
          </p:cNvSpPr>
          <p:nvPr>
            <p:custDataLst>
              <p:tags r:id="rId4"/>
            </p:custDataLst>
          </p:nvPr>
        </p:nvSpPr>
        <p:spPr bwMode="gray">
          <a:xfrm>
            <a:off x="831126" y="4869159"/>
            <a:ext cx="2266048" cy="1223530"/>
          </a:xfrm>
          <a:prstGeom prst="homePlate">
            <a:avLst>
              <a:gd name="adj" fmla="val 13083"/>
            </a:avLst>
          </a:prstGeom>
          <a:solidFill>
            <a:schemeClr val="bg1">
              <a:lumMod val="85000"/>
            </a:schemeClr>
          </a:solidFill>
          <a:ln>
            <a:headEnd/>
            <a:tailEnd/>
          </a:ln>
          <a:extLst/>
        </p:spPr>
        <p:style>
          <a:lnRef idx="2">
            <a:schemeClr val="accent3"/>
          </a:lnRef>
          <a:fillRef idx="1">
            <a:schemeClr val="lt1"/>
          </a:fillRef>
          <a:effectRef idx="0">
            <a:schemeClr val="accent3"/>
          </a:effectRef>
          <a:fontRef idx="minor">
            <a:schemeClr val="dk1"/>
          </a:fontRef>
        </p:style>
        <p:txBody>
          <a:bodyPr lIns="46688" tIns="46688" rIns="46688" bIns="46688" anchor="ctr"/>
          <a:lstStyle>
            <a:lvl1pPr algn="l" defTabSz="727075" eaLnBrk="0" hangingPunct="0">
              <a:spcBef>
                <a:spcPct val="95000"/>
              </a:spcBef>
              <a:buClr>
                <a:schemeClr val="tx1"/>
              </a:buClr>
              <a:buSzPct val="120000"/>
              <a:buFont typeface="Wingdings" pitchFamily="2" charset="2"/>
              <a:defRPr sz="1400" b="1">
                <a:solidFill>
                  <a:schemeClr val="tx1"/>
                </a:solidFill>
                <a:latin typeface="Credit Suisse Type Roman" pitchFamily="34" charset="0"/>
              </a:defRPr>
            </a:lvl1pPr>
            <a:lvl2pPr marL="742950" indent="-285750" algn="l" defTabSz="727075" eaLnBrk="0" hangingPunct="0">
              <a:spcBef>
                <a:spcPct val="36000"/>
              </a:spcBef>
              <a:buClr>
                <a:schemeClr val="tx1"/>
              </a:buClr>
              <a:buSzPct val="120000"/>
              <a:defRPr sz="1400">
                <a:solidFill>
                  <a:schemeClr val="tx1"/>
                </a:solidFill>
                <a:latin typeface="Credit Suisse Type Roman" pitchFamily="34" charset="0"/>
              </a:defRPr>
            </a:lvl2pPr>
            <a:lvl3pPr marL="1143000" indent="-228600" algn="l" defTabSz="727075" eaLnBrk="0" hangingPunct="0">
              <a:buClr>
                <a:schemeClr val="tx2"/>
              </a:buClr>
              <a:buSzPct val="80000"/>
              <a:buFont typeface="Wingdings" pitchFamily="2" charset="2"/>
              <a:buChar char="n"/>
              <a:defRPr sz="1400">
                <a:solidFill>
                  <a:schemeClr val="tx1"/>
                </a:solidFill>
                <a:latin typeface="Credit Suisse Type Roman" pitchFamily="34" charset="0"/>
              </a:defRPr>
            </a:lvl3pPr>
            <a:lvl4pPr marL="1600200" indent="-228600" algn="l" defTabSz="727075" eaLnBrk="0" hangingPunct="0">
              <a:buClr>
                <a:schemeClr val="tx1"/>
              </a:buClr>
              <a:buSzPct val="100000"/>
              <a:buFont typeface="Credit Suisse Type Roman" pitchFamily="34" charset="0"/>
              <a:buChar char="−"/>
              <a:defRPr sz="1400">
                <a:solidFill>
                  <a:schemeClr val="tx1"/>
                </a:solidFill>
                <a:latin typeface="Credit Suisse Type Roman" pitchFamily="34" charset="0"/>
              </a:defRPr>
            </a:lvl4pPr>
            <a:lvl5pPr marL="2057400" indent="-228600" algn="l" defTabSz="727075" eaLnBrk="0" hangingPunct="0">
              <a:buClr>
                <a:schemeClr val="tx1"/>
              </a:buClr>
              <a:buSzPct val="100000"/>
              <a:buFont typeface="Credit Suisse Type Roman" pitchFamily="34" charset="0"/>
              <a:buChar char="−"/>
              <a:defRPr sz="1400">
                <a:solidFill>
                  <a:schemeClr val="tx1"/>
                </a:solidFill>
                <a:latin typeface="Credit Suisse Type Roman" pitchFamily="34" charset="0"/>
              </a:defRPr>
            </a:lvl5pPr>
            <a:lvl6pPr marL="2514600" indent="-228600" defTabSz="727075"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6pPr>
            <a:lvl7pPr marL="2971800" indent="-228600" defTabSz="727075"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7pPr>
            <a:lvl8pPr marL="3429000" indent="-228600" defTabSz="727075"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8pPr>
            <a:lvl9pPr marL="3886200" indent="-228600" defTabSz="727075" eaLnBrk="0" fontAlgn="base" hangingPunct="0">
              <a:lnSpc>
                <a:spcPct val="95000"/>
              </a:lnSpc>
              <a:spcBef>
                <a:spcPct val="0"/>
              </a:spcBef>
              <a:spcAft>
                <a:spcPct val="0"/>
              </a:spcAft>
              <a:buClr>
                <a:schemeClr val="tx1"/>
              </a:buClr>
              <a:buSzPct val="100000"/>
              <a:buFont typeface="Credit Suisse Type Roman" pitchFamily="34" charset="0"/>
              <a:buChar char="−"/>
              <a:defRPr sz="1400">
                <a:solidFill>
                  <a:schemeClr val="tx1"/>
                </a:solidFill>
                <a:latin typeface="Credit Suisse Type Roman" pitchFamily="34" charset="0"/>
              </a:defRPr>
            </a:lvl9pPr>
          </a:lstStyle>
          <a:p>
            <a:pPr eaLnBrk="1" fontAlgn="base" hangingPunct="1">
              <a:lnSpc>
                <a:spcPct val="95000"/>
              </a:lnSpc>
              <a:spcBef>
                <a:spcPct val="0"/>
              </a:spcBef>
              <a:spcAft>
                <a:spcPct val="0"/>
              </a:spcAft>
              <a:buClrTx/>
              <a:buSzTx/>
              <a:buFontTx/>
              <a:buNone/>
            </a:pPr>
            <a:r>
              <a:rPr lang="en-US" altLang="en-US" sz="1200" dirty="0" smtClean="0">
                <a:latin typeface="+mn-lt"/>
                <a:ea typeface="MS PGothic"/>
                <a:cs typeface="Times New Roman" pitchFamily="18" charset="0"/>
              </a:rPr>
              <a:t>Growth acquisitions </a:t>
            </a:r>
            <a:r>
              <a:rPr lang="en-US" altLang="en-US" sz="1200" dirty="0">
                <a:latin typeface="+mn-lt"/>
                <a:ea typeface="MS PGothic"/>
                <a:cs typeface="Times New Roman" pitchFamily="18" charset="0"/>
              </a:rPr>
              <a:t>in Pacific </a:t>
            </a:r>
            <a:r>
              <a:rPr lang="en-US" altLang="en-US" sz="1200" dirty="0" smtClean="0">
                <a:latin typeface="+mn-lt"/>
                <a:ea typeface="MS PGothic"/>
                <a:cs typeface="Times New Roman" pitchFamily="18" charset="0"/>
              </a:rPr>
              <a:t>and Southeast Asia Region</a:t>
            </a:r>
            <a:endParaRPr lang="en-US" altLang="en-US" sz="1200" dirty="0">
              <a:latin typeface="+mn-lt"/>
              <a:ea typeface="MS PGothic"/>
              <a:cs typeface="Times New Roman" pitchFamily="18" charset="0"/>
            </a:endParaRPr>
          </a:p>
        </p:txBody>
      </p:sp>
    </p:spTree>
    <p:extLst>
      <p:ext uri="{BB962C8B-B14F-4D97-AF65-F5344CB8AC3E}">
        <p14:creationId xmlns:p14="http://schemas.microsoft.com/office/powerpoint/2010/main" val="347759309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87856" y="6413266"/>
            <a:ext cx="2843984" cy="400110"/>
          </a:xfrm>
          <a:prstGeom prst="rect">
            <a:avLst/>
          </a:prstGeom>
          <a:noFill/>
        </p:spPr>
        <p:txBody>
          <a:bodyPr wrap="none" rtlCol="0">
            <a:spAutoFit/>
          </a:bodyPr>
          <a:lstStyle/>
          <a:p>
            <a:r>
              <a:rPr lang="en-AU" sz="2000" dirty="0" smtClean="0">
                <a:solidFill>
                  <a:schemeClr val="bg1"/>
                </a:solidFill>
              </a:rPr>
              <a:t>Sub - title of Presentation</a:t>
            </a:r>
            <a:endParaRPr lang="en-AU" sz="2000" dirty="0">
              <a:solidFill>
                <a:schemeClr val="bg1"/>
              </a:solidFill>
            </a:endParaRPr>
          </a:p>
        </p:txBody>
      </p:sp>
      <p:sp>
        <p:nvSpPr>
          <p:cNvPr id="5" name="TextBox 4"/>
          <p:cNvSpPr txBox="1"/>
          <p:nvPr/>
        </p:nvSpPr>
        <p:spPr>
          <a:xfrm>
            <a:off x="8092133" y="6367515"/>
            <a:ext cx="872355" cy="400110"/>
          </a:xfrm>
          <a:prstGeom prst="rect">
            <a:avLst/>
          </a:prstGeom>
          <a:noFill/>
        </p:spPr>
        <p:txBody>
          <a:bodyPr wrap="none" rtlCol="0">
            <a:spAutoFit/>
          </a:bodyPr>
          <a:lstStyle/>
          <a:p>
            <a:r>
              <a:rPr lang="en-AU" sz="2000" dirty="0" smtClean="0">
                <a:solidFill>
                  <a:schemeClr val="bg1"/>
                </a:solidFill>
              </a:rPr>
              <a:t>Slide 1</a:t>
            </a:r>
            <a:endParaRPr lang="en-AU" sz="2000" dirty="0">
              <a:solidFill>
                <a:schemeClr val="bg1"/>
              </a:solidFill>
            </a:endParaRP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7" name="TextBox 6"/>
          <p:cNvSpPr txBox="1"/>
          <p:nvPr/>
        </p:nvSpPr>
        <p:spPr>
          <a:xfrm>
            <a:off x="8736286" y="6445263"/>
            <a:ext cx="288862" cy="338554"/>
          </a:xfrm>
          <a:prstGeom prst="rect">
            <a:avLst/>
          </a:prstGeom>
          <a:noFill/>
        </p:spPr>
        <p:txBody>
          <a:bodyPr wrap="none" rtlCol="0">
            <a:spAutoFit/>
          </a:bodyPr>
          <a:lstStyle/>
          <a:p>
            <a:fld id="{930AFB57-27B1-4EDC-9D85-71AA30732641}" type="slidenum">
              <a:rPr lang="en-AU" sz="1600" smtClean="0">
                <a:solidFill>
                  <a:schemeClr val="bg1"/>
                </a:solidFill>
              </a:rPr>
              <a:t>15</a:t>
            </a:fld>
            <a:endParaRPr lang="en-AU" sz="1600" dirty="0">
              <a:solidFill>
                <a:schemeClr val="bg1"/>
              </a:solidFill>
            </a:endParaRPr>
          </a:p>
        </p:txBody>
      </p:sp>
      <p:sp>
        <p:nvSpPr>
          <p:cNvPr id="10" name="TextBox 4"/>
          <p:cNvSpPr txBox="1">
            <a:spLocks noChangeArrowheads="1"/>
          </p:cNvSpPr>
          <p:nvPr/>
        </p:nvSpPr>
        <p:spPr bwMode="auto">
          <a:xfrm>
            <a:off x="251520" y="260647"/>
            <a:ext cx="504291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457200" eaLnBrk="0" hangingPunct="0">
              <a:defRPr>
                <a:solidFill>
                  <a:schemeClr val="tx1"/>
                </a:solidFill>
                <a:latin typeface="Arial" pitchFamily="34" charset="0"/>
              </a:defRPr>
            </a:lvl1pPr>
            <a:lvl2pPr marL="742950" indent="-285750" defTabSz="457200" eaLnBrk="0" hangingPunct="0">
              <a:defRPr>
                <a:solidFill>
                  <a:schemeClr val="tx1"/>
                </a:solidFill>
                <a:latin typeface="Arial" pitchFamily="34" charset="0"/>
              </a:defRPr>
            </a:lvl2pPr>
            <a:lvl3pPr marL="1143000" indent="-228600" defTabSz="457200" eaLnBrk="0" hangingPunct="0">
              <a:defRPr>
                <a:solidFill>
                  <a:schemeClr val="tx1"/>
                </a:solidFill>
                <a:latin typeface="Arial" pitchFamily="34" charset="0"/>
              </a:defRPr>
            </a:lvl3pPr>
            <a:lvl4pPr marL="1600200" indent="-228600" defTabSz="457200" eaLnBrk="0" hangingPunct="0">
              <a:defRPr>
                <a:solidFill>
                  <a:schemeClr val="tx1"/>
                </a:solidFill>
                <a:latin typeface="Arial" pitchFamily="34" charset="0"/>
              </a:defRPr>
            </a:lvl4pPr>
            <a:lvl5pPr marL="2057400" indent="-228600" defTabSz="457200" eaLnBrk="0" hangingPunct="0">
              <a:defRPr>
                <a:solidFill>
                  <a:schemeClr val="tx1"/>
                </a:solidFill>
                <a:latin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defRPr>
            </a:lvl9pPr>
          </a:lstStyle>
          <a:p>
            <a:pPr eaLnBrk="1" hangingPunct="1"/>
            <a:r>
              <a:rPr lang="en-AU" altLang="en-US" sz="3600" b="1" dirty="0" smtClean="0">
                <a:solidFill>
                  <a:srgbClr val="92D050"/>
                </a:solidFill>
                <a:effectLst>
                  <a:outerShdw blurRad="38100" dist="38100" dir="2700000" algn="tl">
                    <a:srgbClr val="000000">
                      <a:alpha val="43137"/>
                    </a:srgbClr>
                  </a:outerShdw>
                </a:effectLst>
                <a:cs typeface="Arial" pitchFamily="34" charset="0"/>
              </a:rPr>
              <a:t>BSP in the community</a:t>
            </a:r>
            <a:endParaRPr lang="en-US" altLang="en-US" sz="3600" dirty="0">
              <a:solidFill>
                <a:srgbClr val="92D050"/>
              </a:solidFill>
              <a:effectLst>
                <a:outerShdw blurRad="38100" dist="38100" dir="2700000" algn="tl">
                  <a:srgbClr val="000000">
                    <a:alpha val="43137"/>
                  </a:srgbClr>
                </a:outerShdw>
              </a:effectLst>
              <a:latin typeface="Calibri" pitchFamily="34" charset="0"/>
            </a:endParaRPr>
          </a:p>
        </p:txBody>
      </p:sp>
      <p:pic>
        <p:nvPicPr>
          <p:cNvPr id="1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5576" y="980728"/>
            <a:ext cx="3234732" cy="24482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6" name="TextBox 15"/>
          <p:cNvSpPr txBox="1"/>
          <p:nvPr/>
        </p:nvSpPr>
        <p:spPr>
          <a:xfrm>
            <a:off x="4221345" y="963577"/>
            <a:ext cx="3844169" cy="1384995"/>
          </a:xfrm>
          <a:prstGeom prst="rect">
            <a:avLst/>
          </a:prstGeom>
          <a:noFill/>
        </p:spPr>
        <p:txBody>
          <a:bodyPr wrap="square" rtlCol="0">
            <a:spAutoFit/>
          </a:bodyPr>
          <a:lstStyle/>
          <a:p>
            <a:r>
              <a:rPr lang="en-AU" b="1" dirty="0" smtClean="0">
                <a:solidFill>
                  <a:schemeClr val="bg2">
                    <a:lumMod val="10000"/>
                  </a:schemeClr>
                </a:solidFill>
              </a:rPr>
              <a:t>Community Projects</a:t>
            </a:r>
          </a:p>
          <a:p>
            <a:r>
              <a:rPr lang="en-AU" sz="1600" dirty="0" smtClean="0">
                <a:solidFill>
                  <a:schemeClr val="bg2">
                    <a:lumMod val="10000"/>
                  </a:schemeClr>
                </a:solidFill>
              </a:rPr>
              <a:t>BSP is actively involved and has contributed over </a:t>
            </a:r>
            <a:r>
              <a:rPr lang="en-AU" b="1" dirty="0" smtClean="0">
                <a:solidFill>
                  <a:schemeClr val="accent3">
                    <a:lumMod val="50000"/>
                  </a:schemeClr>
                </a:solidFill>
                <a:effectLst>
                  <a:outerShdw blurRad="38100" dist="38100" dir="2700000" algn="tl">
                    <a:srgbClr val="000000">
                      <a:alpha val="43137"/>
                    </a:srgbClr>
                  </a:outerShdw>
                </a:effectLst>
              </a:rPr>
              <a:t>K6.7m</a:t>
            </a:r>
            <a:r>
              <a:rPr lang="en-AU" sz="1600" b="1" dirty="0" smtClean="0">
                <a:solidFill>
                  <a:schemeClr val="bg2">
                    <a:lumMod val="10000"/>
                  </a:schemeClr>
                </a:solidFill>
              </a:rPr>
              <a:t> </a:t>
            </a:r>
            <a:r>
              <a:rPr lang="en-AU" sz="1600" dirty="0" smtClean="0">
                <a:solidFill>
                  <a:schemeClr val="bg2">
                    <a:lumMod val="10000"/>
                  </a:schemeClr>
                </a:solidFill>
              </a:rPr>
              <a:t>in community projects around the country since 2009.</a:t>
            </a:r>
          </a:p>
          <a:p>
            <a:endParaRPr lang="en-AU" sz="1600" dirty="0">
              <a:solidFill>
                <a:schemeClr val="bg2">
                  <a:lumMod val="10000"/>
                </a:schemeClr>
              </a:solidFill>
            </a:endParaRPr>
          </a:p>
        </p:txBody>
      </p:sp>
      <p:sp>
        <p:nvSpPr>
          <p:cNvPr id="17" name="TextBox 16"/>
          <p:cNvSpPr txBox="1"/>
          <p:nvPr/>
        </p:nvSpPr>
        <p:spPr>
          <a:xfrm>
            <a:off x="539552" y="3606669"/>
            <a:ext cx="3744416" cy="1138773"/>
          </a:xfrm>
          <a:prstGeom prst="rect">
            <a:avLst/>
          </a:prstGeom>
          <a:noFill/>
        </p:spPr>
        <p:txBody>
          <a:bodyPr wrap="square" rtlCol="0">
            <a:spAutoFit/>
          </a:bodyPr>
          <a:lstStyle/>
          <a:p>
            <a:pPr algn="just"/>
            <a:r>
              <a:rPr lang="en-AU" b="1" dirty="0" smtClean="0">
                <a:solidFill>
                  <a:schemeClr val="bg2">
                    <a:lumMod val="10000"/>
                  </a:schemeClr>
                </a:solidFill>
              </a:rPr>
              <a:t>Sponsorships </a:t>
            </a:r>
            <a:endParaRPr lang="en-AU" b="1" dirty="0">
              <a:solidFill>
                <a:schemeClr val="bg2">
                  <a:lumMod val="10000"/>
                </a:schemeClr>
              </a:solidFill>
            </a:endParaRPr>
          </a:p>
          <a:p>
            <a:pPr algn="just"/>
            <a:r>
              <a:rPr lang="en-AU" sz="1600" dirty="0" smtClean="0">
                <a:solidFill>
                  <a:schemeClr val="bg2">
                    <a:lumMod val="10000"/>
                  </a:schemeClr>
                </a:solidFill>
              </a:rPr>
              <a:t>BSP also contributes immensely through sponsorship of various events in the country </a:t>
            </a:r>
            <a:r>
              <a:rPr lang="en-AU" sz="1600" dirty="0" smtClean="0"/>
              <a:t>totalling </a:t>
            </a:r>
            <a:r>
              <a:rPr lang="en-AU" b="1" dirty="0" smtClean="0">
                <a:solidFill>
                  <a:schemeClr val="accent3">
                    <a:lumMod val="50000"/>
                  </a:schemeClr>
                </a:solidFill>
                <a:effectLst>
                  <a:outerShdw blurRad="38100" dist="38100" dir="2700000" algn="tl">
                    <a:srgbClr val="000000">
                      <a:alpha val="43137"/>
                    </a:srgbClr>
                  </a:outerShdw>
                </a:effectLst>
              </a:rPr>
              <a:t>K2.3m </a:t>
            </a:r>
            <a:r>
              <a:rPr lang="en-AU" sz="1600" dirty="0" smtClean="0">
                <a:solidFill>
                  <a:schemeClr val="bg2">
                    <a:lumMod val="10000"/>
                  </a:schemeClr>
                </a:solidFill>
              </a:rPr>
              <a:t>in cash in 2016</a:t>
            </a:r>
            <a:endParaRPr lang="en-AU" sz="1600" dirty="0">
              <a:solidFill>
                <a:schemeClr val="bg2">
                  <a:lumMod val="10000"/>
                </a:schemeClr>
              </a:solidFill>
            </a:endParaRPr>
          </a:p>
        </p:txBody>
      </p:sp>
      <p:graphicFrame>
        <p:nvGraphicFramePr>
          <p:cNvPr id="19" name="Diagram 18"/>
          <p:cNvGraphicFramePr/>
          <p:nvPr>
            <p:extLst>
              <p:ext uri="{D42A27DB-BD31-4B8C-83A1-F6EECF244321}">
                <p14:modId xmlns:p14="http://schemas.microsoft.com/office/powerpoint/2010/main" val="4282705841"/>
              </p:ext>
            </p:extLst>
          </p:nvPr>
        </p:nvGraphicFramePr>
        <p:xfrm>
          <a:off x="827584" y="4745442"/>
          <a:ext cx="2952328" cy="149187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graphicFrame>
        <p:nvGraphicFramePr>
          <p:cNvPr id="20" name="Chart 19"/>
          <p:cNvGraphicFramePr>
            <a:graphicFrameLocks/>
          </p:cNvGraphicFramePr>
          <p:nvPr>
            <p:extLst>
              <p:ext uri="{D42A27DB-BD31-4B8C-83A1-F6EECF244321}">
                <p14:modId xmlns:p14="http://schemas.microsoft.com/office/powerpoint/2010/main" val="2108908759"/>
              </p:ext>
            </p:extLst>
          </p:nvPr>
        </p:nvGraphicFramePr>
        <p:xfrm>
          <a:off x="6143429" y="1844823"/>
          <a:ext cx="3253108" cy="2232249"/>
        </p:xfrm>
        <a:graphic>
          <a:graphicData uri="http://schemas.openxmlformats.org/drawingml/2006/chart">
            <c:chart xmlns:c="http://schemas.openxmlformats.org/drawingml/2006/chart" xmlns:r="http://schemas.openxmlformats.org/officeDocument/2006/relationships" r:id="rId10"/>
          </a:graphicData>
        </a:graphic>
      </p:graphicFrame>
      <p:graphicFrame>
        <p:nvGraphicFramePr>
          <p:cNvPr id="2" name="Diagram 1"/>
          <p:cNvGraphicFramePr/>
          <p:nvPr>
            <p:extLst>
              <p:ext uri="{D42A27DB-BD31-4B8C-83A1-F6EECF244321}">
                <p14:modId xmlns:p14="http://schemas.microsoft.com/office/powerpoint/2010/main" val="596350254"/>
              </p:ext>
            </p:extLst>
          </p:nvPr>
        </p:nvGraphicFramePr>
        <p:xfrm>
          <a:off x="4215987" y="2320079"/>
          <a:ext cx="2153121" cy="1583690"/>
        </p:xfrm>
        <a:graphic>
          <a:graphicData uri="http://schemas.openxmlformats.org/drawingml/2006/diagram">
            <dgm:relIds xmlns:dgm="http://schemas.openxmlformats.org/drawingml/2006/diagram" xmlns:r="http://schemas.openxmlformats.org/officeDocument/2006/relationships" r:dm="rId11" r:lo="rId12" r:qs="rId13" r:cs="rId14"/>
          </a:graphicData>
        </a:graphic>
      </p:graphicFrame>
      <p:sp>
        <p:nvSpPr>
          <p:cNvPr id="6" name="Oval 5"/>
          <p:cNvSpPr/>
          <p:nvPr/>
        </p:nvSpPr>
        <p:spPr>
          <a:xfrm>
            <a:off x="4886473" y="2205350"/>
            <a:ext cx="815928" cy="504364"/>
          </a:xfrm>
          <a:prstGeom prst="ellipse">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en-AU" sz="1400" b="1" dirty="0" smtClean="0">
                <a:solidFill>
                  <a:schemeClr val="accent3">
                    <a:lumMod val="50000"/>
                  </a:schemeClr>
                </a:solidFill>
              </a:rPr>
              <a:t>2016</a:t>
            </a:r>
            <a:endParaRPr lang="en-AU" sz="1400" b="1" dirty="0">
              <a:solidFill>
                <a:schemeClr val="accent3">
                  <a:lumMod val="50000"/>
                </a:schemeClr>
              </a:solidFill>
            </a:endParaRPr>
          </a:p>
        </p:txBody>
      </p:sp>
      <p:pic>
        <p:nvPicPr>
          <p:cNvPr id="1026" name="Picture 2"/>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4253647" y="4219589"/>
            <a:ext cx="4482639" cy="19457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8448735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87856" y="6413266"/>
            <a:ext cx="2843984" cy="400110"/>
          </a:xfrm>
          <a:prstGeom prst="rect">
            <a:avLst/>
          </a:prstGeom>
          <a:noFill/>
        </p:spPr>
        <p:txBody>
          <a:bodyPr wrap="none" rtlCol="0">
            <a:spAutoFit/>
          </a:bodyPr>
          <a:lstStyle/>
          <a:p>
            <a:r>
              <a:rPr lang="en-AU" sz="2000" dirty="0" smtClean="0">
                <a:solidFill>
                  <a:schemeClr val="bg1"/>
                </a:solidFill>
              </a:rPr>
              <a:t>Sub - title of Presentation</a:t>
            </a:r>
            <a:endParaRPr lang="en-AU" sz="2000" dirty="0">
              <a:solidFill>
                <a:schemeClr val="bg1"/>
              </a:solidFill>
            </a:endParaRPr>
          </a:p>
        </p:txBody>
      </p:sp>
      <p:sp>
        <p:nvSpPr>
          <p:cNvPr id="5" name="TextBox 4"/>
          <p:cNvSpPr txBox="1"/>
          <p:nvPr/>
        </p:nvSpPr>
        <p:spPr>
          <a:xfrm>
            <a:off x="8092133" y="6367515"/>
            <a:ext cx="872355" cy="400110"/>
          </a:xfrm>
          <a:prstGeom prst="rect">
            <a:avLst/>
          </a:prstGeom>
          <a:noFill/>
        </p:spPr>
        <p:txBody>
          <a:bodyPr wrap="none" rtlCol="0">
            <a:spAutoFit/>
          </a:bodyPr>
          <a:lstStyle/>
          <a:p>
            <a:r>
              <a:rPr lang="en-AU" sz="2000" dirty="0" smtClean="0">
                <a:solidFill>
                  <a:schemeClr val="bg1"/>
                </a:solidFill>
              </a:rPr>
              <a:t>Slide 1</a:t>
            </a:r>
            <a:endParaRPr lang="en-AU" sz="2000" dirty="0">
              <a:solidFill>
                <a:schemeClr val="bg1"/>
              </a:solidFill>
            </a:endParaRP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7" name="TextBox 6"/>
          <p:cNvSpPr txBox="1"/>
          <p:nvPr/>
        </p:nvSpPr>
        <p:spPr>
          <a:xfrm>
            <a:off x="8736286" y="6445263"/>
            <a:ext cx="288862" cy="338554"/>
          </a:xfrm>
          <a:prstGeom prst="rect">
            <a:avLst/>
          </a:prstGeom>
          <a:noFill/>
        </p:spPr>
        <p:txBody>
          <a:bodyPr wrap="none" rtlCol="0">
            <a:spAutoFit/>
          </a:bodyPr>
          <a:lstStyle/>
          <a:p>
            <a:fld id="{930AFB57-27B1-4EDC-9D85-71AA30732641}" type="slidenum">
              <a:rPr lang="en-AU" sz="1600" smtClean="0">
                <a:solidFill>
                  <a:schemeClr val="bg1"/>
                </a:solidFill>
              </a:rPr>
              <a:t>16</a:t>
            </a:fld>
            <a:endParaRPr lang="en-AU" sz="1600" dirty="0">
              <a:solidFill>
                <a:schemeClr val="bg1"/>
              </a:solidFill>
            </a:endParaRPr>
          </a:p>
        </p:txBody>
      </p:sp>
      <p:sp>
        <p:nvSpPr>
          <p:cNvPr id="9" name="Content Placeholder 2"/>
          <p:cNvSpPr txBox="1">
            <a:spLocks/>
          </p:cNvSpPr>
          <p:nvPr/>
        </p:nvSpPr>
        <p:spPr bwMode="auto">
          <a:xfrm>
            <a:off x="395536" y="1460977"/>
            <a:ext cx="7704856" cy="4291385"/>
          </a:xfrm>
          <a:prstGeom prst="rect">
            <a:avLst/>
          </a:prstGeom>
          <a:noFill/>
          <a:ln w="9525">
            <a:noFill/>
            <a:miter lim="800000"/>
            <a:headEnd/>
            <a:tailEnd/>
          </a:ln>
        </p:spPr>
        <p:txBody>
          <a:bodyPr/>
          <a:lstStyle/>
          <a:p>
            <a:pPr algn="just" defTabSz="457200" fontAlgn="auto">
              <a:lnSpc>
                <a:spcPct val="80000"/>
              </a:lnSpc>
              <a:spcBef>
                <a:spcPts val="600"/>
              </a:spcBef>
              <a:spcAft>
                <a:spcPts val="0"/>
              </a:spcAft>
              <a:defRPr/>
            </a:pPr>
            <a:endParaRPr lang="en-AU" sz="2400" dirty="0" smtClean="0">
              <a:latin typeface="Calibri" pitchFamily="34" charset="0"/>
            </a:endParaRPr>
          </a:p>
          <a:p>
            <a:pPr marL="285750" indent="-285750" algn="just" defTabSz="457200" fontAlgn="auto">
              <a:lnSpc>
                <a:spcPct val="80000"/>
              </a:lnSpc>
              <a:spcBef>
                <a:spcPts val="600"/>
              </a:spcBef>
              <a:spcAft>
                <a:spcPts val="0"/>
              </a:spcAft>
              <a:buFont typeface="Arial" panose="020B0604020202020204" pitchFamily="34" charset="0"/>
              <a:buChar char="•"/>
              <a:defRPr/>
            </a:pPr>
            <a:endParaRPr lang="en-AU" sz="2400" dirty="0">
              <a:latin typeface="Calibri" pitchFamily="34" charset="0"/>
            </a:endParaRPr>
          </a:p>
          <a:p>
            <a:pPr marL="285750" indent="-285750" algn="just" defTabSz="457200" fontAlgn="auto">
              <a:lnSpc>
                <a:spcPct val="80000"/>
              </a:lnSpc>
              <a:spcBef>
                <a:spcPts val="600"/>
              </a:spcBef>
              <a:spcAft>
                <a:spcPts val="0"/>
              </a:spcAft>
              <a:buFont typeface="Arial" panose="020B0604020202020204" pitchFamily="34" charset="0"/>
              <a:buChar char="•"/>
              <a:defRPr/>
            </a:pPr>
            <a:endParaRPr lang="en-AU" sz="2400" dirty="0">
              <a:latin typeface="Calibri" pitchFamily="34" charset="0"/>
            </a:endParaRPr>
          </a:p>
        </p:txBody>
      </p:sp>
      <p:sp>
        <p:nvSpPr>
          <p:cNvPr id="10" name="TextBox 4"/>
          <p:cNvSpPr txBox="1">
            <a:spLocks noChangeArrowheads="1"/>
          </p:cNvSpPr>
          <p:nvPr/>
        </p:nvSpPr>
        <p:spPr bwMode="auto">
          <a:xfrm>
            <a:off x="251520" y="260647"/>
            <a:ext cx="504291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457200" eaLnBrk="0" hangingPunct="0">
              <a:defRPr>
                <a:solidFill>
                  <a:schemeClr val="tx1"/>
                </a:solidFill>
                <a:latin typeface="Arial" pitchFamily="34" charset="0"/>
              </a:defRPr>
            </a:lvl1pPr>
            <a:lvl2pPr marL="742950" indent="-285750" defTabSz="457200" eaLnBrk="0" hangingPunct="0">
              <a:defRPr>
                <a:solidFill>
                  <a:schemeClr val="tx1"/>
                </a:solidFill>
                <a:latin typeface="Arial" pitchFamily="34" charset="0"/>
              </a:defRPr>
            </a:lvl2pPr>
            <a:lvl3pPr marL="1143000" indent="-228600" defTabSz="457200" eaLnBrk="0" hangingPunct="0">
              <a:defRPr>
                <a:solidFill>
                  <a:schemeClr val="tx1"/>
                </a:solidFill>
                <a:latin typeface="Arial" pitchFamily="34" charset="0"/>
              </a:defRPr>
            </a:lvl3pPr>
            <a:lvl4pPr marL="1600200" indent="-228600" defTabSz="457200" eaLnBrk="0" hangingPunct="0">
              <a:defRPr>
                <a:solidFill>
                  <a:schemeClr val="tx1"/>
                </a:solidFill>
                <a:latin typeface="Arial" pitchFamily="34" charset="0"/>
              </a:defRPr>
            </a:lvl4pPr>
            <a:lvl5pPr marL="2057400" indent="-228600" defTabSz="457200" eaLnBrk="0" hangingPunct="0">
              <a:defRPr>
                <a:solidFill>
                  <a:schemeClr val="tx1"/>
                </a:solidFill>
                <a:latin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defRPr>
            </a:lvl9pPr>
          </a:lstStyle>
          <a:p>
            <a:pPr eaLnBrk="1" hangingPunct="1"/>
            <a:r>
              <a:rPr lang="en-AU" altLang="en-US" sz="3600" b="1" dirty="0" smtClean="0">
                <a:solidFill>
                  <a:srgbClr val="92D050"/>
                </a:solidFill>
                <a:effectLst>
                  <a:outerShdw blurRad="38100" dist="38100" dir="2700000" algn="tl">
                    <a:srgbClr val="000000">
                      <a:alpha val="43137"/>
                    </a:srgbClr>
                  </a:outerShdw>
                </a:effectLst>
                <a:cs typeface="Arial" pitchFamily="34" charset="0"/>
              </a:rPr>
              <a:t>BSP Focus</a:t>
            </a:r>
            <a:endParaRPr lang="en-US" altLang="en-US" sz="3600" dirty="0">
              <a:solidFill>
                <a:srgbClr val="92D050"/>
              </a:solidFill>
              <a:effectLst>
                <a:outerShdw blurRad="38100" dist="38100" dir="2700000" algn="tl">
                  <a:srgbClr val="000000">
                    <a:alpha val="43137"/>
                  </a:srgbClr>
                </a:outerShdw>
              </a:effectLst>
              <a:latin typeface="Calibri" pitchFamily="34" charset="0"/>
            </a:endParaRPr>
          </a:p>
        </p:txBody>
      </p:sp>
      <p:pic>
        <p:nvPicPr>
          <p:cNvPr id="13"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0316" y="897012"/>
            <a:ext cx="3431604" cy="25257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72000" y="3501008"/>
            <a:ext cx="3168352" cy="25978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TextBox 14"/>
          <p:cNvSpPr txBox="1"/>
          <p:nvPr/>
        </p:nvSpPr>
        <p:spPr>
          <a:xfrm>
            <a:off x="4355976" y="694276"/>
            <a:ext cx="3240360" cy="1107996"/>
          </a:xfrm>
          <a:prstGeom prst="rect">
            <a:avLst/>
          </a:prstGeom>
          <a:noFill/>
        </p:spPr>
        <p:txBody>
          <a:bodyPr wrap="square" rtlCol="0">
            <a:spAutoFit/>
          </a:bodyPr>
          <a:lstStyle/>
          <a:p>
            <a:r>
              <a:rPr lang="en-AU" b="1" dirty="0" smtClean="0">
                <a:solidFill>
                  <a:schemeClr val="bg2">
                    <a:lumMod val="10000"/>
                  </a:schemeClr>
                </a:solidFill>
              </a:rPr>
              <a:t>SME Lending Centres </a:t>
            </a:r>
            <a:endParaRPr lang="en-AU" sz="1600" dirty="0">
              <a:solidFill>
                <a:schemeClr val="bg2">
                  <a:lumMod val="10000"/>
                </a:schemeClr>
              </a:solidFill>
            </a:endParaRPr>
          </a:p>
          <a:p>
            <a:r>
              <a:rPr lang="en-AU" sz="1600" dirty="0" smtClean="0">
                <a:solidFill>
                  <a:schemeClr val="bg2">
                    <a:lumMod val="10000"/>
                  </a:schemeClr>
                </a:solidFill>
              </a:rPr>
              <a:t>BSP </a:t>
            </a:r>
            <a:r>
              <a:rPr lang="en-AU" sz="1600" dirty="0">
                <a:solidFill>
                  <a:schemeClr val="bg2">
                    <a:lumMod val="10000"/>
                  </a:schemeClr>
                </a:solidFill>
              </a:rPr>
              <a:t>M</a:t>
            </a:r>
            <a:r>
              <a:rPr lang="en-AU" sz="1600" dirty="0" smtClean="0">
                <a:solidFill>
                  <a:schemeClr val="bg2">
                    <a:lumMod val="10000"/>
                  </a:schemeClr>
                </a:solidFill>
              </a:rPr>
              <a:t>SME has grown over the years providing SMART business solutions and start up kits to our customers. </a:t>
            </a:r>
            <a:endParaRPr lang="en-AU" sz="1600" dirty="0">
              <a:solidFill>
                <a:schemeClr val="bg2">
                  <a:lumMod val="10000"/>
                </a:schemeClr>
              </a:solidFill>
            </a:endParaRPr>
          </a:p>
        </p:txBody>
      </p:sp>
      <p:sp>
        <p:nvSpPr>
          <p:cNvPr id="16" name="TextBox 15"/>
          <p:cNvSpPr txBox="1"/>
          <p:nvPr/>
        </p:nvSpPr>
        <p:spPr>
          <a:xfrm>
            <a:off x="395536" y="3429000"/>
            <a:ext cx="4176464" cy="1107996"/>
          </a:xfrm>
          <a:prstGeom prst="rect">
            <a:avLst/>
          </a:prstGeom>
          <a:noFill/>
        </p:spPr>
        <p:txBody>
          <a:bodyPr wrap="square" rtlCol="0">
            <a:spAutoFit/>
          </a:bodyPr>
          <a:lstStyle/>
          <a:p>
            <a:r>
              <a:rPr lang="en-AU" b="1" dirty="0" smtClean="0">
                <a:solidFill>
                  <a:schemeClr val="bg2">
                    <a:lumMod val="10000"/>
                  </a:schemeClr>
                </a:solidFill>
              </a:rPr>
              <a:t>ATM Network Rollout</a:t>
            </a:r>
            <a:endParaRPr lang="en-AU" sz="1600" dirty="0">
              <a:solidFill>
                <a:schemeClr val="bg2">
                  <a:lumMod val="10000"/>
                </a:schemeClr>
              </a:solidFill>
            </a:endParaRPr>
          </a:p>
          <a:p>
            <a:r>
              <a:rPr lang="en-AU" sz="1600" dirty="0" smtClean="0">
                <a:solidFill>
                  <a:schemeClr val="bg2">
                    <a:lumMod val="10000"/>
                  </a:schemeClr>
                </a:solidFill>
              </a:rPr>
              <a:t>BSP has the largest ATM/</a:t>
            </a:r>
            <a:r>
              <a:rPr lang="en-AU" sz="1600" dirty="0" err="1" smtClean="0">
                <a:solidFill>
                  <a:schemeClr val="bg2">
                    <a:lumMod val="10000"/>
                  </a:schemeClr>
                </a:solidFill>
              </a:rPr>
              <a:t>Eftpos</a:t>
            </a:r>
            <a:r>
              <a:rPr lang="en-AU" sz="1600" dirty="0" smtClean="0">
                <a:solidFill>
                  <a:schemeClr val="bg2">
                    <a:lumMod val="10000"/>
                  </a:schemeClr>
                </a:solidFill>
              </a:rPr>
              <a:t> network in PNG and is the first and only bank in PNG to introduce deposit taking ATM’s  </a:t>
            </a:r>
            <a:endParaRPr lang="en-AU" sz="1600" dirty="0">
              <a:solidFill>
                <a:schemeClr val="bg2">
                  <a:lumMod val="10000"/>
                </a:schemeClr>
              </a:solidFill>
            </a:endParaRPr>
          </a:p>
        </p:txBody>
      </p:sp>
      <p:graphicFrame>
        <p:nvGraphicFramePr>
          <p:cNvPr id="6" name="Diagram 5"/>
          <p:cNvGraphicFramePr/>
          <p:nvPr>
            <p:extLst>
              <p:ext uri="{D42A27DB-BD31-4B8C-83A1-F6EECF244321}">
                <p14:modId xmlns:p14="http://schemas.microsoft.com/office/powerpoint/2010/main" val="758264066"/>
              </p:ext>
            </p:extLst>
          </p:nvPr>
        </p:nvGraphicFramePr>
        <p:xfrm>
          <a:off x="458389" y="4813706"/>
          <a:ext cx="3789575" cy="1396953"/>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graphicFrame>
        <p:nvGraphicFramePr>
          <p:cNvPr id="17" name="Diagram 16"/>
          <p:cNvGraphicFramePr/>
          <p:nvPr>
            <p:extLst>
              <p:ext uri="{D42A27DB-BD31-4B8C-83A1-F6EECF244321}">
                <p14:modId xmlns:p14="http://schemas.microsoft.com/office/powerpoint/2010/main" val="375158183"/>
              </p:ext>
            </p:extLst>
          </p:nvPr>
        </p:nvGraphicFramePr>
        <p:xfrm>
          <a:off x="4382219" y="1988840"/>
          <a:ext cx="3880370" cy="1000464"/>
        </p:xfrm>
        <a:graphic>
          <a:graphicData uri="http://schemas.openxmlformats.org/drawingml/2006/diagram">
            <dgm:relIds xmlns:dgm="http://schemas.openxmlformats.org/drawingml/2006/diagram" xmlns:r="http://schemas.openxmlformats.org/officeDocument/2006/relationships" r:dm="rId11" r:lo="rId12" r:qs="rId13" r:cs="rId14"/>
          </a:graphicData>
        </a:graphic>
      </p:graphicFrame>
    </p:spTree>
    <p:extLst>
      <p:ext uri="{BB962C8B-B14F-4D97-AF65-F5344CB8AC3E}">
        <p14:creationId xmlns:p14="http://schemas.microsoft.com/office/powerpoint/2010/main" val="423296217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87856" y="6413266"/>
            <a:ext cx="2843984" cy="400110"/>
          </a:xfrm>
          <a:prstGeom prst="rect">
            <a:avLst/>
          </a:prstGeom>
          <a:noFill/>
        </p:spPr>
        <p:txBody>
          <a:bodyPr wrap="none" rtlCol="0">
            <a:spAutoFit/>
          </a:bodyPr>
          <a:lstStyle/>
          <a:p>
            <a:r>
              <a:rPr lang="en-AU" sz="2000" dirty="0" smtClean="0">
                <a:solidFill>
                  <a:schemeClr val="bg1"/>
                </a:solidFill>
              </a:rPr>
              <a:t>Sub - title of Presentation</a:t>
            </a:r>
            <a:endParaRPr lang="en-AU" sz="2000" dirty="0">
              <a:solidFill>
                <a:schemeClr val="bg1"/>
              </a:solidFill>
            </a:endParaRPr>
          </a:p>
        </p:txBody>
      </p:sp>
      <p:sp>
        <p:nvSpPr>
          <p:cNvPr id="5" name="TextBox 4"/>
          <p:cNvSpPr txBox="1"/>
          <p:nvPr/>
        </p:nvSpPr>
        <p:spPr>
          <a:xfrm>
            <a:off x="8092133" y="6367515"/>
            <a:ext cx="872355" cy="400110"/>
          </a:xfrm>
          <a:prstGeom prst="rect">
            <a:avLst/>
          </a:prstGeom>
          <a:noFill/>
        </p:spPr>
        <p:txBody>
          <a:bodyPr wrap="none" rtlCol="0">
            <a:spAutoFit/>
          </a:bodyPr>
          <a:lstStyle/>
          <a:p>
            <a:r>
              <a:rPr lang="en-AU" sz="2000" dirty="0" smtClean="0">
                <a:solidFill>
                  <a:schemeClr val="bg1"/>
                </a:solidFill>
              </a:rPr>
              <a:t>Slide 1</a:t>
            </a:r>
            <a:endParaRPr lang="en-AU" sz="2000" dirty="0">
              <a:solidFill>
                <a:schemeClr val="bg1"/>
              </a:solidFill>
            </a:endParaRP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7" name="TextBox 6"/>
          <p:cNvSpPr txBox="1"/>
          <p:nvPr/>
        </p:nvSpPr>
        <p:spPr>
          <a:xfrm>
            <a:off x="8736286" y="6445263"/>
            <a:ext cx="288862" cy="338554"/>
          </a:xfrm>
          <a:prstGeom prst="rect">
            <a:avLst/>
          </a:prstGeom>
          <a:noFill/>
        </p:spPr>
        <p:txBody>
          <a:bodyPr wrap="none" rtlCol="0">
            <a:spAutoFit/>
          </a:bodyPr>
          <a:lstStyle/>
          <a:p>
            <a:fld id="{930AFB57-27B1-4EDC-9D85-71AA30732641}" type="slidenum">
              <a:rPr lang="en-AU" sz="1600" smtClean="0">
                <a:solidFill>
                  <a:schemeClr val="bg1"/>
                </a:solidFill>
              </a:rPr>
              <a:t>17</a:t>
            </a:fld>
            <a:endParaRPr lang="en-AU" sz="1600" dirty="0">
              <a:solidFill>
                <a:schemeClr val="bg1"/>
              </a:solidFill>
            </a:endParaRPr>
          </a:p>
        </p:txBody>
      </p:sp>
      <p:sp>
        <p:nvSpPr>
          <p:cNvPr id="10" name="TextBox 4"/>
          <p:cNvSpPr txBox="1">
            <a:spLocks noChangeArrowheads="1"/>
          </p:cNvSpPr>
          <p:nvPr/>
        </p:nvSpPr>
        <p:spPr bwMode="auto">
          <a:xfrm>
            <a:off x="142160" y="260645"/>
            <a:ext cx="741682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457200" eaLnBrk="0" hangingPunct="0">
              <a:defRPr>
                <a:solidFill>
                  <a:schemeClr val="tx1"/>
                </a:solidFill>
                <a:latin typeface="Arial" pitchFamily="34" charset="0"/>
              </a:defRPr>
            </a:lvl1pPr>
            <a:lvl2pPr marL="742950" indent="-285750" defTabSz="457200" eaLnBrk="0" hangingPunct="0">
              <a:defRPr>
                <a:solidFill>
                  <a:schemeClr val="tx1"/>
                </a:solidFill>
                <a:latin typeface="Arial" pitchFamily="34" charset="0"/>
              </a:defRPr>
            </a:lvl2pPr>
            <a:lvl3pPr marL="1143000" indent="-228600" defTabSz="457200" eaLnBrk="0" hangingPunct="0">
              <a:defRPr>
                <a:solidFill>
                  <a:schemeClr val="tx1"/>
                </a:solidFill>
                <a:latin typeface="Arial" pitchFamily="34" charset="0"/>
              </a:defRPr>
            </a:lvl3pPr>
            <a:lvl4pPr marL="1600200" indent="-228600" defTabSz="457200" eaLnBrk="0" hangingPunct="0">
              <a:defRPr>
                <a:solidFill>
                  <a:schemeClr val="tx1"/>
                </a:solidFill>
                <a:latin typeface="Arial" pitchFamily="34" charset="0"/>
              </a:defRPr>
            </a:lvl4pPr>
            <a:lvl5pPr marL="2057400" indent="-228600" defTabSz="457200" eaLnBrk="0" hangingPunct="0">
              <a:defRPr>
                <a:solidFill>
                  <a:schemeClr val="tx1"/>
                </a:solidFill>
                <a:latin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defRPr>
            </a:lvl9pPr>
          </a:lstStyle>
          <a:p>
            <a:pPr eaLnBrk="1" hangingPunct="1"/>
            <a:r>
              <a:rPr lang="en-AU" altLang="en-US" sz="3600" b="1" dirty="0" smtClean="0">
                <a:solidFill>
                  <a:srgbClr val="92D050"/>
                </a:solidFill>
                <a:effectLst>
                  <a:outerShdw blurRad="38100" dist="38100" dir="2700000" algn="tl">
                    <a:srgbClr val="000000">
                      <a:alpha val="43137"/>
                    </a:srgbClr>
                  </a:outerShdw>
                </a:effectLst>
                <a:cs typeface="Arial" pitchFamily="34" charset="0"/>
              </a:rPr>
              <a:t>BSP…technology for inclusion</a:t>
            </a:r>
            <a:endParaRPr lang="en-US" altLang="en-US" sz="3600" dirty="0">
              <a:solidFill>
                <a:srgbClr val="92D050"/>
              </a:solidFill>
              <a:effectLst>
                <a:outerShdw blurRad="38100" dist="38100" dir="2700000" algn="tl">
                  <a:srgbClr val="000000">
                    <a:alpha val="43137"/>
                  </a:srgbClr>
                </a:outerShdw>
              </a:effectLst>
              <a:latin typeface="Calibri" pitchFamily="34" charset="0"/>
            </a:endParaRPr>
          </a:p>
        </p:txBody>
      </p:sp>
      <p:pic>
        <p:nvPicPr>
          <p:cNvPr id="13"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1617" y="1032537"/>
            <a:ext cx="3275849" cy="21804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TextBox 13"/>
          <p:cNvSpPr txBox="1"/>
          <p:nvPr/>
        </p:nvSpPr>
        <p:spPr>
          <a:xfrm>
            <a:off x="3707904" y="906978"/>
            <a:ext cx="3851080" cy="1107996"/>
          </a:xfrm>
          <a:prstGeom prst="rect">
            <a:avLst/>
          </a:prstGeom>
          <a:noFill/>
        </p:spPr>
        <p:txBody>
          <a:bodyPr wrap="square" rtlCol="0">
            <a:spAutoFit/>
          </a:bodyPr>
          <a:lstStyle/>
          <a:p>
            <a:r>
              <a:rPr lang="en-AU" b="1" dirty="0" smtClean="0">
                <a:solidFill>
                  <a:schemeClr val="bg2">
                    <a:lumMod val="10000"/>
                  </a:schemeClr>
                </a:solidFill>
              </a:rPr>
              <a:t>Growing Deposits through Technology</a:t>
            </a:r>
          </a:p>
          <a:p>
            <a:r>
              <a:rPr lang="en-AU" sz="1600" dirty="0" smtClean="0">
                <a:solidFill>
                  <a:schemeClr val="bg2">
                    <a:lumMod val="10000"/>
                  </a:schemeClr>
                </a:solidFill>
              </a:rPr>
              <a:t>BSP signs up new customers everyday using state </a:t>
            </a:r>
            <a:r>
              <a:rPr lang="en-AU" sz="1600" dirty="0">
                <a:solidFill>
                  <a:schemeClr val="bg2">
                    <a:lumMod val="10000"/>
                  </a:schemeClr>
                </a:solidFill>
              </a:rPr>
              <a:t>of the art technology to grow its </a:t>
            </a:r>
            <a:r>
              <a:rPr lang="en-AU" sz="1600" dirty="0" smtClean="0">
                <a:solidFill>
                  <a:schemeClr val="bg2">
                    <a:lumMod val="10000"/>
                  </a:schemeClr>
                </a:solidFill>
              </a:rPr>
              <a:t>customer base</a:t>
            </a:r>
            <a:endParaRPr lang="en-AU" sz="1600" dirty="0">
              <a:solidFill>
                <a:schemeClr val="bg2">
                  <a:lumMod val="10000"/>
                </a:schemeClr>
              </a:solidFill>
            </a:endParaRPr>
          </a:p>
        </p:txBody>
      </p:sp>
      <p:pic>
        <p:nvPicPr>
          <p:cNvPr id="15"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80059" y="3596663"/>
            <a:ext cx="3395271" cy="24917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6" name="TextBox 15"/>
          <p:cNvSpPr txBox="1"/>
          <p:nvPr/>
        </p:nvSpPr>
        <p:spPr>
          <a:xfrm>
            <a:off x="287856" y="3356992"/>
            <a:ext cx="3684320" cy="1354217"/>
          </a:xfrm>
          <a:prstGeom prst="rect">
            <a:avLst/>
          </a:prstGeom>
          <a:noFill/>
        </p:spPr>
        <p:txBody>
          <a:bodyPr wrap="square" rtlCol="0">
            <a:spAutoFit/>
          </a:bodyPr>
          <a:lstStyle/>
          <a:p>
            <a:r>
              <a:rPr lang="en-AU" b="1" dirty="0" smtClean="0">
                <a:solidFill>
                  <a:schemeClr val="bg2">
                    <a:lumMod val="10000"/>
                  </a:schemeClr>
                </a:solidFill>
              </a:rPr>
              <a:t>Agencies and Sub branches</a:t>
            </a:r>
          </a:p>
          <a:p>
            <a:r>
              <a:rPr lang="en-AU" sz="1600" dirty="0" smtClean="0">
                <a:solidFill>
                  <a:schemeClr val="bg2">
                    <a:lumMod val="10000"/>
                  </a:schemeClr>
                </a:solidFill>
              </a:rPr>
              <a:t>In PNG and in each country where it operates, BSP agents reach the unbanked in rural areas and provide access to basic banking services </a:t>
            </a:r>
            <a:endParaRPr lang="en-AU" sz="1600" dirty="0">
              <a:solidFill>
                <a:schemeClr val="bg2">
                  <a:lumMod val="10000"/>
                </a:schemeClr>
              </a:solidFill>
            </a:endParaRPr>
          </a:p>
        </p:txBody>
      </p:sp>
      <p:graphicFrame>
        <p:nvGraphicFramePr>
          <p:cNvPr id="17" name="Diagram 16"/>
          <p:cNvGraphicFramePr/>
          <p:nvPr>
            <p:extLst>
              <p:ext uri="{D42A27DB-BD31-4B8C-83A1-F6EECF244321}">
                <p14:modId xmlns:p14="http://schemas.microsoft.com/office/powerpoint/2010/main" val="3353122617"/>
              </p:ext>
            </p:extLst>
          </p:nvPr>
        </p:nvGraphicFramePr>
        <p:xfrm>
          <a:off x="311617" y="4873316"/>
          <a:ext cx="3660558" cy="1396953"/>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graphicFrame>
        <p:nvGraphicFramePr>
          <p:cNvPr id="18" name="Diagram 17"/>
          <p:cNvGraphicFramePr/>
          <p:nvPr>
            <p:extLst>
              <p:ext uri="{D42A27DB-BD31-4B8C-83A1-F6EECF244321}">
                <p14:modId xmlns:p14="http://schemas.microsoft.com/office/powerpoint/2010/main" val="653067901"/>
              </p:ext>
            </p:extLst>
          </p:nvPr>
        </p:nvGraphicFramePr>
        <p:xfrm>
          <a:off x="3852277" y="2099380"/>
          <a:ext cx="3562333" cy="912374"/>
        </p:xfrm>
        <a:graphic>
          <a:graphicData uri="http://schemas.openxmlformats.org/drawingml/2006/diagram">
            <dgm:relIds xmlns:dgm="http://schemas.openxmlformats.org/drawingml/2006/diagram" xmlns:r="http://schemas.openxmlformats.org/officeDocument/2006/relationships" r:dm="rId11" r:lo="rId12" r:qs="rId13" r:cs="rId14"/>
          </a:graphicData>
        </a:graphic>
      </p:graphicFrame>
    </p:spTree>
    <p:extLst>
      <p:ext uri="{BB962C8B-B14F-4D97-AF65-F5344CB8AC3E}">
        <p14:creationId xmlns:p14="http://schemas.microsoft.com/office/powerpoint/2010/main" val="178674225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87856" y="6413266"/>
            <a:ext cx="2843984" cy="400110"/>
          </a:xfrm>
          <a:prstGeom prst="rect">
            <a:avLst/>
          </a:prstGeom>
          <a:noFill/>
        </p:spPr>
        <p:txBody>
          <a:bodyPr wrap="none" rtlCol="0">
            <a:spAutoFit/>
          </a:bodyPr>
          <a:lstStyle/>
          <a:p>
            <a:r>
              <a:rPr lang="en-AU" sz="2000" dirty="0" smtClean="0">
                <a:solidFill>
                  <a:schemeClr val="bg1"/>
                </a:solidFill>
              </a:rPr>
              <a:t>Sub - title of Presentation</a:t>
            </a:r>
            <a:endParaRPr lang="en-AU" sz="2000" dirty="0">
              <a:solidFill>
                <a:schemeClr val="bg1"/>
              </a:solidFill>
            </a:endParaRPr>
          </a:p>
        </p:txBody>
      </p:sp>
      <p:sp>
        <p:nvSpPr>
          <p:cNvPr id="5" name="TextBox 4"/>
          <p:cNvSpPr txBox="1"/>
          <p:nvPr/>
        </p:nvSpPr>
        <p:spPr>
          <a:xfrm>
            <a:off x="8092133" y="6367515"/>
            <a:ext cx="872355" cy="400110"/>
          </a:xfrm>
          <a:prstGeom prst="rect">
            <a:avLst/>
          </a:prstGeom>
          <a:noFill/>
        </p:spPr>
        <p:txBody>
          <a:bodyPr wrap="none" rtlCol="0">
            <a:spAutoFit/>
          </a:bodyPr>
          <a:lstStyle/>
          <a:p>
            <a:r>
              <a:rPr lang="en-AU" sz="2000" dirty="0" smtClean="0">
                <a:solidFill>
                  <a:schemeClr val="bg1"/>
                </a:solidFill>
              </a:rPr>
              <a:t>Slide 1</a:t>
            </a:r>
            <a:endParaRPr lang="en-AU" sz="2000" dirty="0">
              <a:solidFill>
                <a:schemeClr val="bg1"/>
              </a:solidFill>
            </a:endParaRP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7" name="TextBox 6"/>
          <p:cNvSpPr txBox="1"/>
          <p:nvPr/>
        </p:nvSpPr>
        <p:spPr>
          <a:xfrm>
            <a:off x="8736286" y="6445263"/>
            <a:ext cx="288862" cy="338554"/>
          </a:xfrm>
          <a:prstGeom prst="rect">
            <a:avLst/>
          </a:prstGeom>
          <a:noFill/>
        </p:spPr>
        <p:txBody>
          <a:bodyPr wrap="none" rtlCol="0">
            <a:spAutoFit/>
          </a:bodyPr>
          <a:lstStyle/>
          <a:p>
            <a:fld id="{930AFB57-27B1-4EDC-9D85-71AA30732641}" type="slidenum">
              <a:rPr lang="en-AU" sz="1600" smtClean="0">
                <a:solidFill>
                  <a:schemeClr val="bg1"/>
                </a:solidFill>
              </a:rPr>
              <a:t>18</a:t>
            </a:fld>
            <a:endParaRPr lang="en-AU" sz="1600" dirty="0">
              <a:solidFill>
                <a:schemeClr val="bg1"/>
              </a:solidFill>
            </a:endParaRPr>
          </a:p>
        </p:txBody>
      </p:sp>
      <p:sp>
        <p:nvSpPr>
          <p:cNvPr id="9" name="Content Placeholder 2"/>
          <p:cNvSpPr txBox="1">
            <a:spLocks/>
          </p:cNvSpPr>
          <p:nvPr/>
        </p:nvSpPr>
        <p:spPr bwMode="auto">
          <a:xfrm>
            <a:off x="395536" y="1460977"/>
            <a:ext cx="7704856" cy="4291385"/>
          </a:xfrm>
          <a:prstGeom prst="rect">
            <a:avLst/>
          </a:prstGeom>
          <a:noFill/>
          <a:ln w="9525">
            <a:noFill/>
            <a:miter lim="800000"/>
            <a:headEnd/>
            <a:tailEnd/>
          </a:ln>
        </p:spPr>
        <p:txBody>
          <a:bodyPr/>
          <a:lstStyle/>
          <a:p>
            <a:pPr algn="just" defTabSz="457200" fontAlgn="auto">
              <a:lnSpc>
                <a:spcPct val="80000"/>
              </a:lnSpc>
              <a:spcBef>
                <a:spcPts val="600"/>
              </a:spcBef>
              <a:spcAft>
                <a:spcPts val="0"/>
              </a:spcAft>
              <a:defRPr/>
            </a:pPr>
            <a:endParaRPr lang="en-AU" sz="2400" dirty="0" smtClean="0">
              <a:latin typeface="Calibri" pitchFamily="34" charset="0"/>
            </a:endParaRPr>
          </a:p>
          <a:p>
            <a:pPr marL="285750" indent="-285750" algn="just" defTabSz="457200" fontAlgn="auto">
              <a:lnSpc>
                <a:spcPct val="80000"/>
              </a:lnSpc>
              <a:spcBef>
                <a:spcPts val="600"/>
              </a:spcBef>
              <a:spcAft>
                <a:spcPts val="0"/>
              </a:spcAft>
              <a:buFont typeface="Arial" panose="020B0604020202020204" pitchFamily="34" charset="0"/>
              <a:buChar char="•"/>
              <a:defRPr/>
            </a:pPr>
            <a:endParaRPr lang="en-AU" sz="2400" dirty="0">
              <a:latin typeface="Calibri" pitchFamily="34" charset="0"/>
            </a:endParaRPr>
          </a:p>
          <a:p>
            <a:pPr marL="285750" indent="-285750" algn="just" defTabSz="457200" fontAlgn="auto">
              <a:lnSpc>
                <a:spcPct val="80000"/>
              </a:lnSpc>
              <a:spcBef>
                <a:spcPts val="600"/>
              </a:spcBef>
              <a:spcAft>
                <a:spcPts val="0"/>
              </a:spcAft>
              <a:buFont typeface="Arial" panose="020B0604020202020204" pitchFamily="34" charset="0"/>
              <a:buChar char="•"/>
              <a:defRPr/>
            </a:pPr>
            <a:endParaRPr lang="en-AU" sz="2400" dirty="0">
              <a:latin typeface="Calibri" pitchFamily="34" charset="0"/>
            </a:endParaRPr>
          </a:p>
        </p:txBody>
      </p:sp>
      <p:sp>
        <p:nvSpPr>
          <p:cNvPr id="11" name="TextBox 4"/>
          <p:cNvSpPr txBox="1">
            <a:spLocks noChangeArrowheads="1"/>
          </p:cNvSpPr>
          <p:nvPr/>
        </p:nvSpPr>
        <p:spPr bwMode="auto">
          <a:xfrm>
            <a:off x="323528" y="260648"/>
            <a:ext cx="676875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defTabSz="457200">
              <a:defRPr sz="3200" b="1">
                <a:solidFill>
                  <a:srgbClr val="92D050"/>
                </a:solidFill>
                <a:effectLst>
                  <a:outerShdw blurRad="38100" dist="38100" dir="2700000" algn="tl">
                    <a:srgbClr val="000000">
                      <a:alpha val="43137"/>
                    </a:srgbClr>
                  </a:outerShdw>
                </a:effectLst>
                <a:latin typeface="Arial" pitchFamily="34" charset="0"/>
                <a:cs typeface="Arial" pitchFamily="34" charset="0"/>
              </a:defRPr>
            </a:lvl1pPr>
            <a:lvl2pPr marL="742950" indent="-285750" defTabSz="457200" eaLnBrk="0" hangingPunct="0">
              <a:defRPr>
                <a:latin typeface="Arial" pitchFamily="34" charset="0"/>
              </a:defRPr>
            </a:lvl2pPr>
            <a:lvl3pPr marL="1143000" indent="-228600" defTabSz="457200" eaLnBrk="0" hangingPunct="0">
              <a:defRPr>
                <a:latin typeface="Arial" pitchFamily="34" charset="0"/>
              </a:defRPr>
            </a:lvl3pPr>
            <a:lvl4pPr marL="1600200" indent="-228600" defTabSz="457200" eaLnBrk="0" hangingPunct="0">
              <a:defRPr>
                <a:latin typeface="Arial" pitchFamily="34" charset="0"/>
              </a:defRPr>
            </a:lvl4pPr>
            <a:lvl5pPr marL="2057400" indent="-228600" defTabSz="457200" eaLnBrk="0" hangingPunct="0">
              <a:defRPr>
                <a:latin typeface="Arial" pitchFamily="34" charset="0"/>
              </a:defRPr>
            </a:lvl5pPr>
            <a:lvl6pPr marL="2514600" indent="-228600" defTabSz="457200" eaLnBrk="0" fontAlgn="base" hangingPunct="0">
              <a:spcBef>
                <a:spcPct val="0"/>
              </a:spcBef>
              <a:spcAft>
                <a:spcPct val="0"/>
              </a:spcAft>
              <a:defRPr>
                <a:latin typeface="Arial" pitchFamily="34" charset="0"/>
              </a:defRPr>
            </a:lvl6pPr>
            <a:lvl7pPr marL="2971800" indent="-228600" defTabSz="457200" eaLnBrk="0" fontAlgn="base" hangingPunct="0">
              <a:spcBef>
                <a:spcPct val="0"/>
              </a:spcBef>
              <a:spcAft>
                <a:spcPct val="0"/>
              </a:spcAft>
              <a:defRPr>
                <a:latin typeface="Arial" pitchFamily="34" charset="0"/>
              </a:defRPr>
            </a:lvl7pPr>
            <a:lvl8pPr marL="3429000" indent="-228600" defTabSz="457200" eaLnBrk="0" fontAlgn="base" hangingPunct="0">
              <a:spcBef>
                <a:spcPct val="0"/>
              </a:spcBef>
              <a:spcAft>
                <a:spcPct val="0"/>
              </a:spcAft>
              <a:defRPr>
                <a:latin typeface="Arial" pitchFamily="34" charset="0"/>
              </a:defRPr>
            </a:lvl8pPr>
            <a:lvl9pPr marL="3886200" indent="-228600" defTabSz="457200" eaLnBrk="0" fontAlgn="base" hangingPunct="0">
              <a:spcBef>
                <a:spcPct val="0"/>
              </a:spcBef>
              <a:spcAft>
                <a:spcPct val="0"/>
              </a:spcAft>
              <a:defRPr>
                <a:latin typeface="Arial" pitchFamily="34" charset="0"/>
              </a:defRPr>
            </a:lvl9pPr>
          </a:lstStyle>
          <a:p>
            <a:r>
              <a:rPr lang="en-AU" altLang="en-US" dirty="0"/>
              <a:t>2016 Performance </a:t>
            </a:r>
            <a:r>
              <a:rPr lang="en-AU" altLang="en-US" dirty="0" smtClean="0"/>
              <a:t>Summary</a:t>
            </a:r>
            <a:endParaRPr lang="en-US" altLang="en-US" dirty="0"/>
          </a:p>
        </p:txBody>
      </p:sp>
      <p:graphicFrame>
        <p:nvGraphicFramePr>
          <p:cNvPr id="13" name="Table 12"/>
          <p:cNvGraphicFramePr>
            <a:graphicFrameLocks noGrp="1"/>
          </p:cNvGraphicFramePr>
          <p:nvPr>
            <p:extLst>
              <p:ext uri="{D42A27DB-BD31-4B8C-83A1-F6EECF244321}">
                <p14:modId xmlns:p14="http://schemas.microsoft.com/office/powerpoint/2010/main" val="311284974"/>
              </p:ext>
            </p:extLst>
          </p:nvPr>
        </p:nvGraphicFramePr>
        <p:xfrm>
          <a:off x="179512" y="1050385"/>
          <a:ext cx="8064896" cy="5349240"/>
        </p:xfrm>
        <a:graphic>
          <a:graphicData uri="http://schemas.openxmlformats.org/drawingml/2006/table">
            <a:tbl>
              <a:tblPr firstRow="1" bandRow="1">
                <a:tableStyleId>{C083E6E3-FA7D-4D7B-A595-EF9225AFEA82}</a:tableStyleId>
              </a:tblPr>
              <a:tblGrid>
                <a:gridCol w="8064896"/>
              </a:tblGrid>
              <a:tr h="5112568">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AU" sz="1500" b="1" dirty="0" smtClean="0">
                          <a:solidFill>
                            <a:schemeClr val="bg2">
                              <a:lumMod val="25000"/>
                            </a:schemeClr>
                          </a:solidFill>
                        </a:rPr>
                        <a:t>Balance</a:t>
                      </a:r>
                      <a:r>
                        <a:rPr lang="en-AU" sz="1500" b="1" baseline="0" dirty="0" smtClean="0">
                          <a:solidFill>
                            <a:schemeClr val="bg2">
                              <a:lumMod val="25000"/>
                            </a:schemeClr>
                          </a:solidFill>
                        </a:rPr>
                        <a:t> Sheet Growth</a:t>
                      </a:r>
                      <a:endParaRPr lang="en-AU" sz="1500" b="1" dirty="0" smtClean="0">
                        <a:solidFill>
                          <a:schemeClr val="bg2">
                            <a:lumMod val="25000"/>
                          </a:schemeClr>
                        </a:solidFill>
                      </a:endParaRP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AU" sz="1500" b="0" dirty="0" smtClean="0"/>
                        <a:t>Loans growing</a:t>
                      </a:r>
                      <a:r>
                        <a:rPr lang="en-AU" sz="1500" b="0" baseline="0" dirty="0" smtClean="0"/>
                        <a:t> from i</a:t>
                      </a:r>
                      <a:r>
                        <a:rPr lang="en-AU" sz="1500" b="0" dirty="0" smtClean="0"/>
                        <a:t>ncreased</a:t>
                      </a:r>
                      <a:r>
                        <a:rPr lang="en-AU" sz="1500" b="0" baseline="0" dirty="0" smtClean="0"/>
                        <a:t> corporate and retail lending in PNG, s</a:t>
                      </a:r>
                      <a:r>
                        <a:rPr lang="en-AU" sz="1500" b="0" dirty="0" smtClean="0"/>
                        <a:t>trong growth in the loan portfolio across all other countries, and also includes the incremental impact of </a:t>
                      </a:r>
                      <a:r>
                        <a:rPr lang="en-AU" sz="1500" b="0" baseline="0" dirty="0" smtClean="0"/>
                        <a:t>Vanuatu business acquisition</a:t>
                      </a: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AU" sz="1500" b="0" dirty="0" smtClean="0"/>
                        <a:t>A dominant</a:t>
                      </a:r>
                      <a:r>
                        <a:rPr lang="en-AU" sz="1500" b="0" baseline="0" dirty="0" smtClean="0"/>
                        <a:t> market share in loans and deposits in PNG, and leading and/or significant market shares in other countries where BSP operates</a:t>
                      </a:r>
                      <a:endParaRPr lang="en-AU" sz="1500" b="0" dirty="0" smtClean="0"/>
                    </a:p>
                    <a:p>
                      <a:pPr marL="0" marR="0" lvl="0" indent="0" algn="just" defTabSz="914400" rtl="0" eaLnBrk="1" fontAlgn="auto" latinLnBrk="0" hangingPunct="1">
                        <a:lnSpc>
                          <a:spcPct val="100000"/>
                        </a:lnSpc>
                        <a:spcBef>
                          <a:spcPts val="0"/>
                        </a:spcBef>
                        <a:spcAft>
                          <a:spcPts val="0"/>
                        </a:spcAft>
                        <a:buClrTx/>
                        <a:buSzTx/>
                        <a:buFontTx/>
                        <a:buNone/>
                        <a:tabLst/>
                        <a:defRPr/>
                      </a:pPr>
                      <a:r>
                        <a:rPr lang="en-AU" sz="1500" b="1" dirty="0" smtClean="0">
                          <a:solidFill>
                            <a:schemeClr val="bg2">
                              <a:lumMod val="25000"/>
                            </a:schemeClr>
                          </a:solidFill>
                        </a:rPr>
                        <a:t>Income Increasing</a:t>
                      </a: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AU" sz="1500" b="0" baseline="0" dirty="0" smtClean="0"/>
                        <a:t>Loan growth generated higher net interest income, despite experiencing margin compression in PNG</a:t>
                      </a: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AU" sz="1500" b="0" baseline="0" dirty="0" smtClean="0"/>
                        <a:t>Fx income driven by increased turnover largely provided by additional export flows into PNG since April 2016</a:t>
                      </a: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AU" sz="1500" b="0" baseline="0" dirty="0" smtClean="0"/>
                        <a:t>Income also increased showing the full year effect of acquisitions in Solomon Islands, Samoa, Tonga, Cook Islands, and half year from Vanuatu</a:t>
                      </a:r>
                    </a:p>
                    <a:p>
                      <a:pPr marL="0" marR="0" lvl="0" indent="0" algn="just" defTabSz="914400" rtl="0" eaLnBrk="1" fontAlgn="auto" latinLnBrk="0" hangingPunct="1">
                        <a:lnSpc>
                          <a:spcPct val="100000"/>
                        </a:lnSpc>
                        <a:spcBef>
                          <a:spcPts val="0"/>
                        </a:spcBef>
                        <a:spcAft>
                          <a:spcPts val="0"/>
                        </a:spcAft>
                        <a:buClrTx/>
                        <a:buSzTx/>
                        <a:buFontTx/>
                        <a:buNone/>
                        <a:tabLst/>
                        <a:defRPr/>
                      </a:pPr>
                      <a:r>
                        <a:rPr lang="en-AU" sz="1500" b="1" dirty="0" smtClean="0">
                          <a:solidFill>
                            <a:schemeClr val="bg2">
                              <a:lumMod val="25000"/>
                            </a:schemeClr>
                          </a:solidFill>
                        </a:rPr>
                        <a:t>Expenses well contained</a:t>
                      </a: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AU" sz="1500" b="0" baseline="0" dirty="0" smtClean="0"/>
                        <a:t>Expenses increased but note this includes the impact of a full year of costs from acquisitions in Solomon Islands, Samoa, Tonga, Cook Islands, and half year from Vanuatu</a:t>
                      </a: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AU" sz="1500" b="0" baseline="0" dirty="0" smtClean="0"/>
                        <a:t>Overall, costs were well contained, with the cost to income ratio improving from a reduction of 1.8% to 42.9%, due to the benefits of ongoing cost reduction measures and improving scalability of the business</a:t>
                      </a:r>
                    </a:p>
                    <a:p>
                      <a:pPr marL="0" marR="0" lvl="0" indent="0" algn="just" defTabSz="914400" rtl="0" eaLnBrk="1" fontAlgn="auto" latinLnBrk="0" hangingPunct="1">
                        <a:lnSpc>
                          <a:spcPct val="100000"/>
                        </a:lnSpc>
                        <a:spcBef>
                          <a:spcPts val="0"/>
                        </a:spcBef>
                        <a:spcAft>
                          <a:spcPts val="0"/>
                        </a:spcAft>
                        <a:buClrTx/>
                        <a:buSzTx/>
                        <a:buFontTx/>
                        <a:buNone/>
                        <a:tabLst/>
                        <a:defRPr/>
                      </a:pPr>
                      <a:r>
                        <a:rPr lang="en-AU" sz="1500" b="1" dirty="0" smtClean="0">
                          <a:solidFill>
                            <a:schemeClr val="bg2">
                              <a:lumMod val="25000"/>
                            </a:schemeClr>
                          </a:solidFill>
                        </a:rPr>
                        <a:t>A sound Balance</a:t>
                      </a:r>
                      <a:r>
                        <a:rPr lang="en-AU" sz="1500" b="1" baseline="0" dirty="0" smtClean="0">
                          <a:solidFill>
                            <a:schemeClr val="bg2">
                              <a:lumMod val="25000"/>
                            </a:schemeClr>
                          </a:solidFill>
                        </a:rPr>
                        <a:t> Sheet</a:t>
                      </a:r>
                      <a:endParaRPr lang="en-AU" sz="1500" b="1" dirty="0" smtClean="0">
                        <a:solidFill>
                          <a:schemeClr val="bg2">
                            <a:lumMod val="25000"/>
                          </a:schemeClr>
                        </a:solidFill>
                      </a:endParaRP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AU" sz="1500" b="0" baseline="0" dirty="0" smtClean="0"/>
                        <a:t>The Capital base is sound and maintained at 23.1%, exceeding BPNG requirements, despite the impact of continuing growth in assets, as well as payment of dividends of K414m in 2016 (2013: K370m)</a:t>
                      </a:r>
                    </a:p>
                  </a:txBody>
                  <a:tcPr/>
                </a:tc>
              </a:tr>
            </a:tbl>
          </a:graphicData>
        </a:graphic>
      </p:graphicFrame>
    </p:spTree>
    <p:extLst>
      <p:ext uri="{BB962C8B-B14F-4D97-AF65-F5344CB8AC3E}">
        <p14:creationId xmlns:p14="http://schemas.microsoft.com/office/powerpoint/2010/main" val="332196463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87856" y="6413266"/>
            <a:ext cx="2843984" cy="400110"/>
          </a:xfrm>
          <a:prstGeom prst="rect">
            <a:avLst/>
          </a:prstGeom>
          <a:noFill/>
        </p:spPr>
        <p:txBody>
          <a:bodyPr wrap="none" rtlCol="0">
            <a:spAutoFit/>
          </a:bodyPr>
          <a:lstStyle/>
          <a:p>
            <a:r>
              <a:rPr lang="en-AU" sz="2000" dirty="0" smtClean="0">
                <a:solidFill>
                  <a:schemeClr val="bg1"/>
                </a:solidFill>
              </a:rPr>
              <a:t>Sub - title of Presentation</a:t>
            </a:r>
            <a:endParaRPr lang="en-AU" sz="2000" dirty="0">
              <a:solidFill>
                <a:schemeClr val="bg1"/>
              </a:solidFill>
            </a:endParaRPr>
          </a:p>
        </p:txBody>
      </p:sp>
      <p:sp>
        <p:nvSpPr>
          <p:cNvPr id="5" name="TextBox 4"/>
          <p:cNvSpPr txBox="1"/>
          <p:nvPr/>
        </p:nvSpPr>
        <p:spPr>
          <a:xfrm>
            <a:off x="8092133" y="6367515"/>
            <a:ext cx="872355" cy="400110"/>
          </a:xfrm>
          <a:prstGeom prst="rect">
            <a:avLst/>
          </a:prstGeom>
          <a:noFill/>
        </p:spPr>
        <p:txBody>
          <a:bodyPr wrap="none" rtlCol="0">
            <a:spAutoFit/>
          </a:bodyPr>
          <a:lstStyle/>
          <a:p>
            <a:r>
              <a:rPr lang="en-AU" sz="2000" dirty="0" smtClean="0">
                <a:solidFill>
                  <a:schemeClr val="bg1"/>
                </a:solidFill>
              </a:rPr>
              <a:t>Slide 1</a:t>
            </a:r>
            <a:endParaRPr lang="en-AU" sz="2000" dirty="0">
              <a:solidFill>
                <a:schemeClr val="bg1"/>
              </a:solidFill>
            </a:endParaRP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7" name="TextBox 6"/>
          <p:cNvSpPr txBox="1"/>
          <p:nvPr/>
        </p:nvSpPr>
        <p:spPr>
          <a:xfrm>
            <a:off x="8736286" y="6445263"/>
            <a:ext cx="288862" cy="338554"/>
          </a:xfrm>
          <a:prstGeom prst="rect">
            <a:avLst/>
          </a:prstGeom>
          <a:noFill/>
        </p:spPr>
        <p:txBody>
          <a:bodyPr wrap="none" rtlCol="0">
            <a:spAutoFit/>
          </a:bodyPr>
          <a:lstStyle/>
          <a:p>
            <a:fld id="{930AFB57-27B1-4EDC-9D85-71AA30732641}" type="slidenum">
              <a:rPr lang="en-AU" sz="1600" smtClean="0">
                <a:solidFill>
                  <a:schemeClr val="bg1"/>
                </a:solidFill>
              </a:rPr>
              <a:t>19</a:t>
            </a:fld>
            <a:endParaRPr lang="en-AU" sz="1600" dirty="0">
              <a:solidFill>
                <a:schemeClr val="bg1"/>
              </a:solidFill>
            </a:endParaRPr>
          </a:p>
        </p:txBody>
      </p:sp>
      <p:sp>
        <p:nvSpPr>
          <p:cNvPr id="9" name="Content Placeholder 2"/>
          <p:cNvSpPr txBox="1">
            <a:spLocks/>
          </p:cNvSpPr>
          <p:nvPr/>
        </p:nvSpPr>
        <p:spPr bwMode="auto">
          <a:xfrm>
            <a:off x="395536" y="1460977"/>
            <a:ext cx="7704856" cy="4291385"/>
          </a:xfrm>
          <a:prstGeom prst="rect">
            <a:avLst/>
          </a:prstGeom>
          <a:noFill/>
          <a:ln w="9525">
            <a:noFill/>
            <a:miter lim="800000"/>
            <a:headEnd/>
            <a:tailEnd/>
          </a:ln>
        </p:spPr>
        <p:txBody>
          <a:bodyPr/>
          <a:lstStyle/>
          <a:p>
            <a:pPr algn="just" defTabSz="457200" fontAlgn="auto">
              <a:lnSpc>
                <a:spcPct val="80000"/>
              </a:lnSpc>
              <a:spcBef>
                <a:spcPts val="600"/>
              </a:spcBef>
              <a:spcAft>
                <a:spcPts val="0"/>
              </a:spcAft>
              <a:defRPr/>
            </a:pPr>
            <a:endParaRPr lang="en-AU" sz="2400" dirty="0" smtClean="0">
              <a:latin typeface="Calibri" pitchFamily="34" charset="0"/>
            </a:endParaRPr>
          </a:p>
          <a:p>
            <a:pPr marL="285750" indent="-285750" algn="just" defTabSz="457200" fontAlgn="auto">
              <a:lnSpc>
                <a:spcPct val="80000"/>
              </a:lnSpc>
              <a:spcBef>
                <a:spcPts val="600"/>
              </a:spcBef>
              <a:spcAft>
                <a:spcPts val="0"/>
              </a:spcAft>
              <a:buFont typeface="Arial" panose="020B0604020202020204" pitchFamily="34" charset="0"/>
              <a:buChar char="•"/>
              <a:defRPr/>
            </a:pPr>
            <a:endParaRPr lang="en-AU" sz="2400" dirty="0">
              <a:latin typeface="Calibri" pitchFamily="34" charset="0"/>
            </a:endParaRPr>
          </a:p>
          <a:p>
            <a:pPr marL="285750" indent="-285750" algn="just" defTabSz="457200" fontAlgn="auto">
              <a:lnSpc>
                <a:spcPct val="80000"/>
              </a:lnSpc>
              <a:spcBef>
                <a:spcPts val="600"/>
              </a:spcBef>
              <a:spcAft>
                <a:spcPts val="0"/>
              </a:spcAft>
              <a:buFont typeface="Arial" panose="020B0604020202020204" pitchFamily="34" charset="0"/>
              <a:buChar char="•"/>
              <a:defRPr/>
            </a:pPr>
            <a:endParaRPr lang="en-AU" sz="2400" dirty="0">
              <a:latin typeface="Calibri" pitchFamily="34" charset="0"/>
            </a:endParaRPr>
          </a:p>
        </p:txBody>
      </p:sp>
      <p:sp>
        <p:nvSpPr>
          <p:cNvPr id="12" name="TextBox 11"/>
          <p:cNvSpPr txBox="1"/>
          <p:nvPr/>
        </p:nvSpPr>
        <p:spPr>
          <a:xfrm>
            <a:off x="179512" y="6413266"/>
            <a:ext cx="2541080" cy="400110"/>
          </a:xfrm>
          <a:prstGeom prst="rect">
            <a:avLst/>
          </a:prstGeom>
          <a:noFill/>
        </p:spPr>
        <p:txBody>
          <a:bodyPr wrap="none" rtlCol="0">
            <a:spAutoFit/>
          </a:bodyPr>
          <a:lstStyle/>
          <a:p>
            <a:r>
              <a:rPr lang="en-AU" sz="2000" dirty="0">
                <a:solidFill>
                  <a:schemeClr val="bg1"/>
                </a:solidFill>
              </a:rPr>
              <a:t>Investor Pack Q4/2016</a:t>
            </a:r>
          </a:p>
        </p:txBody>
      </p:sp>
      <p:sp>
        <p:nvSpPr>
          <p:cNvPr id="10" name="TextBox 4"/>
          <p:cNvSpPr txBox="1">
            <a:spLocks noChangeArrowheads="1"/>
          </p:cNvSpPr>
          <p:nvPr/>
        </p:nvSpPr>
        <p:spPr bwMode="auto">
          <a:xfrm>
            <a:off x="1475656" y="2708920"/>
            <a:ext cx="5042917"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457200" eaLnBrk="0" hangingPunct="0">
              <a:defRPr>
                <a:solidFill>
                  <a:schemeClr val="tx1"/>
                </a:solidFill>
                <a:latin typeface="Arial" pitchFamily="34" charset="0"/>
              </a:defRPr>
            </a:lvl1pPr>
            <a:lvl2pPr marL="742950" indent="-285750" defTabSz="457200" eaLnBrk="0" hangingPunct="0">
              <a:defRPr>
                <a:solidFill>
                  <a:schemeClr val="tx1"/>
                </a:solidFill>
                <a:latin typeface="Arial" pitchFamily="34" charset="0"/>
              </a:defRPr>
            </a:lvl2pPr>
            <a:lvl3pPr marL="1143000" indent="-228600" defTabSz="457200" eaLnBrk="0" hangingPunct="0">
              <a:defRPr>
                <a:solidFill>
                  <a:schemeClr val="tx1"/>
                </a:solidFill>
                <a:latin typeface="Arial" pitchFamily="34" charset="0"/>
              </a:defRPr>
            </a:lvl3pPr>
            <a:lvl4pPr marL="1600200" indent="-228600" defTabSz="457200" eaLnBrk="0" hangingPunct="0">
              <a:defRPr>
                <a:solidFill>
                  <a:schemeClr val="tx1"/>
                </a:solidFill>
                <a:latin typeface="Arial" pitchFamily="34" charset="0"/>
              </a:defRPr>
            </a:lvl4pPr>
            <a:lvl5pPr marL="2057400" indent="-228600" defTabSz="457200" eaLnBrk="0" hangingPunct="0">
              <a:defRPr>
                <a:solidFill>
                  <a:schemeClr val="tx1"/>
                </a:solidFill>
                <a:latin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defRPr>
            </a:lvl9pPr>
          </a:lstStyle>
          <a:p>
            <a:pPr algn="ctr" eaLnBrk="1" hangingPunct="1"/>
            <a:r>
              <a:rPr lang="en-AU" altLang="en-US" sz="4400" b="1" dirty="0" smtClean="0">
                <a:solidFill>
                  <a:srgbClr val="92D050"/>
                </a:solidFill>
                <a:effectLst>
                  <a:outerShdw blurRad="38100" dist="38100" dir="2700000" algn="tl">
                    <a:srgbClr val="000000">
                      <a:alpha val="43137"/>
                    </a:srgbClr>
                  </a:outerShdw>
                </a:effectLst>
                <a:cs typeface="Arial" pitchFamily="34" charset="0"/>
              </a:rPr>
              <a:t>Appendix</a:t>
            </a:r>
            <a:endParaRPr lang="en-US" altLang="en-US" sz="4400" dirty="0">
              <a:solidFill>
                <a:srgbClr val="92D050"/>
              </a:solidFill>
              <a:effectLst>
                <a:outerShdw blurRad="38100" dist="38100" dir="2700000" algn="tl">
                  <a:srgbClr val="000000">
                    <a:alpha val="43137"/>
                  </a:srgbClr>
                </a:outerShdw>
              </a:effectLst>
              <a:latin typeface="Calibri" pitchFamily="34" charset="0"/>
            </a:endParaRPr>
          </a:p>
        </p:txBody>
      </p:sp>
    </p:spTree>
    <p:extLst>
      <p:ext uri="{BB962C8B-B14F-4D97-AF65-F5344CB8AC3E}">
        <p14:creationId xmlns:p14="http://schemas.microsoft.com/office/powerpoint/2010/main" val="271746499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87856" y="6413266"/>
            <a:ext cx="2843984" cy="400110"/>
          </a:xfrm>
          <a:prstGeom prst="rect">
            <a:avLst/>
          </a:prstGeom>
          <a:noFill/>
        </p:spPr>
        <p:txBody>
          <a:bodyPr wrap="none" rtlCol="0">
            <a:spAutoFit/>
          </a:bodyPr>
          <a:lstStyle/>
          <a:p>
            <a:r>
              <a:rPr lang="en-AU" sz="2000" dirty="0" smtClean="0">
                <a:solidFill>
                  <a:schemeClr val="bg1"/>
                </a:solidFill>
              </a:rPr>
              <a:t>Sub - title of Presentation</a:t>
            </a:r>
            <a:endParaRPr lang="en-AU" sz="2000" dirty="0">
              <a:solidFill>
                <a:schemeClr val="bg1"/>
              </a:solidFill>
            </a:endParaRPr>
          </a:p>
        </p:txBody>
      </p:sp>
      <p:sp>
        <p:nvSpPr>
          <p:cNvPr id="5" name="TextBox 4"/>
          <p:cNvSpPr txBox="1"/>
          <p:nvPr/>
        </p:nvSpPr>
        <p:spPr>
          <a:xfrm>
            <a:off x="8092133" y="6367515"/>
            <a:ext cx="872355" cy="400110"/>
          </a:xfrm>
          <a:prstGeom prst="rect">
            <a:avLst/>
          </a:prstGeom>
          <a:noFill/>
        </p:spPr>
        <p:txBody>
          <a:bodyPr wrap="none" rtlCol="0">
            <a:spAutoFit/>
          </a:bodyPr>
          <a:lstStyle/>
          <a:p>
            <a:r>
              <a:rPr lang="en-AU" sz="2000" dirty="0" smtClean="0">
                <a:solidFill>
                  <a:schemeClr val="bg1"/>
                </a:solidFill>
              </a:rPr>
              <a:t>Slide 1</a:t>
            </a:r>
            <a:endParaRPr lang="en-AU" sz="2000" dirty="0">
              <a:solidFill>
                <a:schemeClr val="bg1"/>
              </a:solidFill>
            </a:endParaRP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762" y="2972"/>
            <a:ext cx="9144000" cy="6858000"/>
          </a:xfrm>
          <a:prstGeom prst="rect">
            <a:avLst/>
          </a:prstGeom>
        </p:spPr>
      </p:pic>
      <p:sp>
        <p:nvSpPr>
          <p:cNvPr id="7" name="TextBox 6"/>
          <p:cNvSpPr txBox="1"/>
          <p:nvPr/>
        </p:nvSpPr>
        <p:spPr>
          <a:xfrm>
            <a:off x="8736286" y="6445263"/>
            <a:ext cx="288862" cy="338554"/>
          </a:xfrm>
          <a:prstGeom prst="rect">
            <a:avLst/>
          </a:prstGeom>
          <a:noFill/>
        </p:spPr>
        <p:txBody>
          <a:bodyPr wrap="none" rtlCol="0">
            <a:spAutoFit/>
          </a:bodyPr>
          <a:lstStyle/>
          <a:p>
            <a:fld id="{930AFB57-27B1-4EDC-9D85-71AA30732641}" type="slidenum">
              <a:rPr lang="en-AU" sz="1600" smtClean="0">
                <a:solidFill>
                  <a:schemeClr val="bg1"/>
                </a:solidFill>
              </a:rPr>
              <a:t>20</a:t>
            </a:fld>
            <a:endParaRPr lang="en-AU" sz="1600" dirty="0">
              <a:solidFill>
                <a:schemeClr val="bg1"/>
              </a:solidFill>
            </a:endParaRPr>
          </a:p>
        </p:txBody>
      </p:sp>
      <p:sp>
        <p:nvSpPr>
          <p:cNvPr id="11" name="TextBox 4"/>
          <p:cNvSpPr txBox="1">
            <a:spLocks noChangeArrowheads="1"/>
          </p:cNvSpPr>
          <p:nvPr/>
        </p:nvSpPr>
        <p:spPr bwMode="auto">
          <a:xfrm>
            <a:off x="321171" y="260648"/>
            <a:ext cx="504291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457200" eaLnBrk="0" hangingPunct="0">
              <a:defRPr>
                <a:solidFill>
                  <a:schemeClr val="tx1"/>
                </a:solidFill>
                <a:latin typeface="Arial" pitchFamily="34" charset="0"/>
              </a:defRPr>
            </a:lvl1pPr>
            <a:lvl2pPr marL="742950" indent="-285750" defTabSz="457200" eaLnBrk="0" hangingPunct="0">
              <a:defRPr>
                <a:solidFill>
                  <a:schemeClr val="tx1"/>
                </a:solidFill>
                <a:latin typeface="Arial" pitchFamily="34" charset="0"/>
              </a:defRPr>
            </a:lvl2pPr>
            <a:lvl3pPr marL="1143000" indent="-228600" defTabSz="457200" eaLnBrk="0" hangingPunct="0">
              <a:defRPr>
                <a:solidFill>
                  <a:schemeClr val="tx1"/>
                </a:solidFill>
                <a:latin typeface="Arial" pitchFamily="34" charset="0"/>
              </a:defRPr>
            </a:lvl3pPr>
            <a:lvl4pPr marL="1600200" indent="-228600" defTabSz="457200" eaLnBrk="0" hangingPunct="0">
              <a:defRPr>
                <a:solidFill>
                  <a:schemeClr val="tx1"/>
                </a:solidFill>
                <a:latin typeface="Arial" pitchFamily="34" charset="0"/>
              </a:defRPr>
            </a:lvl4pPr>
            <a:lvl5pPr marL="2057400" indent="-228600" defTabSz="457200" eaLnBrk="0" hangingPunct="0">
              <a:defRPr>
                <a:solidFill>
                  <a:schemeClr val="tx1"/>
                </a:solidFill>
                <a:latin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defRPr>
            </a:lvl9pPr>
          </a:lstStyle>
          <a:p>
            <a:pPr eaLnBrk="1" hangingPunct="1"/>
            <a:r>
              <a:rPr lang="en-AU" altLang="en-US" sz="2800" b="1" dirty="0" smtClean="0">
                <a:solidFill>
                  <a:srgbClr val="92D050"/>
                </a:solidFill>
                <a:cs typeface="Arial" pitchFamily="34" charset="0"/>
              </a:rPr>
              <a:t>Quarterly Financial Ratios</a:t>
            </a:r>
            <a:endParaRPr lang="en-US" altLang="en-US" sz="2800" dirty="0">
              <a:solidFill>
                <a:srgbClr val="92D050"/>
              </a:solidFill>
              <a:latin typeface="Calibri" pitchFamily="34" charset="0"/>
            </a:endParaRPr>
          </a:p>
        </p:txBody>
      </p:sp>
      <p:sp>
        <p:nvSpPr>
          <p:cNvPr id="19" name="TextBox 18"/>
          <p:cNvSpPr txBox="1"/>
          <p:nvPr/>
        </p:nvSpPr>
        <p:spPr>
          <a:xfrm>
            <a:off x="179512" y="6413266"/>
            <a:ext cx="2541080" cy="400110"/>
          </a:xfrm>
          <a:prstGeom prst="rect">
            <a:avLst/>
          </a:prstGeom>
          <a:noFill/>
        </p:spPr>
        <p:txBody>
          <a:bodyPr wrap="none" rtlCol="0">
            <a:spAutoFit/>
          </a:bodyPr>
          <a:lstStyle/>
          <a:p>
            <a:r>
              <a:rPr lang="en-AU" sz="2000" dirty="0">
                <a:solidFill>
                  <a:schemeClr val="bg1"/>
                </a:solidFill>
              </a:rPr>
              <a:t>Investor Pack Q4/2016</a:t>
            </a:r>
          </a:p>
        </p:txBody>
      </p:sp>
      <p:graphicFrame>
        <p:nvGraphicFramePr>
          <p:cNvPr id="12" name="Chart 11"/>
          <p:cNvGraphicFramePr>
            <a:graphicFrameLocks/>
          </p:cNvGraphicFramePr>
          <p:nvPr>
            <p:extLst>
              <p:ext uri="{D42A27DB-BD31-4B8C-83A1-F6EECF244321}">
                <p14:modId xmlns:p14="http://schemas.microsoft.com/office/powerpoint/2010/main" val="2077633710"/>
              </p:ext>
            </p:extLst>
          </p:nvPr>
        </p:nvGraphicFramePr>
        <p:xfrm>
          <a:off x="166021" y="1052735"/>
          <a:ext cx="4117947" cy="2386927"/>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3" name="Chart 12"/>
          <p:cNvGraphicFramePr>
            <a:graphicFrameLocks/>
          </p:cNvGraphicFramePr>
          <p:nvPr>
            <p:extLst>
              <p:ext uri="{D42A27DB-BD31-4B8C-83A1-F6EECF244321}">
                <p14:modId xmlns:p14="http://schemas.microsoft.com/office/powerpoint/2010/main" val="1712280707"/>
              </p:ext>
            </p:extLst>
          </p:nvPr>
        </p:nvGraphicFramePr>
        <p:xfrm>
          <a:off x="321171" y="3573016"/>
          <a:ext cx="3962797" cy="2652713"/>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4" name="Chart 13"/>
          <p:cNvGraphicFramePr>
            <a:graphicFrameLocks/>
          </p:cNvGraphicFramePr>
          <p:nvPr>
            <p:extLst>
              <p:ext uri="{D42A27DB-BD31-4B8C-83A1-F6EECF244321}">
                <p14:modId xmlns:p14="http://schemas.microsoft.com/office/powerpoint/2010/main" val="3838593712"/>
              </p:ext>
            </p:extLst>
          </p:nvPr>
        </p:nvGraphicFramePr>
        <p:xfrm>
          <a:off x="4584763" y="3418995"/>
          <a:ext cx="3943548" cy="2458277"/>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15" name="Chart 14"/>
          <p:cNvGraphicFramePr>
            <a:graphicFrameLocks/>
          </p:cNvGraphicFramePr>
          <p:nvPr>
            <p:extLst>
              <p:ext uri="{D42A27DB-BD31-4B8C-83A1-F6EECF244321}">
                <p14:modId xmlns:p14="http://schemas.microsoft.com/office/powerpoint/2010/main" val="3396933465"/>
              </p:ext>
            </p:extLst>
          </p:nvPr>
        </p:nvGraphicFramePr>
        <p:xfrm>
          <a:off x="4303114" y="1052736"/>
          <a:ext cx="4151524" cy="2379236"/>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185746290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87856" y="6413266"/>
            <a:ext cx="2843984" cy="400110"/>
          </a:xfrm>
          <a:prstGeom prst="rect">
            <a:avLst/>
          </a:prstGeom>
          <a:noFill/>
        </p:spPr>
        <p:txBody>
          <a:bodyPr wrap="none" rtlCol="0">
            <a:spAutoFit/>
          </a:bodyPr>
          <a:lstStyle/>
          <a:p>
            <a:r>
              <a:rPr lang="en-AU" sz="2000" dirty="0" smtClean="0">
                <a:solidFill>
                  <a:schemeClr val="bg1"/>
                </a:solidFill>
              </a:rPr>
              <a:t>Sub - title of Presentation</a:t>
            </a:r>
            <a:endParaRPr lang="en-AU" sz="2000" dirty="0">
              <a:solidFill>
                <a:schemeClr val="bg1"/>
              </a:solidFill>
            </a:endParaRPr>
          </a:p>
        </p:txBody>
      </p:sp>
      <p:sp>
        <p:nvSpPr>
          <p:cNvPr id="5" name="TextBox 4"/>
          <p:cNvSpPr txBox="1"/>
          <p:nvPr/>
        </p:nvSpPr>
        <p:spPr>
          <a:xfrm>
            <a:off x="8092133" y="6367515"/>
            <a:ext cx="872355" cy="400110"/>
          </a:xfrm>
          <a:prstGeom prst="rect">
            <a:avLst/>
          </a:prstGeom>
          <a:noFill/>
        </p:spPr>
        <p:txBody>
          <a:bodyPr wrap="none" rtlCol="0">
            <a:spAutoFit/>
          </a:bodyPr>
          <a:lstStyle/>
          <a:p>
            <a:r>
              <a:rPr lang="en-AU" sz="2000" dirty="0" smtClean="0">
                <a:solidFill>
                  <a:schemeClr val="bg1"/>
                </a:solidFill>
              </a:rPr>
              <a:t>Slide 1</a:t>
            </a:r>
            <a:endParaRPr lang="en-AU" sz="2000" dirty="0">
              <a:solidFill>
                <a:schemeClr val="bg1"/>
              </a:solidFill>
            </a:endParaRP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7" name="TextBox 6"/>
          <p:cNvSpPr txBox="1"/>
          <p:nvPr/>
        </p:nvSpPr>
        <p:spPr>
          <a:xfrm>
            <a:off x="8736286" y="6445263"/>
            <a:ext cx="288862" cy="338554"/>
          </a:xfrm>
          <a:prstGeom prst="rect">
            <a:avLst/>
          </a:prstGeom>
          <a:noFill/>
        </p:spPr>
        <p:txBody>
          <a:bodyPr wrap="none" rtlCol="0">
            <a:spAutoFit/>
          </a:bodyPr>
          <a:lstStyle/>
          <a:p>
            <a:fld id="{930AFB57-27B1-4EDC-9D85-71AA30732641}" type="slidenum">
              <a:rPr lang="en-AU" sz="1600" smtClean="0">
                <a:solidFill>
                  <a:schemeClr val="bg1"/>
                </a:solidFill>
              </a:rPr>
              <a:t>21</a:t>
            </a:fld>
            <a:endParaRPr lang="en-AU" sz="1600" dirty="0">
              <a:solidFill>
                <a:schemeClr val="bg1"/>
              </a:solidFill>
            </a:endParaRPr>
          </a:p>
        </p:txBody>
      </p:sp>
      <p:sp>
        <p:nvSpPr>
          <p:cNvPr id="11" name="TextBox 4"/>
          <p:cNvSpPr txBox="1">
            <a:spLocks noChangeArrowheads="1"/>
          </p:cNvSpPr>
          <p:nvPr/>
        </p:nvSpPr>
        <p:spPr bwMode="auto">
          <a:xfrm>
            <a:off x="323528" y="260648"/>
            <a:ext cx="676875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457200" eaLnBrk="0" hangingPunct="0">
              <a:defRPr>
                <a:solidFill>
                  <a:schemeClr val="tx1"/>
                </a:solidFill>
                <a:latin typeface="Arial" pitchFamily="34" charset="0"/>
              </a:defRPr>
            </a:lvl1pPr>
            <a:lvl2pPr marL="742950" indent="-285750" defTabSz="457200" eaLnBrk="0" hangingPunct="0">
              <a:defRPr>
                <a:solidFill>
                  <a:schemeClr val="tx1"/>
                </a:solidFill>
                <a:latin typeface="Arial" pitchFamily="34" charset="0"/>
              </a:defRPr>
            </a:lvl2pPr>
            <a:lvl3pPr marL="1143000" indent="-228600" defTabSz="457200" eaLnBrk="0" hangingPunct="0">
              <a:defRPr>
                <a:solidFill>
                  <a:schemeClr val="tx1"/>
                </a:solidFill>
                <a:latin typeface="Arial" pitchFamily="34" charset="0"/>
              </a:defRPr>
            </a:lvl3pPr>
            <a:lvl4pPr marL="1600200" indent="-228600" defTabSz="457200" eaLnBrk="0" hangingPunct="0">
              <a:defRPr>
                <a:solidFill>
                  <a:schemeClr val="tx1"/>
                </a:solidFill>
                <a:latin typeface="Arial" pitchFamily="34" charset="0"/>
              </a:defRPr>
            </a:lvl4pPr>
            <a:lvl5pPr marL="2057400" indent="-228600" defTabSz="457200" eaLnBrk="0" hangingPunct="0">
              <a:defRPr>
                <a:solidFill>
                  <a:schemeClr val="tx1"/>
                </a:solidFill>
                <a:latin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defRPr>
            </a:lvl9pPr>
          </a:lstStyle>
          <a:p>
            <a:pPr eaLnBrk="1" hangingPunct="1"/>
            <a:r>
              <a:rPr lang="en-AU" altLang="en-US" sz="2800" b="1" dirty="0" smtClean="0">
                <a:solidFill>
                  <a:srgbClr val="92D050"/>
                </a:solidFill>
                <a:cs typeface="Arial" pitchFamily="34" charset="0"/>
              </a:rPr>
              <a:t>Profit and Loss (</a:t>
            </a:r>
            <a:r>
              <a:rPr lang="en-AU" altLang="en-US" sz="2800" b="1" dirty="0" err="1" smtClean="0">
                <a:solidFill>
                  <a:srgbClr val="92D050"/>
                </a:solidFill>
                <a:cs typeface="Arial" pitchFamily="34" charset="0"/>
              </a:rPr>
              <a:t>K’m</a:t>
            </a:r>
            <a:r>
              <a:rPr lang="en-AU" altLang="en-US" sz="2800" b="1" dirty="0" smtClean="0">
                <a:solidFill>
                  <a:srgbClr val="92D050"/>
                </a:solidFill>
                <a:cs typeface="Arial" pitchFamily="34" charset="0"/>
              </a:rPr>
              <a:t>) </a:t>
            </a:r>
            <a:endParaRPr lang="en-US" altLang="en-US" sz="2800" dirty="0">
              <a:solidFill>
                <a:srgbClr val="92D050"/>
              </a:solidFill>
              <a:latin typeface="Calibri" pitchFamily="34" charset="0"/>
            </a:endParaRPr>
          </a:p>
        </p:txBody>
      </p:sp>
      <p:sp>
        <p:nvSpPr>
          <p:cNvPr id="13" name="TextBox 12"/>
          <p:cNvSpPr txBox="1"/>
          <p:nvPr/>
        </p:nvSpPr>
        <p:spPr>
          <a:xfrm>
            <a:off x="179512" y="6413266"/>
            <a:ext cx="2541080" cy="400110"/>
          </a:xfrm>
          <a:prstGeom prst="rect">
            <a:avLst/>
          </a:prstGeom>
          <a:noFill/>
        </p:spPr>
        <p:txBody>
          <a:bodyPr wrap="none" rtlCol="0">
            <a:spAutoFit/>
          </a:bodyPr>
          <a:lstStyle/>
          <a:p>
            <a:r>
              <a:rPr lang="en-AU" sz="2000" dirty="0">
                <a:solidFill>
                  <a:schemeClr val="bg1"/>
                </a:solidFill>
              </a:rPr>
              <a:t>Investor Pack Q4/2016</a:t>
            </a:r>
          </a:p>
        </p:txBody>
      </p:sp>
      <p:graphicFrame>
        <p:nvGraphicFramePr>
          <p:cNvPr id="16" name="Diagram 15"/>
          <p:cNvGraphicFramePr/>
          <p:nvPr>
            <p:extLst>
              <p:ext uri="{D42A27DB-BD31-4B8C-83A1-F6EECF244321}">
                <p14:modId xmlns:p14="http://schemas.microsoft.com/office/powerpoint/2010/main" val="3273645407"/>
              </p:ext>
            </p:extLst>
          </p:nvPr>
        </p:nvGraphicFramePr>
        <p:xfrm>
          <a:off x="107504" y="836712"/>
          <a:ext cx="3744416" cy="532859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10" name="Chart 9"/>
          <p:cNvGraphicFramePr>
            <a:graphicFrameLocks/>
          </p:cNvGraphicFramePr>
          <p:nvPr>
            <p:extLst>
              <p:ext uri="{D42A27DB-BD31-4B8C-83A1-F6EECF244321}">
                <p14:modId xmlns:p14="http://schemas.microsoft.com/office/powerpoint/2010/main" val="783521165"/>
              </p:ext>
            </p:extLst>
          </p:nvPr>
        </p:nvGraphicFramePr>
        <p:xfrm>
          <a:off x="3851920" y="1133475"/>
          <a:ext cx="5112568" cy="3879701"/>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10114491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87856" y="6413266"/>
            <a:ext cx="2843984" cy="400110"/>
          </a:xfrm>
          <a:prstGeom prst="rect">
            <a:avLst/>
          </a:prstGeom>
          <a:noFill/>
        </p:spPr>
        <p:txBody>
          <a:bodyPr wrap="none" rtlCol="0">
            <a:spAutoFit/>
          </a:bodyPr>
          <a:lstStyle/>
          <a:p>
            <a:r>
              <a:rPr lang="en-AU" sz="2000" dirty="0" smtClean="0">
                <a:solidFill>
                  <a:schemeClr val="bg1"/>
                </a:solidFill>
              </a:rPr>
              <a:t>Sub - title of Presentation</a:t>
            </a:r>
            <a:endParaRPr lang="en-AU" sz="2000" dirty="0">
              <a:solidFill>
                <a:schemeClr val="bg1"/>
              </a:solidFill>
            </a:endParaRPr>
          </a:p>
        </p:txBody>
      </p:sp>
      <p:sp>
        <p:nvSpPr>
          <p:cNvPr id="5" name="TextBox 4"/>
          <p:cNvSpPr txBox="1"/>
          <p:nvPr/>
        </p:nvSpPr>
        <p:spPr>
          <a:xfrm>
            <a:off x="8092133" y="6367515"/>
            <a:ext cx="872355" cy="400110"/>
          </a:xfrm>
          <a:prstGeom prst="rect">
            <a:avLst/>
          </a:prstGeom>
          <a:noFill/>
        </p:spPr>
        <p:txBody>
          <a:bodyPr wrap="none" rtlCol="0">
            <a:spAutoFit/>
          </a:bodyPr>
          <a:lstStyle/>
          <a:p>
            <a:r>
              <a:rPr lang="en-AU" sz="2000" dirty="0" smtClean="0">
                <a:solidFill>
                  <a:schemeClr val="bg1"/>
                </a:solidFill>
              </a:rPr>
              <a:t>Slide 1</a:t>
            </a:r>
            <a:endParaRPr lang="en-AU" sz="2000" dirty="0">
              <a:solidFill>
                <a:schemeClr val="bg1"/>
              </a:solidFill>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4445" y="0"/>
            <a:ext cx="9144000" cy="6858000"/>
          </a:xfrm>
          <a:prstGeom prst="rect">
            <a:avLst/>
          </a:prstGeom>
        </p:spPr>
      </p:pic>
      <p:sp>
        <p:nvSpPr>
          <p:cNvPr id="6" name="TextBox 5"/>
          <p:cNvSpPr txBox="1"/>
          <p:nvPr/>
        </p:nvSpPr>
        <p:spPr>
          <a:xfrm>
            <a:off x="179512" y="6413266"/>
            <a:ext cx="2541080" cy="400110"/>
          </a:xfrm>
          <a:prstGeom prst="rect">
            <a:avLst/>
          </a:prstGeom>
          <a:noFill/>
        </p:spPr>
        <p:txBody>
          <a:bodyPr wrap="none" rtlCol="0">
            <a:spAutoFit/>
          </a:bodyPr>
          <a:lstStyle/>
          <a:p>
            <a:r>
              <a:rPr lang="en-AU" sz="2000" dirty="0">
                <a:solidFill>
                  <a:schemeClr val="bg1"/>
                </a:solidFill>
              </a:rPr>
              <a:t>Investor Pack Q4/2016</a:t>
            </a:r>
          </a:p>
        </p:txBody>
      </p:sp>
      <p:sp>
        <p:nvSpPr>
          <p:cNvPr id="7" name="TextBox 6"/>
          <p:cNvSpPr txBox="1"/>
          <p:nvPr/>
        </p:nvSpPr>
        <p:spPr>
          <a:xfrm>
            <a:off x="8736286" y="6445263"/>
            <a:ext cx="288862" cy="338554"/>
          </a:xfrm>
          <a:prstGeom prst="rect">
            <a:avLst/>
          </a:prstGeom>
          <a:noFill/>
        </p:spPr>
        <p:txBody>
          <a:bodyPr wrap="none" rtlCol="0">
            <a:spAutoFit/>
          </a:bodyPr>
          <a:lstStyle/>
          <a:p>
            <a:fld id="{930AFB57-27B1-4EDC-9D85-71AA30732641}" type="slidenum">
              <a:rPr lang="en-AU" sz="1600" smtClean="0">
                <a:solidFill>
                  <a:schemeClr val="bg1"/>
                </a:solidFill>
              </a:rPr>
              <a:t>22</a:t>
            </a:fld>
            <a:endParaRPr lang="en-AU" sz="1600" dirty="0">
              <a:solidFill>
                <a:schemeClr val="bg1"/>
              </a:solidFill>
            </a:endParaRPr>
          </a:p>
        </p:txBody>
      </p:sp>
      <p:sp>
        <p:nvSpPr>
          <p:cNvPr id="11" name="TextBox 4"/>
          <p:cNvSpPr txBox="1">
            <a:spLocks noChangeArrowheads="1"/>
          </p:cNvSpPr>
          <p:nvPr/>
        </p:nvSpPr>
        <p:spPr bwMode="auto">
          <a:xfrm>
            <a:off x="323528" y="260648"/>
            <a:ext cx="496855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457200" eaLnBrk="0" hangingPunct="0">
              <a:defRPr>
                <a:solidFill>
                  <a:schemeClr val="tx1"/>
                </a:solidFill>
                <a:latin typeface="Arial" pitchFamily="34" charset="0"/>
              </a:defRPr>
            </a:lvl1pPr>
            <a:lvl2pPr marL="742950" indent="-285750" defTabSz="457200" eaLnBrk="0" hangingPunct="0">
              <a:defRPr>
                <a:solidFill>
                  <a:schemeClr val="tx1"/>
                </a:solidFill>
                <a:latin typeface="Arial" pitchFamily="34" charset="0"/>
              </a:defRPr>
            </a:lvl2pPr>
            <a:lvl3pPr marL="1143000" indent="-228600" defTabSz="457200" eaLnBrk="0" hangingPunct="0">
              <a:defRPr>
                <a:solidFill>
                  <a:schemeClr val="tx1"/>
                </a:solidFill>
                <a:latin typeface="Arial" pitchFamily="34" charset="0"/>
              </a:defRPr>
            </a:lvl3pPr>
            <a:lvl4pPr marL="1600200" indent="-228600" defTabSz="457200" eaLnBrk="0" hangingPunct="0">
              <a:defRPr>
                <a:solidFill>
                  <a:schemeClr val="tx1"/>
                </a:solidFill>
                <a:latin typeface="Arial" pitchFamily="34" charset="0"/>
              </a:defRPr>
            </a:lvl4pPr>
            <a:lvl5pPr marL="2057400" indent="-228600" defTabSz="457200" eaLnBrk="0" hangingPunct="0">
              <a:defRPr>
                <a:solidFill>
                  <a:schemeClr val="tx1"/>
                </a:solidFill>
                <a:latin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defRPr>
            </a:lvl9pPr>
          </a:lstStyle>
          <a:p>
            <a:pPr eaLnBrk="1" hangingPunct="1"/>
            <a:r>
              <a:rPr lang="en-AU" altLang="en-US" sz="2800" b="1" dirty="0" smtClean="0">
                <a:solidFill>
                  <a:srgbClr val="92D050"/>
                </a:solidFill>
                <a:cs typeface="Arial" pitchFamily="34" charset="0"/>
              </a:rPr>
              <a:t>Balance Sheet (</a:t>
            </a:r>
            <a:r>
              <a:rPr lang="en-AU" altLang="en-US" sz="2800" b="1" dirty="0" err="1" smtClean="0">
                <a:solidFill>
                  <a:srgbClr val="92D050"/>
                </a:solidFill>
                <a:cs typeface="Arial" pitchFamily="34" charset="0"/>
              </a:rPr>
              <a:t>K’bn</a:t>
            </a:r>
            <a:r>
              <a:rPr lang="en-AU" altLang="en-US" sz="2800" b="1" dirty="0" smtClean="0">
                <a:solidFill>
                  <a:srgbClr val="92D050"/>
                </a:solidFill>
                <a:cs typeface="Arial" pitchFamily="34" charset="0"/>
              </a:rPr>
              <a:t>)</a:t>
            </a:r>
            <a:endParaRPr lang="en-US" altLang="en-US" sz="2800" dirty="0">
              <a:solidFill>
                <a:srgbClr val="92D050"/>
              </a:solidFill>
              <a:latin typeface="Calibri" pitchFamily="34" charset="0"/>
            </a:endParaRPr>
          </a:p>
        </p:txBody>
      </p:sp>
      <p:graphicFrame>
        <p:nvGraphicFramePr>
          <p:cNvPr id="22" name="Diagram 21"/>
          <p:cNvGraphicFramePr/>
          <p:nvPr>
            <p:extLst>
              <p:ext uri="{D42A27DB-BD31-4B8C-83A1-F6EECF244321}">
                <p14:modId xmlns:p14="http://schemas.microsoft.com/office/powerpoint/2010/main" val="2782017701"/>
              </p:ext>
            </p:extLst>
          </p:nvPr>
        </p:nvGraphicFramePr>
        <p:xfrm>
          <a:off x="323528" y="1124745"/>
          <a:ext cx="3168352" cy="403244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10" name="Chart 9"/>
          <p:cNvGraphicFramePr>
            <a:graphicFrameLocks/>
          </p:cNvGraphicFramePr>
          <p:nvPr>
            <p:extLst>
              <p:ext uri="{D42A27DB-BD31-4B8C-83A1-F6EECF244321}">
                <p14:modId xmlns:p14="http://schemas.microsoft.com/office/powerpoint/2010/main" val="3596084183"/>
              </p:ext>
            </p:extLst>
          </p:nvPr>
        </p:nvGraphicFramePr>
        <p:xfrm>
          <a:off x="3635897" y="1268760"/>
          <a:ext cx="5328592" cy="3960440"/>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190960399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87856" y="6413266"/>
            <a:ext cx="2843984" cy="400110"/>
          </a:xfrm>
          <a:prstGeom prst="rect">
            <a:avLst/>
          </a:prstGeom>
          <a:noFill/>
        </p:spPr>
        <p:txBody>
          <a:bodyPr wrap="none" rtlCol="0">
            <a:spAutoFit/>
          </a:bodyPr>
          <a:lstStyle/>
          <a:p>
            <a:r>
              <a:rPr lang="en-AU" sz="2000" dirty="0" smtClean="0">
                <a:solidFill>
                  <a:schemeClr val="bg1"/>
                </a:solidFill>
              </a:rPr>
              <a:t>Sub - title of Presentation</a:t>
            </a:r>
            <a:endParaRPr lang="en-AU" sz="2000" dirty="0">
              <a:solidFill>
                <a:schemeClr val="bg1"/>
              </a:solidFill>
            </a:endParaRPr>
          </a:p>
        </p:txBody>
      </p:sp>
      <p:sp>
        <p:nvSpPr>
          <p:cNvPr id="5" name="TextBox 4"/>
          <p:cNvSpPr txBox="1"/>
          <p:nvPr/>
        </p:nvSpPr>
        <p:spPr>
          <a:xfrm>
            <a:off x="8092133" y="6367515"/>
            <a:ext cx="872355" cy="400110"/>
          </a:xfrm>
          <a:prstGeom prst="rect">
            <a:avLst/>
          </a:prstGeom>
          <a:noFill/>
        </p:spPr>
        <p:txBody>
          <a:bodyPr wrap="none" rtlCol="0">
            <a:spAutoFit/>
          </a:bodyPr>
          <a:lstStyle/>
          <a:p>
            <a:r>
              <a:rPr lang="en-AU" sz="2000" dirty="0" smtClean="0">
                <a:solidFill>
                  <a:schemeClr val="bg1"/>
                </a:solidFill>
              </a:rPr>
              <a:t>Slide 1</a:t>
            </a:r>
            <a:endParaRPr lang="en-AU" sz="2000" dirty="0">
              <a:solidFill>
                <a:schemeClr val="bg1"/>
              </a:solidFill>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TextBox 5"/>
          <p:cNvSpPr txBox="1"/>
          <p:nvPr/>
        </p:nvSpPr>
        <p:spPr>
          <a:xfrm>
            <a:off x="179512" y="6413266"/>
            <a:ext cx="2541080" cy="400110"/>
          </a:xfrm>
          <a:prstGeom prst="rect">
            <a:avLst/>
          </a:prstGeom>
          <a:noFill/>
        </p:spPr>
        <p:txBody>
          <a:bodyPr wrap="none" rtlCol="0">
            <a:spAutoFit/>
          </a:bodyPr>
          <a:lstStyle/>
          <a:p>
            <a:r>
              <a:rPr lang="en-AU" sz="2000" dirty="0">
                <a:solidFill>
                  <a:schemeClr val="bg1"/>
                </a:solidFill>
              </a:rPr>
              <a:t>Investor Pack Q4/2016</a:t>
            </a:r>
          </a:p>
        </p:txBody>
      </p:sp>
      <p:sp>
        <p:nvSpPr>
          <p:cNvPr id="7" name="TextBox 6"/>
          <p:cNvSpPr txBox="1"/>
          <p:nvPr/>
        </p:nvSpPr>
        <p:spPr>
          <a:xfrm>
            <a:off x="8736286" y="6445263"/>
            <a:ext cx="288862" cy="338554"/>
          </a:xfrm>
          <a:prstGeom prst="rect">
            <a:avLst/>
          </a:prstGeom>
          <a:noFill/>
        </p:spPr>
        <p:txBody>
          <a:bodyPr wrap="none" rtlCol="0">
            <a:spAutoFit/>
          </a:bodyPr>
          <a:lstStyle/>
          <a:p>
            <a:fld id="{930AFB57-27B1-4EDC-9D85-71AA30732641}" type="slidenum">
              <a:rPr lang="en-AU" sz="1600" smtClean="0">
                <a:solidFill>
                  <a:schemeClr val="bg1"/>
                </a:solidFill>
              </a:rPr>
              <a:t>23</a:t>
            </a:fld>
            <a:endParaRPr lang="en-AU" sz="1600" dirty="0">
              <a:solidFill>
                <a:schemeClr val="bg1"/>
              </a:solidFill>
            </a:endParaRPr>
          </a:p>
        </p:txBody>
      </p:sp>
      <p:sp>
        <p:nvSpPr>
          <p:cNvPr id="11" name="TextBox 4"/>
          <p:cNvSpPr txBox="1">
            <a:spLocks noChangeArrowheads="1"/>
          </p:cNvSpPr>
          <p:nvPr/>
        </p:nvSpPr>
        <p:spPr bwMode="auto">
          <a:xfrm>
            <a:off x="323528" y="260648"/>
            <a:ext cx="676875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457200" eaLnBrk="0" hangingPunct="0">
              <a:defRPr>
                <a:solidFill>
                  <a:schemeClr val="tx1"/>
                </a:solidFill>
                <a:latin typeface="Arial" pitchFamily="34" charset="0"/>
              </a:defRPr>
            </a:lvl1pPr>
            <a:lvl2pPr marL="742950" indent="-285750" defTabSz="457200" eaLnBrk="0" hangingPunct="0">
              <a:defRPr>
                <a:solidFill>
                  <a:schemeClr val="tx1"/>
                </a:solidFill>
                <a:latin typeface="Arial" pitchFamily="34" charset="0"/>
              </a:defRPr>
            </a:lvl2pPr>
            <a:lvl3pPr marL="1143000" indent="-228600" defTabSz="457200" eaLnBrk="0" hangingPunct="0">
              <a:defRPr>
                <a:solidFill>
                  <a:schemeClr val="tx1"/>
                </a:solidFill>
                <a:latin typeface="Arial" pitchFamily="34" charset="0"/>
              </a:defRPr>
            </a:lvl3pPr>
            <a:lvl4pPr marL="1600200" indent="-228600" defTabSz="457200" eaLnBrk="0" hangingPunct="0">
              <a:defRPr>
                <a:solidFill>
                  <a:schemeClr val="tx1"/>
                </a:solidFill>
                <a:latin typeface="Arial" pitchFamily="34" charset="0"/>
              </a:defRPr>
            </a:lvl4pPr>
            <a:lvl5pPr marL="2057400" indent="-228600" defTabSz="457200" eaLnBrk="0" hangingPunct="0">
              <a:defRPr>
                <a:solidFill>
                  <a:schemeClr val="tx1"/>
                </a:solidFill>
                <a:latin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defRPr>
            </a:lvl9pPr>
          </a:lstStyle>
          <a:p>
            <a:pPr eaLnBrk="1" hangingPunct="1"/>
            <a:r>
              <a:rPr lang="en-AU" altLang="en-US" sz="3200" b="1" dirty="0" smtClean="0">
                <a:solidFill>
                  <a:srgbClr val="92D050"/>
                </a:solidFill>
                <a:cs typeface="Arial" pitchFamily="34" charset="0"/>
              </a:rPr>
              <a:t>Market Share - Loans </a:t>
            </a:r>
            <a:endParaRPr lang="en-US" altLang="en-US" sz="2800" dirty="0">
              <a:solidFill>
                <a:srgbClr val="92D050"/>
              </a:solidFill>
              <a:latin typeface="Calibri" pitchFamily="34" charset="0"/>
            </a:endParaRPr>
          </a:p>
        </p:txBody>
      </p:sp>
      <p:graphicFrame>
        <p:nvGraphicFramePr>
          <p:cNvPr id="2" name="Diagram 1"/>
          <p:cNvGraphicFramePr/>
          <p:nvPr>
            <p:extLst>
              <p:ext uri="{D42A27DB-BD31-4B8C-83A1-F6EECF244321}">
                <p14:modId xmlns:p14="http://schemas.microsoft.com/office/powerpoint/2010/main" val="3056876153"/>
              </p:ext>
            </p:extLst>
          </p:nvPr>
        </p:nvGraphicFramePr>
        <p:xfrm>
          <a:off x="4716016" y="1124744"/>
          <a:ext cx="3528392" cy="446449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13" name="Chart 12"/>
          <p:cNvGraphicFramePr>
            <a:graphicFrameLocks/>
          </p:cNvGraphicFramePr>
          <p:nvPr>
            <p:extLst>
              <p:ext uri="{D42A27DB-BD31-4B8C-83A1-F6EECF244321}">
                <p14:modId xmlns:p14="http://schemas.microsoft.com/office/powerpoint/2010/main" val="2953368482"/>
              </p:ext>
            </p:extLst>
          </p:nvPr>
        </p:nvGraphicFramePr>
        <p:xfrm>
          <a:off x="179512" y="3501008"/>
          <a:ext cx="4392488" cy="2658889"/>
        </p:xfrm>
        <a:graphic>
          <a:graphicData uri="http://schemas.openxmlformats.org/drawingml/2006/chart">
            <c:chart xmlns:c="http://schemas.openxmlformats.org/drawingml/2006/chart" xmlns:r="http://schemas.openxmlformats.org/officeDocument/2006/relationships" r:id="rId8"/>
          </a:graphicData>
        </a:graphic>
      </p:graphicFrame>
      <p:graphicFrame>
        <p:nvGraphicFramePr>
          <p:cNvPr id="14" name="Chart 13"/>
          <p:cNvGraphicFramePr>
            <a:graphicFrameLocks/>
          </p:cNvGraphicFramePr>
          <p:nvPr>
            <p:extLst>
              <p:ext uri="{D42A27DB-BD31-4B8C-83A1-F6EECF244321}">
                <p14:modId xmlns:p14="http://schemas.microsoft.com/office/powerpoint/2010/main" val="3585384700"/>
              </p:ext>
            </p:extLst>
          </p:nvPr>
        </p:nvGraphicFramePr>
        <p:xfrm>
          <a:off x="79272" y="845423"/>
          <a:ext cx="4420720" cy="2511569"/>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14926571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87856" y="6413266"/>
            <a:ext cx="2843984" cy="400110"/>
          </a:xfrm>
          <a:prstGeom prst="rect">
            <a:avLst/>
          </a:prstGeom>
          <a:noFill/>
        </p:spPr>
        <p:txBody>
          <a:bodyPr wrap="none" rtlCol="0">
            <a:spAutoFit/>
          </a:bodyPr>
          <a:lstStyle/>
          <a:p>
            <a:r>
              <a:rPr lang="en-AU" sz="2000" dirty="0" smtClean="0">
                <a:solidFill>
                  <a:schemeClr val="bg1"/>
                </a:solidFill>
              </a:rPr>
              <a:t>Sub - title of Presentation</a:t>
            </a:r>
            <a:endParaRPr lang="en-AU" sz="2000" dirty="0">
              <a:solidFill>
                <a:schemeClr val="bg1"/>
              </a:solidFill>
            </a:endParaRPr>
          </a:p>
        </p:txBody>
      </p:sp>
      <p:sp>
        <p:nvSpPr>
          <p:cNvPr id="5" name="TextBox 4"/>
          <p:cNvSpPr txBox="1"/>
          <p:nvPr/>
        </p:nvSpPr>
        <p:spPr>
          <a:xfrm>
            <a:off x="8092133" y="6367515"/>
            <a:ext cx="872355" cy="400110"/>
          </a:xfrm>
          <a:prstGeom prst="rect">
            <a:avLst/>
          </a:prstGeom>
          <a:noFill/>
        </p:spPr>
        <p:txBody>
          <a:bodyPr wrap="none" rtlCol="0">
            <a:spAutoFit/>
          </a:bodyPr>
          <a:lstStyle/>
          <a:p>
            <a:r>
              <a:rPr lang="en-AU" sz="2000" dirty="0" smtClean="0">
                <a:solidFill>
                  <a:schemeClr val="bg1"/>
                </a:solidFill>
              </a:rPr>
              <a:t>Slide 1</a:t>
            </a:r>
            <a:endParaRPr lang="en-AU" sz="2000" dirty="0">
              <a:solidFill>
                <a:schemeClr val="bg1"/>
              </a:solidFill>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TextBox 5"/>
          <p:cNvSpPr txBox="1"/>
          <p:nvPr/>
        </p:nvSpPr>
        <p:spPr>
          <a:xfrm>
            <a:off x="280308" y="6414485"/>
            <a:ext cx="2541080" cy="400110"/>
          </a:xfrm>
          <a:prstGeom prst="rect">
            <a:avLst/>
          </a:prstGeom>
          <a:noFill/>
        </p:spPr>
        <p:txBody>
          <a:bodyPr wrap="none" rtlCol="0">
            <a:spAutoFit/>
          </a:bodyPr>
          <a:lstStyle/>
          <a:p>
            <a:r>
              <a:rPr lang="en-AU" sz="2000" dirty="0">
                <a:solidFill>
                  <a:schemeClr val="bg1"/>
                </a:solidFill>
              </a:rPr>
              <a:t>Investor Pack Q4/2016</a:t>
            </a:r>
          </a:p>
        </p:txBody>
      </p:sp>
      <p:sp>
        <p:nvSpPr>
          <p:cNvPr id="7" name="TextBox 6"/>
          <p:cNvSpPr txBox="1"/>
          <p:nvPr/>
        </p:nvSpPr>
        <p:spPr>
          <a:xfrm>
            <a:off x="8736286" y="6445263"/>
            <a:ext cx="288862" cy="338554"/>
          </a:xfrm>
          <a:prstGeom prst="rect">
            <a:avLst/>
          </a:prstGeom>
          <a:noFill/>
        </p:spPr>
        <p:txBody>
          <a:bodyPr wrap="none" rtlCol="0">
            <a:spAutoFit/>
          </a:bodyPr>
          <a:lstStyle/>
          <a:p>
            <a:fld id="{930AFB57-27B1-4EDC-9D85-71AA30732641}" type="slidenum">
              <a:rPr lang="en-AU" sz="1600" smtClean="0">
                <a:solidFill>
                  <a:schemeClr val="bg1"/>
                </a:solidFill>
              </a:rPr>
              <a:t>24</a:t>
            </a:fld>
            <a:endParaRPr lang="en-AU" sz="1600" dirty="0">
              <a:solidFill>
                <a:schemeClr val="bg1"/>
              </a:solidFill>
            </a:endParaRPr>
          </a:p>
        </p:txBody>
      </p:sp>
      <p:sp>
        <p:nvSpPr>
          <p:cNvPr id="11" name="TextBox 4"/>
          <p:cNvSpPr txBox="1">
            <a:spLocks noChangeArrowheads="1"/>
          </p:cNvSpPr>
          <p:nvPr/>
        </p:nvSpPr>
        <p:spPr bwMode="auto">
          <a:xfrm>
            <a:off x="323528" y="260648"/>
            <a:ext cx="676875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457200" eaLnBrk="0" hangingPunct="0">
              <a:defRPr>
                <a:solidFill>
                  <a:schemeClr val="tx1"/>
                </a:solidFill>
                <a:latin typeface="Arial" pitchFamily="34" charset="0"/>
              </a:defRPr>
            </a:lvl1pPr>
            <a:lvl2pPr marL="742950" indent="-285750" defTabSz="457200" eaLnBrk="0" hangingPunct="0">
              <a:defRPr>
                <a:solidFill>
                  <a:schemeClr val="tx1"/>
                </a:solidFill>
                <a:latin typeface="Arial" pitchFamily="34" charset="0"/>
              </a:defRPr>
            </a:lvl2pPr>
            <a:lvl3pPr marL="1143000" indent="-228600" defTabSz="457200" eaLnBrk="0" hangingPunct="0">
              <a:defRPr>
                <a:solidFill>
                  <a:schemeClr val="tx1"/>
                </a:solidFill>
                <a:latin typeface="Arial" pitchFamily="34" charset="0"/>
              </a:defRPr>
            </a:lvl3pPr>
            <a:lvl4pPr marL="1600200" indent="-228600" defTabSz="457200" eaLnBrk="0" hangingPunct="0">
              <a:defRPr>
                <a:solidFill>
                  <a:schemeClr val="tx1"/>
                </a:solidFill>
                <a:latin typeface="Arial" pitchFamily="34" charset="0"/>
              </a:defRPr>
            </a:lvl4pPr>
            <a:lvl5pPr marL="2057400" indent="-228600" defTabSz="457200" eaLnBrk="0" hangingPunct="0">
              <a:defRPr>
                <a:solidFill>
                  <a:schemeClr val="tx1"/>
                </a:solidFill>
                <a:latin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defRPr>
            </a:lvl9pPr>
          </a:lstStyle>
          <a:p>
            <a:pPr eaLnBrk="1" hangingPunct="1"/>
            <a:r>
              <a:rPr lang="en-AU" altLang="en-US" sz="3200" b="1" dirty="0" smtClean="0">
                <a:solidFill>
                  <a:srgbClr val="92D050"/>
                </a:solidFill>
                <a:cs typeface="Arial" pitchFamily="34" charset="0"/>
              </a:rPr>
              <a:t>Market Share - Deposits </a:t>
            </a:r>
            <a:endParaRPr lang="en-US" altLang="en-US" sz="2800" dirty="0">
              <a:solidFill>
                <a:srgbClr val="92D050"/>
              </a:solidFill>
              <a:latin typeface="Calibri" pitchFamily="34" charset="0"/>
            </a:endParaRPr>
          </a:p>
        </p:txBody>
      </p:sp>
      <p:graphicFrame>
        <p:nvGraphicFramePr>
          <p:cNvPr id="2" name="Diagram 1"/>
          <p:cNvGraphicFramePr/>
          <p:nvPr>
            <p:extLst>
              <p:ext uri="{D42A27DB-BD31-4B8C-83A1-F6EECF244321}">
                <p14:modId xmlns:p14="http://schemas.microsoft.com/office/powerpoint/2010/main" val="489118621"/>
              </p:ext>
            </p:extLst>
          </p:nvPr>
        </p:nvGraphicFramePr>
        <p:xfrm>
          <a:off x="4139951" y="1124744"/>
          <a:ext cx="3888433" cy="352839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14" name="Chart 13"/>
          <p:cNvGraphicFramePr>
            <a:graphicFrameLocks/>
          </p:cNvGraphicFramePr>
          <p:nvPr>
            <p:extLst>
              <p:ext uri="{D42A27DB-BD31-4B8C-83A1-F6EECF244321}">
                <p14:modId xmlns:p14="http://schemas.microsoft.com/office/powerpoint/2010/main" val="322587017"/>
              </p:ext>
            </p:extLst>
          </p:nvPr>
        </p:nvGraphicFramePr>
        <p:xfrm>
          <a:off x="3563888" y="4365104"/>
          <a:ext cx="4280520" cy="2202466"/>
        </p:xfrm>
        <a:graphic>
          <a:graphicData uri="http://schemas.openxmlformats.org/drawingml/2006/chart">
            <c:chart xmlns:c="http://schemas.openxmlformats.org/drawingml/2006/chart" xmlns:r="http://schemas.openxmlformats.org/officeDocument/2006/relationships" r:id="rId8"/>
          </a:graphicData>
        </a:graphic>
      </p:graphicFrame>
      <p:graphicFrame>
        <p:nvGraphicFramePr>
          <p:cNvPr id="15" name="Chart 14"/>
          <p:cNvGraphicFramePr>
            <a:graphicFrameLocks/>
          </p:cNvGraphicFramePr>
          <p:nvPr>
            <p:extLst>
              <p:ext uri="{D42A27DB-BD31-4B8C-83A1-F6EECF244321}">
                <p14:modId xmlns:p14="http://schemas.microsoft.com/office/powerpoint/2010/main" val="4210675952"/>
              </p:ext>
            </p:extLst>
          </p:nvPr>
        </p:nvGraphicFramePr>
        <p:xfrm>
          <a:off x="179512" y="3463355"/>
          <a:ext cx="4034582" cy="2519635"/>
        </p:xfrm>
        <a:graphic>
          <a:graphicData uri="http://schemas.openxmlformats.org/drawingml/2006/chart">
            <c:chart xmlns:c="http://schemas.openxmlformats.org/drawingml/2006/chart" xmlns:r="http://schemas.openxmlformats.org/officeDocument/2006/relationships" r:id="rId9"/>
          </a:graphicData>
        </a:graphic>
      </p:graphicFrame>
      <p:graphicFrame>
        <p:nvGraphicFramePr>
          <p:cNvPr id="12" name="Chart 11"/>
          <p:cNvGraphicFramePr>
            <a:graphicFrameLocks/>
          </p:cNvGraphicFramePr>
          <p:nvPr>
            <p:extLst>
              <p:ext uri="{D42A27DB-BD31-4B8C-83A1-F6EECF244321}">
                <p14:modId xmlns:p14="http://schemas.microsoft.com/office/powerpoint/2010/main" val="293391928"/>
              </p:ext>
            </p:extLst>
          </p:nvPr>
        </p:nvGraphicFramePr>
        <p:xfrm>
          <a:off x="179512" y="1124744"/>
          <a:ext cx="3702546" cy="2069505"/>
        </p:xfrm>
        <a:graphic>
          <a:graphicData uri="http://schemas.openxmlformats.org/drawingml/2006/chart">
            <c:chart xmlns:c="http://schemas.openxmlformats.org/drawingml/2006/chart" xmlns:r="http://schemas.openxmlformats.org/officeDocument/2006/relationships" r:id="rId10"/>
          </a:graphicData>
        </a:graphic>
      </p:graphicFrame>
    </p:spTree>
    <p:extLst>
      <p:ext uri="{BB962C8B-B14F-4D97-AF65-F5344CB8AC3E}">
        <p14:creationId xmlns:p14="http://schemas.microsoft.com/office/powerpoint/2010/main" val="404977826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87856" y="6413266"/>
            <a:ext cx="2843984" cy="400110"/>
          </a:xfrm>
          <a:prstGeom prst="rect">
            <a:avLst/>
          </a:prstGeom>
          <a:noFill/>
        </p:spPr>
        <p:txBody>
          <a:bodyPr wrap="none" rtlCol="0">
            <a:spAutoFit/>
          </a:bodyPr>
          <a:lstStyle/>
          <a:p>
            <a:r>
              <a:rPr lang="en-AU" sz="2000" dirty="0" smtClean="0">
                <a:solidFill>
                  <a:schemeClr val="bg1"/>
                </a:solidFill>
              </a:rPr>
              <a:t>Sub - title of Presentation</a:t>
            </a:r>
            <a:endParaRPr lang="en-AU" sz="2000" dirty="0">
              <a:solidFill>
                <a:schemeClr val="bg1"/>
              </a:solidFill>
            </a:endParaRPr>
          </a:p>
        </p:txBody>
      </p:sp>
      <p:sp>
        <p:nvSpPr>
          <p:cNvPr id="5" name="TextBox 4"/>
          <p:cNvSpPr txBox="1"/>
          <p:nvPr/>
        </p:nvSpPr>
        <p:spPr>
          <a:xfrm>
            <a:off x="8092133" y="6367515"/>
            <a:ext cx="872355" cy="400110"/>
          </a:xfrm>
          <a:prstGeom prst="rect">
            <a:avLst/>
          </a:prstGeom>
          <a:noFill/>
        </p:spPr>
        <p:txBody>
          <a:bodyPr wrap="none" rtlCol="0">
            <a:spAutoFit/>
          </a:bodyPr>
          <a:lstStyle/>
          <a:p>
            <a:r>
              <a:rPr lang="en-AU" sz="2000" dirty="0" smtClean="0">
                <a:solidFill>
                  <a:schemeClr val="bg1"/>
                </a:solidFill>
              </a:rPr>
              <a:t>Slide 1</a:t>
            </a:r>
            <a:endParaRPr lang="en-AU" sz="2000" dirty="0">
              <a:solidFill>
                <a:schemeClr val="bg1"/>
              </a:solidFill>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7" name="TextBox 6"/>
          <p:cNvSpPr txBox="1"/>
          <p:nvPr/>
        </p:nvSpPr>
        <p:spPr>
          <a:xfrm>
            <a:off x="8736286" y="6445263"/>
            <a:ext cx="288862" cy="338554"/>
          </a:xfrm>
          <a:prstGeom prst="rect">
            <a:avLst/>
          </a:prstGeom>
          <a:noFill/>
        </p:spPr>
        <p:txBody>
          <a:bodyPr wrap="none" rtlCol="0">
            <a:spAutoFit/>
          </a:bodyPr>
          <a:lstStyle/>
          <a:p>
            <a:fld id="{930AFB57-27B1-4EDC-9D85-71AA30732641}" type="slidenum">
              <a:rPr lang="en-AU" sz="1600" smtClean="0">
                <a:solidFill>
                  <a:schemeClr val="bg1"/>
                </a:solidFill>
              </a:rPr>
              <a:t>25</a:t>
            </a:fld>
            <a:endParaRPr lang="en-AU" sz="1600" dirty="0">
              <a:solidFill>
                <a:schemeClr val="bg1"/>
              </a:solidFill>
            </a:endParaRPr>
          </a:p>
        </p:txBody>
      </p:sp>
      <p:sp>
        <p:nvSpPr>
          <p:cNvPr id="11" name="TextBox 4"/>
          <p:cNvSpPr txBox="1">
            <a:spLocks noChangeArrowheads="1"/>
          </p:cNvSpPr>
          <p:nvPr/>
        </p:nvSpPr>
        <p:spPr bwMode="auto">
          <a:xfrm>
            <a:off x="287856" y="218460"/>
            <a:ext cx="676875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457200" eaLnBrk="0" hangingPunct="0">
              <a:defRPr>
                <a:solidFill>
                  <a:schemeClr val="tx1"/>
                </a:solidFill>
                <a:latin typeface="Arial" pitchFamily="34" charset="0"/>
              </a:defRPr>
            </a:lvl1pPr>
            <a:lvl2pPr marL="742950" indent="-285750" defTabSz="457200" eaLnBrk="0" hangingPunct="0">
              <a:defRPr>
                <a:solidFill>
                  <a:schemeClr val="tx1"/>
                </a:solidFill>
                <a:latin typeface="Arial" pitchFamily="34" charset="0"/>
              </a:defRPr>
            </a:lvl2pPr>
            <a:lvl3pPr marL="1143000" indent="-228600" defTabSz="457200" eaLnBrk="0" hangingPunct="0">
              <a:defRPr>
                <a:solidFill>
                  <a:schemeClr val="tx1"/>
                </a:solidFill>
                <a:latin typeface="Arial" pitchFamily="34" charset="0"/>
              </a:defRPr>
            </a:lvl3pPr>
            <a:lvl4pPr marL="1600200" indent="-228600" defTabSz="457200" eaLnBrk="0" hangingPunct="0">
              <a:defRPr>
                <a:solidFill>
                  <a:schemeClr val="tx1"/>
                </a:solidFill>
                <a:latin typeface="Arial" pitchFamily="34" charset="0"/>
              </a:defRPr>
            </a:lvl4pPr>
            <a:lvl5pPr marL="2057400" indent="-228600" defTabSz="457200" eaLnBrk="0" hangingPunct="0">
              <a:defRPr>
                <a:solidFill>
                  <a:schemeClr val="tx1"/>
                </a:solidFill>
                <a:latin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defRPr>
            </a:lvl9pPr>
          </a:lstStyle>
          <a:p>
            <a:pPr eaLnBrk="1" hangingPunct="1"/>
            <a:r>
              <a:rPr lang="en-AU" altLang="en-US" sz="3200" b="1" dirty="0" smtClean="0">
                <a:solidFill>
                  <a:srgbClr val="92D050"/>
                </a:solidFill>
                <a:cs typeface="Arial" pitchFamily="34" charset="0"/>
              </a:rPr>
              <a:t>Financial Risk Management</a:t>
            </a:r>
            <a:endParaRPr lang="en-US" altLang="en-US" sz="2800" dirty="0">
              <a:solidFill>
                <a:srgbClr val="92D050"/>
              </a:solidFill>
              <a:latin typeface="Calibri" pitchFamily="34" charset="0"/>
            </a:endParaRPr>
          </a:p>
        </p:txBody>
      </p:sp>
      <p:sp>
        <p:nvSpPr>
          <p:cNvPr id="14" name="Text Placeholder 2"/>
          <p:cNvSpPr txBox="1">
            <a:spLocks/>
          </p:cNvSpPr>
          <p:nvPr/>
        </p:nvSpPr>
        <p:spPr bwMode="auto">
          <a:xfrm>
            <a:off x="336693" y="1163334"/>
            <a:ext cx="4040188" cy="639762"/>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AU" sz="2000" dirty="0" smtClean="0">
                <a:solidFill>
                  <a:schemeClr val="accent3">
                    <a:lumMod val="75000"/>
                  </a:schemeClr>
                </a:solidFill>
                <a:latin typeface="Arial" pitchFamily="34" charset="0"/>
                <a:cs typeface="Arial" pitchFamily="34" charset="0"/>
              </a:rPr>
              <a:t>Capital Adequacy</a:t>
            </a:r>
          </a:p>
        </p:txBody>
      </p:sp>
      <p:sp>
        <p:nvSpPr>
          <p:cNvPr id="15" name="Text Placeholder 4"/>
          <p:cNvSpPr txBox="1">
            <a:spLocks/>
          </p:cNvSpPr>
          <p:nvPr/>
        </p:nvSpPr>
        <p:spPr bwMode="auto">
          <a:xfrm>
            <a:off x="4694511" y="1163334"/>
            <a:ext cx="4041775" cy="639762"/>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AU" sz="2000" dirty="0" smtClean="0">
                <a:solidFill>
                  <a:schemeClr val="accent3">
                    <a:lumMod val="75000"/>
                  </a:schemeClr>
                </a:solidFill>
                <a:latin typeface="Arial" pitchFamily="34" charset="0"/>
                <a:cs typeface="Arial" pitchFamily="34" charset="0"/>
              </a:rPr>
              <a:t>Provisions to Loans</a:t>
            </a:r>
          </a:p>
        </p:txBody>
      </p:sp>
      <p:sp>
        <p:nvSpPr>
          <p:cNvPr id="18" name="TextBox 17"/>
          <p:cNvSpPr txBox="1"/>
          <p:nvPr/>
        </p:nvSpPr>
        <p:spPr>
          <a:xfrm>
            <a:off x="179512" y="6413266"/>
            <a:ext cx="2541080" cy="400110"/>
          </a:xfrm>
          <a:prstGeom prst="rect">
            <a:avLst/>
          </a:prstGeom>
          <a:noFill/>
        </p:spPr>
        <p:txBody>
          <a:bodyPr wrap="none" rtlCol="0">
            <a:spAutoFit/>
          </a:bodyPr>
          <a:lstStyle/>
          <a:p>
            <a:r>
              <a:rPr lang="en-AU" sz="2000" dirty="0">
                <a:solidFill>
                  <a:schemeClr val="bg1"/>
                </a:solidFill>
              </a:rPr>
              <a:t>Investor Pack Q4/2016</a:t>
            </a:r>
          </a:p>
        </p:txBody>
      </p:sp>
      <p:sp>
        <p:nvSpPr>
          <p:cNvPr id="2" name="TextBox 1"/>
          <p:cNvSpPr txBox="1"/>
          <p:nvPr/>
        </p:nvSpPr>
        <p:spPr>
          <a:xfrm>
            <a:off x="251520" y="4797152"/>
            <a:ext cx="4320480" cy="830997"/>
          </a:xfrm>
          <a:prstGeom prst="rect">
            <a:avLst/>
          </a:prstGeom>
          <a:noFill/>
        </p:spPr>
        <p:txBody>
          <a:bodyPr wrap="square" rtlCol="0">
            <a:spAutoFit/>
          </a:bodyPr>
          <a:lstStyle/>
          <a:p>
            <a:pPr marL="285750" indent="-285750">
              <a:buFont typeface="Arial" panose="020B0604020202020204" pitchFamily="34" charset="0"/>
              <a:buChar char="•"/>
            </a:pPr>
            <a:r>
              <a:rPr lang="en-AU" sz="1600" dirty="0" smtClean="0"/>
              <a:t>Capital Adequacy ratio is at 23.1% in Q4’16, compared to 21.0% in Q3’16, still well in excess of the 12% prudential requirement. </a:t>
            </a:r>
            <a:endParaRPr lang="en-AU" sz="1600" dirty="0"/>
          </a:p>
        </p:txBody>
      </p:sp>
      <p:sp>
        <p:nvSpPr>
          <p:cNvPr id="23" name="TextBox 22"/>
          <p:cNvSpPr txBox="1"/>
          <p:nvPr/>
        </p:nvSpPr>
        <p:spPr>
          <a:xfrm>
            <a:off x="4932039" y="4797152"/>
            <a:ext cx="3699991" cy="830997"/>
          </a:xfrm>
          <a:prstGeom prst="rect">
            <a:avLst/>
          </a:prstGeom>
          <a:noFill/>
        </p:spPr>
        <p:txBody>
          <a:bodyPr wrap="square" rtlCol="0">
            <a:spAutoFit/>
          </a:bodyPr>
          <a:lstStyle/>
          <a:p>
            <a:pPr marL="285750" indent="-285750">
              <a:buFont typeface="Arial" panose="020B0604020202020204" pitchFamily="34" charset="0"/>
              <a:buChar char="•"/>
            </a:pPr>
            <a:r>
              <a:rPr lang="en-AU" sz="1600" dirty="0" smtClean="0"/>
              <a:t>BSP’s Provisions to Loans ratio increases by 0.1% to 4.9% at Dec’16, a similar position to Q4/15.</a:t>
            </a:r>
            <a:endParaRPr lang="en-AU" sz="1600" dirty="0"/>
          </a:p>
        </p:txBody>
      </p:sp>
      <p:graphicFrame>
        <p:nvGraphicFramePr>
          <p:cNvPr id="17" name="Chart 16"/>
          <p:cNvGraphicFramePr>
            <a:graphicFrameLocks/>
          </p:cNvGraphicFramePr>
          <p:nvPr>
            <p:extLst>
              <p:ext uri="{D42A27DB-BD31-4B8C-83A1-F6EECF244321}">
                <p14:modId xmlns:p14="http://schemas.microsoft.com/office/powerpoint/2010/main" val="442140806"/>
              </p:ext>
            </p:extLst>
          </p:nvPr>
        </p:nvGraphicFramePr>
        <p:xfrm>
          <a:off x="287856" y="1700808"/>
          <a:ext cx="4159143" cy="287192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9" name="Chart 18"/>
          <p:cNvGraphicFramePr>
            <a:graphicFrameLocks/>
          </p:cNvGraphicFramePr>
          <p:nvPr>
            <p:extLst>
              <p:ext uri="{D42A27DB-BD31-4B8C-83A1-F6EECF244321}">
                <p14:modId xmlns:p14="http://schemas.microsoft.com/office/powerpoint/2010/main" val="1514322160"/>
              </p:ext>
            </p:extLst>
          </p:nvPr>
        </p:nvGraphicFramePr>
        <p:xfrm>
          <a:off x="4567010" y="1663552"/>
          <a:ext cx="3881694" cy="3124986"/>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61992010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87856" y="6413266"/>
            <a:ext cx="2843984" cy="400110"/>
          </a:xfrm>
          <a:prstGeom prst="rect">
            <a:avLst/>
          </a:prstGeom>
          <a:noFill/>
        </p:spPr>
        <p:txBody>
          <a:bodyPr wrap="none" rtlCol="0">
            <a:spAutoFit/>
          </a:bodyPr>
          <a:lstStyle/>
          <a:p>
            <a:r>
              <a:rPr lang="en-AU" sz="2000" dirty="0" smtClean="0">
                <a:solidFill>
                  <a:schemeClr val="bg1"/>
                </a:solidFill>
              </a:rPr>
              <a:t>Sub - title of Presentation</a:t>
            </a:r>
            <a:endParaRPr lang="en-AU" sz="2000" dirty="0">
              <a:solidFill>
                <a:schemeClr val="bg1"/>
              </a:solidFill>
            </a:endParaRPr>
          </a:p>
        </p:txBody>
      </p:sp>
      <p:sp>
        <p:nvSpPr>
          <p:cNvPr id="5" name="TextBox 4"/>
          <p:cNvSpPr txBox="1"/>
          <p:nvPr/>
        </p:nvSpPr>
        <p:spPr>
          <a:xfrm>
            <a:off x="8092133" y="6367515"/>
            <a:ext cx="872355" cy="400110"/>
          </a:xfrm>
          <a:prstGeom prst="rect">
            <a:avLst/>
          </a:prstGeom>
          <a:noFill/>
        </p:spPr>
        <p:txBody>
          <a:bodyPr wrap="none" rtlCol="0">
            <a:spAutoFit/>
          </a:bodyPr>
          <a:lstStyle/>
          <a:p>
            <a:r>
              <a:rPr lang="en-AU" sz="2000" dirty="0" smtClean="0">
                <a:solidFill>
                  <a:schemeClr val="bg1"/>
                </a:solidFill>
              </a:rPr>
              <a:t>Slide 1</a:t>
            </a:r>
            <a:endParaRPr lang="en-AU" sz="2000" dirty="0">
              <a:solidFill>
                <a:schemeClr val="bg1"/>
              </a:solidFill>
            </a:endParaRP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389" y="0"/>
            <a:ext cx="9144000" cy="6858000"/>
          </a:xfrm>
          <a:prstGeom prst="rect">
            <a:avLst/>
          </a:prstGeom>
        </p:spPr>
      </p:pic>
      <p:sp>
        <p:nvSpPr>
          <p:cNvPr id="7" name="TextBox 6"/>
          <p:cNvSpPr txBox="1"/>
          <p:nvPr/>
        </p:nvSpPr>
        <p:spPr>
          <a:xfrm>
            <a:off x="8736286" y="6445263"/>
            <a:ext cx="288862" cy="338554"/>
          </a:xfrm>
          <a:prstGeom prst="rect">
            <a:avLst/>
          </a:prstGeom>
          <a:noFill/>
        </p:spPr>
        <p:txBody>
          <a:bodyPr wrap="none" rtlCol="0">
            <a:spAutoFit/>
          </a:bodyPr>
          <a:lstStyle/>
          <a:p>
            <a:fld id="{930AFB57-27B1-4EDC-9D85-71AA30732641}" type="slidenum">
              <a:rPr lang="en-AU" sz="1600" smtClean="0">
                <a:solidFill>
                  <a:schemeClr val="bg1"/>
                </a:solidFill>
              </a:rPr>
              <a:t>26</a:t>
            </a:fld>
            <a:endParaRPr lang="en-AU" sz="1600" dirty="0">
              <a:solidFill>
                <a:schemeClr val="bg1"/>
              </a:solidFill>
            </a:endParaRPr>
          </a:p>
        </p:txBody>
      </p:sp>
      <p:sp>
        <p:nvSpPr>
          <p:cNvPr id="9" name="Content Placeholder 2"/>
          <p:cNvSpPr txBox="1">
            <a:spLocks/>
          </p:cNvSpPr>
          <p:nvPr/>
        </p:nvSpPr>
        <p:spPr bwMode="auto">
          <a:xfrm>
            <a:off x="-2570" y="1217375"/>
            <a:ext cx="7704856" cy="3048143"/>
          </a:xfrm>
          <a:prstGeom prst="rect">
            <a:avLst/>
          </a:prstGeom>
          <a:noFill/>
          <a:ln w="9525">
            <a:noFill/>
            <a:miter lim="800000"/>
            <a:headEnd/>
            <a:tailEnd/>
          </a:ln>
        </p:spPr>
        <p:txBody>
          <a:bodyPr/>
          <a:lstStyle/>
          <a:p>
            <a:pPr algn="just" defTabSz="457200" fontAlgn="auto">
              <a:lnSpc>
                <a:spcPct val="80000"/>
              </a:lnSpc>
              <a:spcBef>
                <a:spcPts val="600"/>
              </a:spcBef>
              <a:spcAft>
                <a:spcPts val="0"/>
              </a:spcAft>
              <a:defRPr/>
            </a:pPr>
            <a:endParaRPr lang="en-AU" sz="2400" dirty="0" smtClean="0">
              <a:latin typeface="Calibri" pitchFamily="34" charset="0"/>
            </a:endParaRPr>
          </a:p>
          <a:p>
            <a:pPr marL="285750" indent="-285750" algn="just" defTabSz="457200" fontAlgn="auto">
              <a:lnSpc>
                <a:spcPct val="80000"/>
              </a:lnSpc>
              <a:spcBef>
                <a:spcPts val="600"/>
              </a:spcBef>
              <a:spcAft>
                <a:spcPts val="0"/>
              </a:spcAft>
              <a:buFont typeface="Arial" panose="020B0604020202020204" pitchFamily="34" charset="0"/>
              <a:buChar char="•"/>
              <a:defRPr/>
            </a:pPr>
            <a:endParaRPr lang="en-AU" sz="2400" dirty="0">
              <a:latin typeface="Calibri" pitchFamily="34" charset="0"/>
            </a:endParaRPr>
          </a:p>
          <a:p>
            <a:pPr marL="285750" indent="-285750" algn="just" defTabSz="457200" fontAlgn="auto">
              <a:lnSpc>
                <a:spcPct val="80000"/>
              </a:lnSpc>
              <a:spcBef>
                <a:spcPts val="600"/>
              </a:spcBef>
              <a:spcAft>
                <a:spcPts val="0"/>
              </a:spcAft>
              <a:buFont typeface="Arial" panose="020B0604020202020204" pitchFamily="34" charset="0"/>
              <a:buChar char="•"/>
              <a:defRPr/>
            </a:pPr>
            <a:endParaRPr lang="en-AU" sz="2400" dirty="0">
              <a:latin typeface="Calibri" pitchFamily="34" charset="0"/>
            </a:endParaRPr>
          </a:p>
        </p:txBody>
      </p:sp>
      <p:sp>
        <p:nvSpPr>
          <p:cNvPr id="11" name="TextBox 4"/>
          <p:cNvSpPr txBox="1">
            <a:spLocks noChangeArrowheads="1"/>
          </p:cNvSpPr>
          <p:nvPr/>
        </p:nvSpPr>
        <p:spPr bwMode="auto">
          <a:xfrm>
            <a:off x="323528" y="260648"/>
            <a:ext cx="525658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457200" eaLnBrk="0" hangingPunct="0">
              <a:defRPr>
                <a:solidFill>
                  <a:schemeClr val="tx1"/>
                </a:solidFill>
                <a:latin typeface="Arial" pitchFamily="34" charset="0"/>
              </a:defRPr>
            </a:lvl1pPr>
            <a:lvl2pPr marL="742950" indent="-285750" defTabSz="457200" eaLnBrk="0" hangingPunct="0">
              <a:defRPr>
                <a:solidFill>
                  <a:schemeClr val="tx1"/>
                </a:solidFill>
                <a:latin typeface="Arial" pitchFamily="34" charset="0"/>
              </a:defRPr>
            </a:lvl2pPr>
            <a:lvl3pPr marL="1143000" indent="-228600" defTabSz="457200" eaLnBrk="0" hangingPunct="0">
              <a:defRPr>
                <a:solidFill>
                  <a:schemeClr val="tx1"/>
                </a:solidFill>
                <a:latin typeface="Arial" pitchFamily="34" charset="0"/>
              </a:defRPr>
            </a:lvl3pPr>
            <a:lvl4pPr marL="1600200" indent="-228600" defTabSz="457200" eaLnBrk="0" hangingPunct="0">
              <a:defRPr>
                <a:solidFill>
                  <a:schemeClr val="tx1"/>
                </a:solidFill>
                <a:latin typeface="Arial" pitchFamily="34" charset="0"/>
              </a:defRPr>
            </a:lvl4pPr>
            <a:lvl5pPr marL="2057400" indent="-228600" defTabSz="457200" eaLnBrk="0" hangingPunct="0">
              <a:defRPr>
                <a:solidFill>
                  <a:schemeClr val="tx1"/>
                </a:solidFill>
                <a:latin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defRPr>
            </a:lvl9pPr>
          </a:lstStyle>
          <a:p>
            <a:pPr eaLnBrk="1" hangingPunct="1"/>
            <a:r>
              <a:rPr lang="en-AU" altLang="en-US" sz="3200" b="1" dirty="0" smtClean="0">
                <a:solidFill>
                  <a:srgbClr val="92D050"/>
                </a:solidFill>
                <a:cs typeface="Arial" pitchFamily="34" charset="0"/>
              </a:rPr>
              <a:t>Share Price</a:t>
            </a:r>
            <a:endParaRPr lang="en-US" altLang="en-US" sz="2800" dirty="0">
              <a:solidFill>
                <a:srgbClr val="92D050"/>
              </a:solidFill>
              <a:latin typeface="Calibri" pitchFamily="34" charset="0"/>
            </a:endParaRPr>
          </a:p>
        </p:txBody>
      </p:sp>
      <p:graphicFrame>
        <p:nvGraphicFramePr>
          <p:cNvPr id="8" name="Diagram 7"/>
          <p:cNvGraphicFramePr/>
          <p:nvPr>
            <p:extLst>
              <p:ext uri="{D42A27DB-BD31-4B8C-83A1-F6EECF244321}">
                <p14:modId xmlns:p14="http://schemas.microsoft.com/office/powerpoint/2010/main" val="3321222345"/>
              </p:ext>
            </p:extLst>
          </p:nvPr>
        </p:nvGraphicFramePr>
        <p:xfrm>
          <a:off x="675175" y="4941168"/>
          <a:ext cx="7713249" cy="128220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8" name="TextBox 17"/>
          <p:cNvSpPr txBox="1"/>
          <p:nvPr/>
        </p:nvSpPr>
        <p:spPr>
          <a:xfrm>
            <a:off x="179512" y="6413266"/>
            <a:ext cx="2541080" cy="400110"/>
          </a:xfrm>
          <a:prstGeom prst="rect">
            <a:avLst/>
          </a:prstGeom>
          <a:noFill/>
        </p:spPr>
        <p:txBody>
          <a:bodyPr wrap="none" rtlCol="0">
            <a:spAutoFit/>
          </a:bodyPr>
          <a:lstStyle/>
          <a:p>
            <a:r>
              <a:rPr lang="en-AU" sz="2000" dirty="0">
                <a:solidFill>
                  <a:schemeClr val="bg1"/>
                </a:solidFill>
              </a:rPr>
              <a:t>Investor Pack Q4/2016</a:t>
            </a:r>
          </a:p>
        </p:txBody>
      </p:sp>
      <p:graphicFrame>
        <p:nvGraphicFramePr>
          <p:cNvPr id="19" name="Chart 18"/>
          <p:cNvGraphicFramePr>
            <a:graphicFrameLocks/>
          </p:cNvGraphicFramePr>
          <p:nvPr>
            <p:extLst>
              <p:ext uri="{D42A27DB-BD31-4B8C-83A1-F6EECF244321}">
                <p14:modId xmlns:p14="http://schemas.microsoft.com/office/powerpoint/2010/main" val="2493230234"/>
              </p:ext>
            </p:extLst>
          </p:nvPr>
        </p:nvGraphicFramePr>
        <p:xfrm>
          <a:off x="611560" y="980728"/>
          <a:ext cx="6696744" cy="3960440"/>
        </p:xfrm>
        <a:graphic>
          <a:graphicData uri="http://schemas.openxmlformats.org/drawingml/2006/chart">
            <c:chart xmlns:c="http://schemas.openxmlformats.org/drawingml/2006/chart" xmlns:r="http://schemas.openxmlformats.org/officeDocument/2006/relationships" r:id="rId9"/>
          </a:graphicData>
        </a:graphic>
      </p:graphicFrame>
      <p:grpSp>
        <p:nvGrpSpPr>
          <p:cNvPr id="20" name="Group 19"/>
          <p:cNvGrpSpPr/>
          <p:nvPr/>
        </p:nvGrpSpPr>
        <p:grpSpPr>
          <a:xfrm>
            <a:off x="2951820" y="1844824"/>
            <a:ext cx="2844316" cy="2650976"/>
            <a:chOff x="116067" y="0"/>
            <a:chExt cx="3056460" cy="3187811"/>
          </a:xfrm>
          <a:solidFill>
            <a:schemeClr val="accent3"/>
          </a:solidFill>
        </p:grpSpPr>
        <p:sp>
          <p:nvSpPr>
            <p:cNvPr id="21" name="Oval 20"/>
            <p:cNvSpPr/>
            <p:nvPr/>
          </p:nvSpPr>
          <p:spPr>
            <a:xfrm>
              <a:off x="116067" y="0"/>
              <a:ext cx="3056460" cy="3187811"/>
            </a:xfrm>
            <a:prstGeom prst="ellipse">
              <a:avLst/>
            </a:prstGeom>
            <a:grpFill/>
            <a:ln>
              <a:noFill/>
            </a:ln>
            <a:effectLst>
              <a:outerShdw blurRad="40000" dist="23000" dir="5400000" rotWithShape="0">
                <a:srgbClr val="000000">
                  <a:alpha val="35000"/>
                </a:srgbClr>
              </a:outerShdw>
            </a:effectLst>
          </p:spPr>
          <p:style>
            <a:lnRef idx="0">
              <a:scrgbClr r="0" g="0" b="0"/>
            </a:lnRef>
            <a:fillRef idx="3">
              <a:scrgbClr r="0" g="0" b="0"/>
            </a:fillRef>
            <a:effectRef idx="2">
              <a:scrgbClr r="0" g="0" b="0"/>
            </a:effectRef>
            <a:fontRef idx="minor">
              <a:schemeClr val="lt1"/>
            </a:fontRef>
          </p:style>
          <p:txBody>
            <a:bodyPr wrap="square"/>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en-AU"/>
            </a:p>
          </p:txBody>
        </p:sp>
        <p:sp>
          <p:nvSpPr>
            <p:cNvPr id="23" name="Oval 4"/>
            <p:cNvSpPr/>
            <p:nvPr/>
          </p:nvSpPr>
          <p:spPr>
            <a:xfrm>
              <a:off x="722840" y="372542"/>
              <a:ext cx="1729524" cy="517401"/>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128016" tIns="128016" rIns="128016" bIns="128016" numCol="1" spcCol="1270" anchor="ctr" anchorCtr="0">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lvl="0" algn="ctr" defTabSz="800100" rtl="0">
                <a:lnSpc>
                  <a:spcPct val="90000"/>
                </a:lnSpc>
                <a:spcBef>
                  <a:spcPct val="0"/>
                </a:spcBef>
                <a:spcAft>
                  <a:spcPct val="35000"/>
                </a:spcAft>
              </a:pPr>
              <a:r>
                <a:rPr lang="en-AU" sz="1800" b="1" i="0" kern="1200" dirty="0">
                  <a:solidFill>
                    <a:sysClr val="window" lastClr="FFFFFF"/>
                  </a:solidFill>
                  <a:latin typeface="Arial"/>
                  <a:ea typeface="+mn-ea"/>
                  <a:cs typeface="+mn-cs"/>
                </a:rPr>
                <a:t>K4.206bn market Cap</a:t>
              </a:r>
            </a:p>
          </p:txBody>
        </p:sp>
      </p:grpSp>
      <p:sp>
        <p:nvSpPr>
          <p:cNvPr id="27" name="Oval 26"/>
          <p:cNvSpPr/>
          <p:nvPr/>
        </p:nvSpPr>
        <p:spPr>
          <a:xfrm>
            <a:off x="3347863" y="2852936"/>
            <a:ext cx="1905786" cy="1286003"/>
          </a:xfrm>
          <a:prstGeom prst="ellipse">
            <a:avLst/>
          </a:prstGeom>
          <a:gradFill rotWithShape="0">
            <a:gsLst>
              <a:gs pos="0">
                <a:srgbClr val="FF6700">
                  <a:hueOff val="2452395"/>
                  <a:satOff val="-81125"/>
                  <a:lumOff val="-1176"/>
                  <a:shade val="51000"/>
                  <a:satMod val="130000"/>
                  <a:alpha val="0"/>
                </a:srgbClr>
              </a:gs>
              <a:gs pos="39000">
                <a:srgbClr val="FF6700">
                  <a:hueOff val="2452395"/>
                  <a:satOff val="-81125"/>
                  <a:lumOff val="-1176"/>
                  <a:shade val="93000"/>
                  <a:satMod val="130000"/>
                  <a:alpha val="53000"/>
                </a:srgbClr>
              </a:gs>
              <a:gs pos="100000">
                <a:srgbClr val="FF6700">
                  <a:hueOff val="2452395"/>
                  <a:satOff val="-81125"/>
                  <a:lumOff val="-1176"/>
                  <a:alphaOff val="0"/>
                  <a:shade val="94000"/>
                  <a:satMod val="135000"/>
                </a:srgbClr>
              </a:gs>
            </a:gsLst>
            <a:lin ang="16200000" scaled="0"/>
          </a:gradFill>
          <a:ln>
            <a:noFill/>
          </a:ln>
          <a:effectLst>
            <a:outerShdw blurRad="40000" dist="23000" dir="5400000" rotWithShape="0">
              <a:srgbClr val="000000">
                <a:alpha val="35000"/>
              </a:srgbClr>
            </a:outerShdw>
          </a:effectLst>
        </p:spPr>
        <p:style>
          <a:lnRef idx="0">
            <a:scrgbClr r="0" g="0" b="0"/>
          </a:lnRef>
          <a:fillRef idx="3">
            <a:scrgbClr r="0" g="0" b="0"/>
          </a:fillRef>
          <a:effectRef idx="2">
            <a:scrgbClr r="0" g="0" b="0"/>
          </a:effectRef>
          <a:fontRef idx="minor">
            <a:schemeClr val="lt1"/>
          </a:fontRef>
        </p:style>
        <p:txBody>
          <a:bodyPr wrap="square"/>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en-AU"/>
          </a:p>
        </p:txBody>
      </p:sp>
      <p:sp>
        <p:nvSpPr>
          <p:cNvPr id="28" name="Oval 4"/>
          <p:cNvSpPr/>
          <p:nvPr/>
        </p:nvSpPr>
        <p:spPr>
          <a:xfrm>
            <a:off x="3738562" y="3133724"/>
            <a:ext cx="1515087" cy="590551"/>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13792" tIns="113792" rIns="113792" bIns="113792" numCol="1" spcCol="1270" anchor="ctr" anchorCtr="0">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lvl="0" algn="ctr" defTabSz="711200" rtl="0">
              <a:lnSpc>
                <a:spcPct val="90000"/>
              </a:lnSpc>
              <a:spcBef>
                <a:spcPct val="0"/>
              </a:spcBef>
              <a:spcAft>
                <a:spcPct val="35000"/>
              </a:spcAft>
            </a:pPr>
            <a:r>
              <a:rPr lang="en-AU" sz="1600" b="1" i="0" kern="1200" dirty="0">
                <a:solidFill>
                  <a:sysClr val="window" lastClr="FFFFFF"/>
                </a:solidFill>
                <a:latin typeface="Arial"/>
                <a:ea typeface="+mn-ea"/>
                <a:cs typeface="+mn-cs"/>
              </a:rPr>
              <a:t>Share Price K9.00</a:t>
            </a:r>
          </a:p>
          <a:p>
            <a:pPr lvl="0" algn="ctr" defTabSz="711200" rtl="0">
              <a:lnSpc>
                <a:spcPct val="90000"/>
              </a:lnSpc>
              <a:spcBef>
                <a:spcPct val="0"/>
              </a:spcBef>
              <a:spcAft>
                <a:spcPct val="35000"/>
              </a:spcAft>
            </a:pPr>
            <a:r>
              <a:rPr lang="en-AU" sz="1600" b="1" i="0" dirty="0">
                <a:solidFill>
                  <a:sysClr val="window" lastClr="FFFFFF"/>
                </a:solidFill>
                <a:latin typeface="Arial"/>
              </a:rPr>
              <a:t>30th</a:t>
            </a:r>
            <a:r>
              <a:rPr lang="en-AU" sz="1600" b="1" i="0" baseline="0" dirty="0">
                <a:solidFill>
                  <a:sysClr val="window" lastClr="FFFFFF"/>
                </a:solidFill>
                <a:latin typeface="Arial"/>
              </a:rPr>
              <a:t> </a:t>
            </a:r>
            <a:r>
              <a:rPr lang="en-AU" sz="1600" b="1" i="0" baseline="0" dirty="0" smtClean="0">
                <a:solidFill>
                  <a:sysClr val="window" lastClr="FFFFFF"/>
                </a:solidFill>
                <a:latin typeface="Arial"/>
              </a:rPr>
              <a:t>Dec’16</a:t>
            </a:r>
            <a:endParaRPr lang="en-AU" sz="1600" b="1" i="0" kern="1200" dirty="0">
              <a:solidFill>
                <a:sysClr val="window" lastClr="FFFFFF"/>
              </a:solidFill>
              <a:latin typeface="Arial"/>
              <a:ea typeface="+mn-ea"/>
              <a:cs typeface="+mn-cs"/>
            </a:endParaRPr>
          </a:p>
        </p:txBody>
      </p:sp>
    </p:spTree>
    <p:extLst>
      <p:ext uri="{BB962C8B-B14F-4D97-AF65-F5344CB8AC3E}">
        <p14:creationId xmlns:p14="http://schemas.microsoft.com/office/powerpoint/2010/main" val="409320039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87856" y="6413266"/>
            <a:ext cx="2843984" cy="400110"/>
          </a:xfrm>
          <a:prstGeom prst="rect">
            <a:avLst/>
          </a:prstGeom>
          <a:noFill/>
        </p:spPr>
        <p:txBody>
          <a:bodyPr wrap="none" rtlCol="0">
            <a:spAutoFit/>
          </a:bodyPr>
          <a:lstStyle/>
          <a:p>
            <a:r>
              <a:rPr lang="en-AU" sz="2000" dirty="0" smtClean="0">
                <a:solidFill>
                  <a:schemeClr val="bg1"/>
                </a:solidFill>
              </a:rPr>
              <a:t>Sub - title of Presentation</a:t>
            </a:r>
            <a:endParaRPr lang="en-AU" sz="2000" dirty="0">
              <a:solidFill>
                <a:schemeClr val="bg1"/>
              </a:solidFill>
            </a:endParaRPr>
          </a:p>
        </p:txBody>
      </p:sp>
      <p:sp>
        <p:nvSpPr>
          <p:cNvPr id="5" name="TextBox 4"/>
          <p:cNvSpPr txBox="1"/>
          <p:nvPr/>
        </p:nvSpPr>
        <p:spPr>
          <a:xfrm>
            <a:off x="8092133" y="6367515"/>
            <a:ext cx="872355" cy="400110"/>
          </a:xfrm>
          <a:prstGeom prst="rect">
            <a:avLst/>
          </a:prstGeom>
          <a:noFill/>
        </p:spPr>
        <p:txBody>
          <a:bodyPr wrap="none" rtlCol="0">
            <a:spAutoFit/>
          </a:bodyPr>
          <a:lstStyle/>
          <a:p>
            <a:r>
              <a:rPr lang="en-AU" sz="2000" dirty="0" smtClean="0">
                <a:solidFill>
                  <a:schemeClr val="bg1"/>
                </a:solidFill>
              </a:rPr>
              <a:t>Slide 1</a:t>
            </a:r>
            <a:endParaRPr lang="en-AU" sz="2000" dirty="0">
              <a:solidFill>
                <a:schemeClr val="bg1"/>
              </a:solidFill>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902" y="-4613"/>
            <a:ext cx="9144000" cy="6858000"/>
          </a:xfrm>
          <a:prstGeom prst="rect">
            <a:avLst/>
          </a:prstGeom>
        </p:spPr>
      </p:pic>
      <p:sp>
        <p:nvSpPr>
          <p:cNvPr id="7" name="TextBox 6"/>
          <p:cNvSpPr txBox="1"/>
          <p:nvPr/>
        </p:nvSpPr>
        <p:spPr>
          <a:xfrm>
            <a:off x="8736286" y="6445263"/>
            <a:ext cx="288862" cy="338554"/>
          </a:xfrm>
          <a:prstGeom prst="rect">
            <a:avLst/>
          </a:prstGeom>
          <a:noFill/>
        </p:spPr>
        <p:txBody>
          <a:bodyPr wrap="none" rtlCol="0">
            <a:spAutoFit/>
          </a:bodyPr>
          <a:lstStyle/>
          <a:p>
            <a:fld id="{930AFB57-27B1-4EDC-9D85-71AA30732641}" type="slidenum">
              <a:rPr lang="en-AU" sz="1600" smtClean="0">
                <a:solidFill>
                  <a:schemeClr val="bg1"/>
                </a:solidFill>
              </a:rPr>
              <a:t>27</a:t>
            </a:fld>
            <a:endParaRPr lang="en-AU" sz="1600" dirty="0">
              <a:solidFill>
                <a:schemeClr val="bg1"/>
              </a:solidFill>
            </a:endParaRPr>
          </a:p>
        </p:txBody>
      </p:sp>
      <p:sp>
        <p:nvSpPr>
          <p:cNvPr id="16" name="Title 8"/>
          <p:cNvSpPr txBox="1">
            <a:spLocks/>
          </p:cNvSpPr>
          <p:nvPr/>
        </p:nvSpPr>
        <p:spPr bwMode="auto">
          <a:xfrm>
            <a:off x="179512" y="2564904"/>
            <a:ext cx="8229600" cy="11430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AU" sz="4800" dirty="0" smtClean="0">
                <a:solidFill>
                  <a:srgbClr val="92D050"/>
                </a:solidFill>
                <a:effectLst>
                  <a:outerShdw blurRad="38100" dist="38100" dir="2700000" algn="tl">
                    <a:srgbClr val="000000">
                      <a:alpha val="43137"/>
                    </a:srgbClr>
                  </a:outerShdw>
                </a:effectLst>
                <a:latin typeface="MS Reference Sans Serif" pitchFamily="34" charset="0"/>
              </a:rPr>
              <a:t>Thank You</a:t>
            </a:r>
          </a:p>
        </p:txBody>
      </p:sp>
    </p:spTree>
    <p:extLst>
      <p:ext uri="{BB962C8B-B14F-4D97-AF65-F5344CB8AC3E}">
        <p14:creationId xmlns:p14="http://schemas.microsoft.com/office/powerpoint/2010/main" val="1503372415"/>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NCHORPOINT" val="NO VALUE"/>
  <p:tag name="CHARTLIBVERSION" val="NO VALUE"/>
  <p:tag name="DDVERSION" val="2.0"/>
  <p:tag name="FONTCOLOR" val="NO VALUE"/>
  <p:tag name="LINECOLOR" val="NO VALUE"/>
  <p:tag name="PLACEHOLDERSIZE" val="NO VALUE"/>
  <p:tag name="SOURCE" val="NO VALUE"/>
  <p:tag name="TYPE" val="PageNumber"/>
  <p:tag name="DEVICE" val="Canon Colorpass 1000"/>
  <p:tag name="FILLFORECOLOR" val="Transparent"/>
  <p:tag name="SUBOBJECTID" val="PgNum"/>
  <p:tag name="OBJECTID" val="PgNum"/>
  <p:tag name="TOP" val="573.2961"/>
  <p:tag name="HEIGHT" val="12.96"/>
  <p:tag name="LEFT" val="743.839965820313"/>
  <p:tag name="WIDTH" val="5.679921"/>
</p:tagLst>
</file>

<file path=ppt/tags/tag2.xml><?xml version="1.0" encoding="utf-8"?>
<p:tagLst xmlns:a="http://schemas.openxmlformats.org/drawingml/2006/main" xmlns:r="http://schemas.openxmlformats.org/officeDocument/2006/relationships" xmlns:p="http://schemas.openxmlformats.org/presentationml/2006/main">
  <p:tag name="MASTER_ITEM" val="MASTER_ITEM"/>
  <p:tag name="SLIDE_TYPE_NAME" val="Three Vertical Boxes (10pt) - Medium and Small"/>
</p:tagLst>
</file>

<file path=ppt/tags/tag3.xml><?xml version="1.0" encoding="utf-8"?>
<p:tagLst xmlns:a="http://schemas.openxmlformats.org/drawingml/2006/main" xmlns:r="http://schemas.openxmlformats.org/officeDocument/2006/relationships" xmlns:p="http://schemas.openxmlformats.org/presentationml/2006/main">
  <p:tag name="MASTER_ITEM" val="MASTER_ITEM"/>
  <p:tag name="SLIDE_TYPE_NAME" val="Three Vertical Boxes (10pt) - Medium and Small"/>
</p:tagLst>
</file>

<file path=ppt/tags/tag4.xml><?xml version="1.0" encoding="utf-8"?>
<p:tagLst xmlns:a="http://schemas.openxmlformats.org/drawingml/2006/main" xmlns:r="http://schemas.openxmlformats.org/officeDocument/2006/relationships" xmlns:p="http://schemas.openxmlformats.org/presentationml/2006/main">
  <p:tag name="MASTER_ITEM" val="MASTER_ITEM"/>
  <p:tag name="SLIDE_TYPE_NAME" val="Three Vertical Boxes (10pt) - Medium and Small"/>
</p:tagLst>
</file>

<file path=ppt/tags/tag5.xml><?xml version="1.0" encoding="utf-8"?>
<p:tagLst xmlns:a="http://schemas.openxmlformats.org/drawingml/2006/main" xmlns:r="http://schemas.openxmlformats.org/officeDocument/2006/relationships" xmlns:p="http://schemas.openxmlformats.org/presentationml/2006/main">
  <p:tag name="MASTER_ITEM" val="MASTER_ITEM"/>
  <p:tag name="SLIDE_TYPE_NAME" val="Three Vertical Boxes (10pt) - Medium and Small"/>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Office Theme">
  <a:themeElements>
    <a:clrScheme name="8063">
      <a:dk1>
        <a:sysClr val="windowText" lastClr="000000"/>
      </a:dk1>
      <a:lt1>
        <a:sysClr val="window" lastClr="FFFFFF"/>
      </a:lt1>
      <a:dk2>
        <a:srgbClr val="1F497D"/>
      </a:dk2>
      <a:lt2>
        <a:srgbClr val="EEECE1"/>
      </a:lt2>
      <a:accent1>
        <a:srgbClr val="4F6228"/>
      </a:accent1>
      <a:accent2>
        <a:srgbClr val="E46C0A"/>
      </a:accent2>
      <a:accent3>
        <a:srgbClr val="00B0F0"/>
      </a:accent3>
      <a:accent4>
        <a:srgbClr val="8064A2"/>
      </a:accent4>
      <a:accent5>
        <a:srgbClr val="FF0000"/>
      </a:accent5>
      <a:accent6>
        <a:srgbClr val="98B954"/>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tileRect/>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tileRect/>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extrusionClr>
              <a:prstClr val="black"/>
            </a:extrusionClr>
            <a:contourClr>
              <a:prstClr val="black"/>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tileRect/>
        </a:gradFill>
        <a:gradFill rotWithShape="1">
          <a:gsLst>
            <a:gs pos="0">
              <a:schemeClr val="phClr">
                <a:tint val="80000"/>
                <a:satMod val="300000"/>
              </a:schemeClr>
            </a:gs>
            <a:gs pos="100000">
              <a:schemeClr val="phClr">
                <a:shade val="30000"/>
                <a:satMod val="200000"/>
              </a:schemeClr>
            </a:gs>
          </a:gsLst>
          <a:path path="circle">
            <a:fillToRect l="50000" t="50000" r="50000" b="50000"/>
          </a:path>
          <a:tileRect/>
        </a:gradFill>
      </a:bgFillStyleLst>
    </a:fmtScheme>
  </a:themeElements>
  <a:objectDefaults>
    <a:spDef>
      <a:spPr>
        <a:noFill/>
        <a:ln w="3175">
          <a:solidFill>
            <a:srgbClr val="969696"/>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8.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9.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0.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5.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6.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7.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8.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9.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0.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5.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6.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7.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8.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88521</TotalTime>
  <Words>2312</Words>
  <Application>Microsoft Office PowerPoint</Application>
  <PresentationFormat>On-screen Show (4:3)</PresentationFormat>
  <Paragraphs>407</Paragraphs>
  <Slides>27</Slides>
  <Notes>13</Notes>
  <HiddenSlides>0</HiddenSlides>
  <MMClips>0</MMClips>
  <ScaleCrop>false</ScaleCrop>
  <HeadingPairs>
    <vt:vector size="4" baseType="variant">
      <vt:variant>
        <vt:lpstr>Theme</vt:lpstr>
      </vt:variant>
      <vt:variant>
        <vt:i4>3</vt:i4>
      </vt:variant>
      <vt:variant>
        <vt:lpstr>Slide Titles</vt:lpstr>
      </vt:variant>
      <vt:variant>
        <vt:i4>27</vt:i4>
      </vt:variant>
    </vt:vector>
  </HeadingPairs>
  <TitlesOfParts>
    <vt:vector size="30" baseType="lpstr">
      <vt:lpstr>Office Theme</vt:lpstr>
      <vt:lpstr>Custom Design</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Joseph Kaluwin</dc:creator>
  <cp:lastModifiedBy>Eddie Ruha</cp:lastModifiedBy>
  <cp:revision>576</cp:revision>
  <cp:lastPrinted>2017-03-03T01:08:12Z</cp:lastPrinted>
  <dcterms:created xsi:type="dcterms:W3CDTF">2016-02-18T03:21:11Z</dcterms:created>
  <dcterms:modified xsi:type="dcterms:W3CDTF">2017-03-05T22:46:59Z</dcterms:modified>
</cp:coreProperties>
</file>